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DD0E-3FA2-341F-22C4-3749B514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5A038-78AA-2215-F6FA-D9F8FF460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F51FD-E1DC-187F-E3B0-26FCB26F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8A2C-B206-DB55-9728-35DA0373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29B06-B408-0EF4-C44F-2FFB2A31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42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54A4-AD95-A9F3-C749-922ABE61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1C850-51CB-DE4D-219D-DB4033B9C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8032-39D2-1D64-DAAF-E101B05B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85ED-7830-5855-B286-784F9F5C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45BB-814B-EC1E-BD18-DE89012B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830B8-0A07-CB46-FACE-C2A34AC68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D755-A324-BA88-6495-D876D869D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436FC-6E66-3B8B-F197-74B6AC03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3182-A008-D859-77F1-398910E9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21490-DD3D-1F7A-AEF3-5BEE5393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83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1075-F6A9-0E4E-2CD1-C5D436E7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7821-B595-EA65-6AEC-7623EC91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6C388-7828-310D-587F-F9E7F2A6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17892-351D-D71F-00E8-68F49B70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171C-FA59-4779-558B-319AB841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5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94E-6211-2D29-A551-020DDF4C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61EC9-074D-69BA-9185-FD7B6351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AB663-822C-94A3-7671-E2D03AA8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53F3-558E-1B43-E44B-9154E0E2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9BF2-B7C9-A52A-C204-C19D692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59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A99D-7196-FB73-18AA-E17DDDBB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E788-BE3E-8A4E-E1F1-9BB12B7D9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3FFB1-9C6C-6994-B10E-E5F4D481E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8FDC3-4B0D-BE1F-723A-F6ECC3B7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29947-E51D-7AD7-13C9-B9C37B28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6A7C2-E1CD-736E-F4E4-10CA046B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24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BB22-0531-6382-1CE1-F0FDD6F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AA43-CBC9-BCE9-539C-5E0EC562F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32A50-CF60-5F20-C44B-8D9098D8B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973DB-3986-9603-B64A-0B2678EFB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8D511-3403-4FE7-F49E-FE68FE253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66E72-03FF-EEC2-3FAB-CEAFB402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0026F-3757-0B28-36F9-49FB7824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1CABF-230E-620A-3EDF-82F59370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C81B-74CB-9B3D-2BE4-1347B765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7CB96-0D5B-2C6C-A23A-6141434C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0ABA0-5BC9-DAF1-A0BE-789133DA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F15A1-60E5-CD87-7296-1B26D1E5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28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11125-4FAF-5A33-1B25-CCB9BA0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5BB97-7E52-781D-5241-AEA7A7B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A1FE1-79C2-11C7-BC94-F4B05014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57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9BF3-B680-735D-B43A-57E2058B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CE23-4BE9-CF57-E92B-C5646869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1DBF3-4D92-CEC0-859E-73FE63D67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06D6-5753-0927-0DBB-9928F5BE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DCCC-D830-9482-1C85-35CD1889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03A5-B639-7C4E-0DAB-24F6E83C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2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22CB-B72C-F7D3-E421-E61F2707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32E38-B0C6-81DE-A7D6-B66F21D82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EA145-1281-5339-EA9E-A677C0B89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2CD6C-41B1-0F2E-5FF2-A0EA4566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77D7D-3269-E04C-F956-200CC85D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36D8C-1493-9C48-BE0C-F7268B72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29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1E400-3F14-D06E-F6DD-BD02DD55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31DB8-D15F-E865-1502-65B4AC12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22BA-4B87-0BB2-10CB-FCE93844A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E447F-E9F7-4B93-AC4B-4148670CE2BE}" type="datetimeFigureOut">
              <a:rPr lang="sv-SE" smtClean="0"/>
              <a:t>2024-05-31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80D7-8085-93F9-3798-3E7DE26CC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E9457-5C43-FB30-F89D-2C5C1235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06C55-C99B-4989-9D2E-5B47CC1991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94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38B5-946D-6145-FDA8-763C6E8C7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15"/>
            <a:ext cx="9144000" cy="258708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Ekonomisk krishantering och finanspolitiska utmaningar i de nordiska länderna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806ED-83F1-1AC1-E455-9C3BC1890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2213517"/>
          </a:xfrm>
        </p:spPr>
        <p:txBody>
          <a:bodyPr>
            <a:normAutofit/>
          </a:bodyPr>
          <a:lstStyle/>
          <a:p>
            <a:r>
              <a:rPr lang="sv-SE" sz="3200" dirty="0"/>
              <a:t>Lars Calmfors</a:t>
            </a:r>
          </a:p>
          <a:p>
            <a:r>
              <a:rPr lang="sv-SE" sz="3200" dirty="0"/>
              <a:t>Nordiskt finansministermöte</a:t>
            </a:r>
          </a:p>
          <a:p>
            <a:r>
              <a:rPr lang="sv-SE" sz="3200" dirty="0"/>
              <a:t>4/6 - 2024</a:t>
            </a:r>
          </a:p>
        </p:txBody>
      </p:sp>
    </p:spTree>
    <p:extLst>
      <p:ext uri="{BB962C8B-B14F-4D97-AF65-F5344CB8AC3E}">
        <p14:creationId xmlns:p14="http://schemas.microsoft.com/office/powerpoint/2010/main" val="14485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C3CA-D679-D963-FCEF-1D458DFC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De finanspolitiska ramverken i Norden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5B06-86BE-3B50-B8B2-E6C91909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 förhindra att kortsiktiga politiska hänsyn leder till alltför stor skuldsättning</a:t>
            </a:r>
          </a:p>
          <a:p>
            <a:r>
              <a:rPr lang="sv-SE" dirty="0"/>
              <a:t>Potentiell konflikt med önskemål om höga offentliga investeringar</a:t>
            </a:r>
          </a:p>
          <a:p>
            <a:r>
              <a:rPr lang="sv-SE" dirty="0"/>
              <a:t>Med strikta budgetmål kan kortsiktiga politiska hänsyn leda till för låga offentliga investeringar</a:t>
            </a:r>
          </a:p>
          <a:p>
            <a:pPr marL="0" indent="0">
              <a:buNone/>
            </a:pPr>
            <a:r>
              <a:rPr lang="sv-SE" dirty="0"/>
              <a:t>   - Investeringar som ger välfärdsvinster först på sikt kan trängas</a:t>
            </a:r>
          </a:p>
          <a:p>
            <a:pPr marL="0" indent="0">
              <a:buNone/>
            </a:pPr>
            <a:r>
              <a:rPr lang="sv-SE" dirty="0"/>
              <a:t>     undan av andra utgifter som ger snabbare välfärdsvinster</a:t>
            </a:r>
          </a:p>
        </p:txBody>
      </p:sp>
    </p:spTree>
    <p:extLst>
      <p:ext uri="{BB962C8B-B14F-4D97-AF65-F5344CB8AC3E}">
        <p14:creationId xmlns:p14="http://schemas.microsoft.com/office/powerpoint/2010/main" val="73501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BC1B-826F-8F4C-EE16-FF6A54E3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2" y="365125"/>
            <a:ext cx="9692268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Maastrichtskuld, procent av BNP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A8418-D711-98C2-40DF-901BD617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24" y="1448744"/>
            <a:ext cx="8388568" cy="51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4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C3CA-D679-D963-FCEF-1D458DFC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De finanspolitiska ramverken i Norden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5B06-86BE-3B50-B8B2-E6C91909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 förhindra att kortsiktiga politiska hänsyn leder till alltför stor skuldsättning</a:t>
            </a:r>
          </a:p>
          <a:p>
            <a:r>
              <a:rPr lang="sv-SE" dirty="0"/>
              <a:t>Potentiell konflikt med önskemål om höga offentliga investeringar</a:t>
            </a:r>
          </a:p>
          <a:p>
            <a:r>
              <a:rPr lang="sv-SE" dirty="0"/>
              <a:t>Med strikta budgetmål kan kortsiktiga politiska hänsyn leda till för låga offentliga investeringar</a:t>
            </a:r>
          </a:p>
          <a:p>
            <a:pPr marL="0" indent="0">
              <a:buNone/>
            </a:pPr>
            <a:r>
              <a:rPr lang="sv-SE" dirty="0"/>
              <a:t>   - Investeringar som ger välfärdsvinster först på sikt kan trängas</a:t>
            </a:r>
          </a:p>
          <a:p>
            <a:pPr marL="0" indent="0">
              <a:buNone/>
            </a:pPr>
            <a:r>
              <a:rPr lang="sv-SE" dirty="0"/>
              <a:t>     undan av andra utgifter som ger snabbare välfärdsvinster</a:t>
            </a:r>
          </a:p>
        </p:txBody>
      </p:sp>
    </p:spTree>
    <p:extLst>
      <p:ext uri="{BB962C8B-B14F-4D97-AF65-F5344CB8AC3E}">
        <p14:creationId xmlns:p14="http://schemas.microsoft.com/office/powerpoint/2010/main" val="179916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686E-73CB-1162-42A9-F34BD08E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Ekonomisk teori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F2D1-8DBD-8C49-CCAE-F4DA78384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Temporära utgiftsökningar bör generellt lånefinansieras</a:t>
            </a:r>
          </a:p>
          <a:p>
            <a:pPr marL="0" indent="0">
              <a:buNone/>
            </a:pPr>
            <a:r>
              <a:rPr lang="sv-SE" dirty="0"/>
              <a:t>    - Samhällsekonomiskt effektivitetsargument om </a:t>
            </a:r>
            <a:r>
              <a:rPr lang="sv-SE" i="1" dirty="0"/>
              <a:t>tax </a:t>
            </a:r>
            <a:r>
              <a:rPr lang="sv-SE" i="1" dirty="0" err="1"/>
              <a:t>smoothing</a:t>
            </a:r>
            <a:endParaRPr lang="sv-SE" i="1" dirty="0"/>
          </a:p>
          <a:p>
            <a:pPr marL="0" indent="0">
              <a:buNone/>
            </a:pPr>
            <a:r>
              <a:rPr lang="sv-SE" i="1" dirty="0"/>
              <a:t>    - </a:t>
            </a:r>
            <a:r>
              <a:rPr lang="sv-SE" dirty="0"/>
              <a:t>Samhällsekonomiska kostnader av beskattning ökar mer än</a:t>
            </a:r>
          </a:p>
          <a:p>
            <a:pPr marL="0" indent="0">
              <a:buNone/>
            </a:pPr>
            <a:r>
              <a:rPr lang="sv-SE" dirty="0"/>
              <a:t>      proportionellt med skattesatserna</a:t>
            </a:r>
          </a:p>
          <a:p>
            <a:r>
              <a:rPr lang="sv-SE" dirty="0"/>
              <a:t>Liknande argument för finansiering med neddragna andra offentliga utgifter</a:t>
            </a:r>
          </a:p>
          <a:p>
            <a:r>
              <a:rPr lang="sv-SE" dirty="0"/>
              <a:t>För investeringar som gynnar framtida generationer tillkommer ett</a:t>
            </a:r>
          </a:p>
          <a:p>
            <a:pPr marL="0" indent="0">
              <a:buNone/>
            </a:pPr>
            <a:r>
              <a:rPr lang="sv-SE" i="1" dirty="0"/>
              <a:t>    rättviseargument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20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91B1-242C-9E0B-B6BD-6E999BEB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Reviderade budgetmål?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859D-D846-3E72-A7CC-0F0AE01B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Starka argument för Danmark, Norge och Sverige</a:t>
            </a:r>
          </a:p>
          <a:p>
            <a:r>
              <a:rPr lang="sv-SE" dirty="0"/>
              <a:t>Finland och Island bör vara mer försiktiga</a:t>
            </a:r>
          </a:p>
          <a:p>
            <a:r>
              <a:rPr lang="sv-SE" dirty="0"/>
              <a:t>Politiska åtaganden om vad ett ökat budgetutrymme ska användas till</a:t>
            </a:r>
          </a:p>
          <a:p>
            <a:pPr marL="0" indent="0">
              <a:buNone/>
            </a:pPr>
            <a:r>
              <a:rPr lang="sv-SE" dirty="0"/>
              <a:t>   - Samhällsekonomiskt lönsamma investeringar</a:t>
            </a:r>
          </a:p>
          <a:p>
            <a:pPr marL="0" indent="0">
              <a:buNone/>
            </a:pPr>
            <a:r>
              <a:rPr lang="sv-SE" dirty="0"/>
              <a:t>   - Investeringar motiverade av säkerhetsskäl</a:t>
            </a:r>
          </a:p>
          <a:p>
            <a:r>
              <a:rPr lang="sv-SE" dirty="0"/>
              <a:t>Övervakning av finanspolitiska råd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42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B689-9550-35B8-1F71-49C15E42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5400" dirty="0">
                <a:solidFill>
                  <a:srgbClr val="002060"/>
                </a:solidFill>
              </a:rPr>
              <a:t>Lägg inte vissa investeringar utanför budgeten!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4A8E-B627-ECE1-AB64-5A4117DD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545"/>
            <a:ext cx="10515600" cy="3924417"/>
          </a:xfrm>
        </p:spPr>
        <p:txBody>
          <a:bodyPr>
            <a:normAutofit/>
          </a:bodyPr>
          <a:lstStyle/>
          <a:p>
            <a:r>
              <a:rPr lang="sv-SE" sz="3600" dirty="0"/>
              <a:t>Dålig transparens</a:t>
            </a:r>
          </a:p>
          <a:p>
            <a:r>
              <a:rPr lang="sv-SE" sz="3600" dirty="0"/>
              <a:t>Risk för sluttande plan</a:t>
            </a:r>
          </a:p>
          <a:p>
            <a:r>
              <a:rPr lang="sv-SE" sz="3600" dirty="0"/>
              <a:t>Vissa investeringar kan få en gräddfil som innebär att de inte prövas mot andra</a:t>
            </a:r>
          </a:p>
        </p:txBody>
      </p:sp>
    </p:spTree>
    <p:extLst>
      <p:ext uri="{BB962C8B-B14F-4D97-AF65-F5344CB8AC3E}">
        <p14:creationId xmlns:p14="http://schemas.microsoft.com/office/powerpoint/2010/main" val="328817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C2A6-FCD1-A506-CDB8-3AC57AC3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Krav på långsiktiga finanspolitiska åtstramningar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80F92-2CD3-2ADC-1112-3CD2754C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13" y="1873317"/>
            <a:ext cx="8055898" cy="44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2B09-0740-0A59-CEF2-E15C1EB4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Personalförsörjningen i välfärdstjänsterna och den nordiska lönebildningsmodellen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EF31-61A6-8812-C838-599A2ED9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255"/>
            <a:ext cx="10515600" cy="4314708"/>
          </a:xfrm>
        </p:spPr>
        <p:txBody>
          <a:bodyPr/>
          <a:lstStyle/>
          <a:p>
            <a:r>
              <a:rPr lang="sv-SE" dirty="0"/>
              <a:t>En åldrande befolkning betyder att en större andel av arbetskraften kan behöva sysselsättas i välfärdssektorn</a:t>
            </a:r>
          </a:p>
          <a:p>
            <a:r>
              <a:rPr lang="sv-SE" dirty="0"/>
              <a:t>Den internationellt konkurrensutsatta sektorn kan behöva krympa</a:t>
            </a:r>
          </a:p>
          <a:p>
            <a:pPr marL="0" indent="0">
              <a:buNone/>
            </a:pPr>
            <a:r>
              <a:rPr lang="sv-SE" dirty="0"/>
              <a:t>    - Danmark och Sverige</a:t>
            </a:r>
          </a:p>
          <a:p>
            <a:pPr marL="0" indent="0">
              <a:buNone/>
            </a:pPr>
            <a:r>
              <a:rPr lang="sv-SE" dirty="0"/>
              <a:t>    - Norge?</a:t>
            </a:r>
          </a:p>
          <a:p>
            <a:r>
              <a:rPr lang="sv-SE" dirty="0"/>
              <a:t>Hur går det ihop med att den internationellt konkurrensutsatta sektorn ska bestämma normen för löneökningarna?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701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3FA3-5D17-6D9B-C59B-E17A3D5C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76" y="365125"/>
            <a:ext cx="8833624" cy="839207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Bytesbalans, procent av BNP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2241C-DC39-ECC3-F345-DBA57CF6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12" y="1139097"/>
            <a:ext cx="8528824" cy="54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2B09-0740-0A59-CEF2-E15C1EB4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Personalförsörjningen i välfärdstjänsterna och den nordiska lönebildningsmodellen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EF31-61A6-8812-C838-599A2ED9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255"/>
            <a:ext cx="10515600" cy="4314708"/>
          </a:xfrm>
        </p:spPr>
        <p:txBody>
          <a:bodyPr/>
          <a:lstStyle/>
          <a:p>
            <a:r>
              <a:rPr lang="sv-SE" dirty="0"/>
              <a:t>En åldrande befolkning betyder att en större andel av arbetskraften kan behöva sysselsättas i välfärdssektorn</a:t>
            </a:r>
          </a:p>
          <a:p>
            <a:r>
              <a:rPr lang="sv-SE" dirty="0"/>
              <a:t>Den internationellt konkurrensutsatta sektorn kan behöva krympa</a:t>
            </a:r>
          </a:p>
          <a:p>
            <a:pPr marL="0" indent="0">
              <a:buNone/>
            </a:pPr>
            <a:r>
              <a:rPr lang="sv-SE" dirty="0"/>
              <a:t>    - Danmark och Sverige</a:t>
            </a:r>
          </a:p>
          <a:p>
            <a:pPr marL="0" indent="0">
              <a:buNone/>
            </a:pPr>
            <a:r>
              <a:rPr lang="sv-SE" dirty="0"/>
              <a:t>    - Norge?</a:t>
            </a:r>
          </a:p>
          <a:p>
            <a:r>
              <a:rPr lang="sv-SE" dirty="0"/>
              <a:t>Hur går det ihop med att den internationellt konkurrensutsatta sektorn ska bestämma normen för löneökningarna?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41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0F64C6-B3FF-D72B-0F18-D97B49D2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66" y="0"/>
            <a:ext cx="515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006D-2C2C-E395-B14E-6D720EE8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Sammanfattning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AEF6-0AEC-45FE-2918-7A9BDFA5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Utmaning: Hitta kompromiss mellan att bevara det som fungerat och förändringar som är motiverade</a:t>
            </a:r>
          </a:p>
          <a:p>
            <a:r>
              <a:rPr lang="sv-SE" dirty="0"/>
              <a:t>Kraven på finanspolitikens försäkringsfunktion kan antas öka</a:t>
            </a:r>
          </a:p>
          <a:p>
            <a:pPr marL="0" indent="0">
              <a:buNone/>
            </a:pPr>
            <a:r>
              <a:rPr lang="sv-SE" dirty="0"/>
              <a:t>   - Klimatförsämring</a:t>
            </a:r>
          </a:p>
          <a:p>
            <a:pPr marL="0" indent="0">
              <a:buNone/>
            </a:pPr>
            <a:r>
              <a:rPr lang="sv-SE" dirty="0"/>
              <a:t>   - Geopolitisk oro</a:t>
            </a:r>
          </a:p>
          <a:p>
            <a:r>
              <a:rPr lang="sv-SE" dirty="0"/>
              <a:t>Spänningar mellan investeringsbehov, finanspolitisk hållbarhet och personalförsörjningsbehov </a:t>
            </a:r>
            <a:r>
              <a:rPr lang="sv-SE"/>
              <a:t>i välfärdstjänsterna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43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DFA7-ABB7-A928-0D70-D9604A87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5400" dirty="0">
                <a:solidFill>
                  <a:srgbClr val="002060"/>
                </a:solidFill>
              </a:rPr>
              <a:t>Finanspolitik under pandemi- och energikris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023B-EA7B-DA4F-7E79-9675FE93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823"/>
            <a:ext cx="10515600" cy="4125139"/>
          </a:xfrm>
        </p:spPr>
        <p:txBody>
          <a:bodyPr/>
          <a:lstStyle/>
          <a:p>
            <a:r>
              <a:rPr lang="sv-SE" sz="3600" dirty="0"/>
              <a:t>Inte främst stabilisering av konjunkturen</a:t>
            </a:r>
          </a:p>
          <a:p>
            <a:r>
              <a:rPr lang="sv-SE" sz="3600" dirty="0"/>
              <a:t>Försäkringsfunktion</a:t>
            </a:r>
          </a:p>
          <a:p>
            <a:pPr marL="0" indent="0">
              <a:buNone/>
            </a:pPr>
            <a:r>
              <a:rPr lang="sv-SE" sz="3600" dirty="0"/>
              <a:t>   - Hålla uppe inkomster för hushåll och företag</a:t>
            </a:r>
          </a:p>
          <a:p>
            <a:r>
              <a:rPr lang="sv-SE" sz="3600" dirty="0"/>
              <a:t>Men förstås konsekvenser för efterfrågan och konjunktur</a:t>
            </a:r>
          </a:p>
          <a:p>
            <a:pPr marL="0" indent="0">
              <a:buNone/>
            </a:pPr>
            <a:r>
              <a:rPr lang="sv-SE" sz="3600" dirty="0"/>
              <a:t>    - Depressionsspiral undveks 2020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69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475B-35E0-E958-4C27-6723EA44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96" y="28731"/>
            <a:ext cx="10515600" cy="323385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002060"/>
                </a:solidFill>
              </a:rPr>
              <a:t>Pandemistöden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9EA06-1AE2-2CF2-45EF-13AEA24D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31" y="391036"/>
            <a:ext cx="6980075" cy="64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6DC0-A614-B822-565B-9F980AC4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Problem med pandemistöden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D27B-7E6C-BFBB-A7ED-74081E1C5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 stora företagsstöden avvek från den nordiska modellen</a:t>
            </a:r>
          </a:p>
          <a:p>
            <a:pPr marL="0" indent="0">
              <a:buNone/>
            </a:pPr>
            <a:r>
              <a:rPr lang="sv-SE" dirty="0"/>
              <a:t>    - </a:t>
            </a:r>
            <a:r>
              <a:rPr lang="sv-SE" i="1" dirty="0" err="1"/>
              <a:t>Creative</a:t>
            </a:r>
            <a:r>
              <a:rPr lang="sv-SE" i="1" dirty="0"/>
              <a:t> </a:t>
            </a:r>
            <a:r>
              <a:rPr lang="sv-SE" i="1" dirty="0" err="1"/>
              <a:t>destruction</a:t>
            </a:r>
            <a:r>
              <a:rPr lang="sv-SE" dirty="0"/>
              <a:t> och därmed önskvärd strukturomvandling</a:t>
            </a:r>
          </a:p>
          <a:p>
            <a:pPr marL="0" indent="0">
              <a:buNone/>
            </a:pPr>
            <a:r>
              <a:rPr lang="sv-SE" dirty="0"/>
              <a:t>       motverkades</a:t>
            </a:r>
          </a:p>
          <a:p>
            <a:pPr marL="0" indent="0">
              <a:buNone/>
            </a:pPr>
            <a:r>
              <a:rPr lang="sv-SE" dirty="0"/>
              <a:t>    - Konkurserna minskade under pandemin</a:t>
            </a:r>
          </a:p>
          <a:p>
            <a:pPr marL="0" indent="0">
              <a:buNone/>
            </a:pPr>
            <a:r>
              <a:rPr lang="sv-SE" dirty="0"/>
              <a:t>    - Rädsla för att organisationskapital och effektiva matchningar på</a:t>
            </a:r>
          </a:p>
          <a:p>
            <a:pPr marL="0" indent="0">
              <a:buNone/>
            </a:pPr>
            <a:r>
              <a:rPr lang="sv-SE" dirty="0"/>
              <a:t>      arbetsmarknaden skulle förstöras</a:t>
            </a:r>
          </a:p>
          <a:p>
            <a:r>
              <a:rPr lang="sv-SE" dirty="0"/>
              <a:t>Pandemistöden kan ha sänkt de politiska trösklarna för statsstöd</a:t>
            </a:r>
          </a:p>
          <a:p>
            <a:pPr marL="0" indent="0">
              <a:buNone/>
            </a:pPr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1680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D42B-C33F-EEEB-2EA8-AA423D5E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17" y="106950"/>
            <a:ext cx="5765181" cy="283343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</a:rPr>
              <a:t>Stöden under energikrisen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96E87-A6F4-8C61-A88F-AA166183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88" y="471638"/>
            <a:ext cx="8033725" cy="63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85D7-BA39-2C85-F48A-D152ECA9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Kritik mot energiprisstöden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37BA-34C7-3F25-8B2A-D3DCF55F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Marknadens prissignaler motverkades</a:t>
            </a:r>
          </a:p>
          <a:p>
            <a:pPr marL="0" indent="0">
              <a:buNone/>
            </a:pPr>
            <a:r>
              <a:rPr lang="sv-SE" dirty="0"/>
              <a:t>   - Önskvärt att motverka </a:t>
            </a:r>
            <a:r>
              <a:rPr lang="sv-SE" i="1" dirty="0"/>
              <a:t>inkomsteffekten</a:t>
            </a:r>
          </a:p>
          <a:p>
            <a:pPr marL="0" indent="0">
              <a:buNone/>
            </a:pPr>
            <a:r>
              <a:rPr lang="sv-SE" i="1" dirty="0"/>
              <a:t>   - </a:t>
            </a:r>
            <a:r>
              <a:rPr lang="sv-SE" dirty="0"/>
              <a:t>Men man vill ha </a:t>
            </a:r>
            <a:r>
              <a:rPr lang="sv-SE" i="1" dirty="0"/>
              <a:t>substitutionseffekten</a:t>
            </a:r>
          </a:p>
          <a:p>
            <a:r>
              <a:rPr lang="sv-SE" dirty="0"/>
              <a:t>Den gröna omställningen motverkades</a:t>
            </a:r>
          </a:p>
          <a:p>
            <a:r>
              <a:rPr lang="sv-SE" dirty="0"/>
              <a:t>Olyckligt med nya prisstöd i framtiden</a:t>
            </a:r>
          </a:p>
          <a:p>
            <a:r>
              <a:rPr lang="sv-SE" dirty="0"/>
              <a:t>Risken kan minska med förberedda generella bidrag/skatte-rabatter – </a:t>
            </a:r>
            <a:r>
              <a:rPr lang="sv-SE" i="1" dirty="0"/>
              <a:t>halvautomatisk stabilisator</a:t>
            </a:r>
          </a:p>
          <a:p>
            <a:pPr marL="0" indent="0">
              <a:buNone/>
            </a:pPr>
            <a:r>
              <a:rPr lang="sv-SE" i="1" dirty="0"/>
              <a:t>    - </a:t>
            </a:r>
            <a:r>
              <a:rPr lang="sv-SE" dirty="0" err="1"/>
              <a:t>klumpsummekaraktär</a:t>
            </a:r>
            <a:endParaRPr lang="sv-SE" dirty="0"/>
          </a:p>
          <a:p>
            <a:pPr marL="0" indent="0">
              <a:buNone/>
            </a:pPr>
            <a:r>
              <a:rPr lang="sv-SE" i="1" dirty="0"/>
              <a:t>    - </a:t>
            </a:r>
            <a:r>
              <a:rPr lang="sv-SE" dirty="0"/>
              <a:t>låginkomsthushåll</a:t>
            </a:r>
          </a:p>
          <a:p>
            <a:pPr marL="0" indent="0">
              <a:buNone/>
            </a:pPr>
            <a:r>
              <a:rPr lang="sv-SE" i="1" dirty="0"/>
              <a:t>    - </a:t>
            </a:r>
            <a:r>
              <a:rPr lang="sv-SE" dirty="0"/>
              <a:t>geografisk differentiering</a:t>
            </a:r>
          </a:p>
          <a:p>
            <a:r>
              <a:rPr lang="sv-SE" dirty="0"/>
              <a:t>Lån till företag i stället för subventioner</a:t>
            </a:r>
          </a:p>
        </p:txBody>
      </p:sp>
    </p:spTree>
    <p:extLst>
      <p:ext uri="{BB962C8B-B14F-4D97-AF65-F5344CB8AC3E}">
        <p14:creationId xmlns:p14="http://schemas.microsoft.com/office/powerpoint/2010/main" val="353484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7A4C-42EA-DDAC-434A-2B75CFC8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>
                <a:solidFill>
                  <a:srgbClr val="002060"/>
                </a:solidFill>
              </a:rPr>
              <a:t>Stora offentliga investeringsbehov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B3AC-8AD6-60FE-ACD7-16655C795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Klimat</a:t>
            </a:r>
          </a:p>
          <a:p>
            <a:r>
              <a:rPr lang="sv-SE" sz="3200" dirty="0"/>
              <a:t>Energisystem</a:t>
            </a:r>
          </a:p>
          <a:p>
            <a:r>
              <a:rPr lang="sv-SE" sz="3200" dirty="0"/>
              <a:t>Transportsystem</a:t>
            </a:r>
          </a:p>
          <a:p>
            <a:r>
              <a:rPr lang="sv-SE" sz="3200" dirty="0"/>
              <a:t>Kommunala vatten- och avloppssystem</a:t>
            </a:r>
          </a:p>
          <a:p>
            <a:r>
              <a:rPr lang="sv-SE" sz="3200" dirty="0"/>
              <a:t>Försvarsmateriel</a:t>
            </a:r>
          </a:p>
        </p:txBody>
      </p:sp>
    </p:spTree>
    <p:extLst>
      <p:ext uri="{BB962C8B-B14F-4D97-AF65-F5344CB8AC3E}">
        <p14:creationId xmlns:p14="http://schemas.microsoft.com/office/powerpoint/2010/main" val="295188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ACB4-8105-2F76-BE1E-787F6EE0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Offentliga investeringar, procent av BNP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219E8-CC4D-735A-ADDE-6BA1E22B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453413"/>
            <a:ext cx="8541827" cy="5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571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Ekonomisk krishantering och finanspolitiska utmaningar i de nordiska länderna</vt:lpstr>
      <vt:lpstr>PowerPoint Presentation</vt:lpstr>
      <vt:lpstr>Finanspolitik under pandemi- och energikris</vt:lpstr>
      <vt:lpstr>Pandemistöden</vt:lpstr>
      <vt:lpstr>Problem med pandemistöden</vt:lpstr>
      <vt:lpstr>Stöden under energikrisen</vt:lpstr>
      <vt:lpstr>Kritik mot energiprisstöden</vt:lpstr>
      <vt:lpstr>Stora offentliga investeringsbehov</vt:lpstr>
      <vt:lpstr>Offentliga investeringar, procent av BNP</vt:lpstr>
      <vt:lpstr>De finanspolitiska ramverken i Norden</vt:lpstr>
      <vt:lpstr>Maastrichtskuld, procent av BNP</vt:lpstr>
      <vt:lpstr>De finanspolitiska ramverken i Norden</vt:lpstr>
      <vt:lpstr>Ekonomisk teori</vt:lpstr>
      <vt:lpstr>Reviderade budgetmål?</vt:lpstr>
      <vt:lpstr>Lägg inte vissa investeringar utanför budgeten!</vt:lpstr>
      <vt:lpstr>Krav på långsiktiga finanspolitiska åtstramningar</vt:lpstr>
      <vt:lpstr>Personalförsörjningen i välfärdstjänsterna och den nordiska lönebildningsmodellen</vt:lpstr>
      <vt:lpstr>Bytesbalans, procent av BNP</vt:lpstr>
      <vt:lpstr>Personalförsörjningen i välfärdstjänsterna och den nordiska lönebildningsmodellen</vt:lpstr>
      <vt:lpstr>Sammanfattning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Ekonomisk krishantering och finanspolitiska utmaningar i de nordiska länderna</dc:title>
  <dc:creator>Lars Calmfors</dc:creator>
  <cp:lastModifiedBy>Lars Calmfors</cp:lastModifiedBy>
  <cp:revision>4</cp:revision>
  <dcterms:created xsi:type="dcterms:W3CDTF">2024-05-27T14:06:38Z</dcterms:created>
  <dcterms:modified xsi:type="dcterms:W3CDTF">2024-05-31T12:54:53Z</dcterms:modified>
</cp:coreProperties>
</file>