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75" r:id="rId5"/>
    <p:sldId id="272" r:id="rId6"/>
    <p:sldId id="257" r:id="rId7"/>
    <p:sldId id="258" r:id="rId8"/>
    <p:sldId id="259" r:id="rId9"/>
    <p:sldId id="260" r:id="rId10"/>
    <p:sldId id="274" r:id="rId11"/>
    <p:sldId id="276" r:id="rId12"/>
    <p:sldId id="262" r:id="rId13"/>
    <p:sldId id="263" r:id="rId14"/>
    <p:sldId id="264" r:id="rId15"/>
    <p:sldId id="265" r:id="rId16"/>
    <p:sldId id="266" r:id="rId17"/>
    <p:sldId id="277" r:id="rId18"/>
    <p:sldId id="267" r:id="rId19"/>
    <p:sldId id="268" r:id="rId20"/>
    <p:sldId id="269" r:id="rId21"/>
    <p:sldId id="270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D0753B-1A70-ADEE-DBC9-D228A50E7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AF40363-5B4D-8FC2-89C7-7930275D5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377D48-1131-4F53-9636-2313B2EF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88E43D-3D66-2961-AEF5-F037532B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170B30-47CA-0A4D-5771-C6C751CF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2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A5A44-986F-C906-DE81-2F08B122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D607949-04D2-7B68-2BED-3F41FF340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3F949C-984A-B99D-0DA9-9F4FE3D1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7B8DA5-F4F5-B239-AD05-22AEA359F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06E698-3360-99B1-424B-858B9193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2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D3BEF30-9781-14D0-DD2E-206B4258C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2F834F-6217-8596-F8F7-9B5E7A5CD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C80BCD-2F0B-101E-7B88-427050EBA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EDCBBE-4D5B-D889-C0A9-3DDD02C8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11155A-0AC6-5ECE-0647-EACF7E700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2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26C247-2DD4-F0F1-FEC6-E117B99D2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0BC487-816F-031F-BA73-A60C72B5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FCC680-BF73-2744-986F-9AE07C45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9BDD9F-874B-6830-23E4-D42DA6C1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3ED256-8A02-6548-F1DB-19AFE5DB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6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9F77C2-95FF-9A48-A130-0D241AD6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52D2229-0E6B-A3E9-3313-08C127A1F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592101A-DA2E-E6C1-16F6-56142C82A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AFD0DA-14AA-A500-B9F4-6E0E8605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F72A92-B0E8-A894-A3AA-FCC5E39C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54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0478CC-388B-15C7-97F8-78B2AD33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925E8D-0F22-0BB0-B5CD-D9D2BEBF8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B49435-3EB3-B98F-41FB-396FA39F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085B79-97CE-A2B2-4729-9048F6D1C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448A27-D118-001D-1E0B-9A7F7E07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1BEFB55-5D5A-5DA2-BA3E-9853A614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20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E0E2B7-3C7A-B191-8A0F-1BBF85532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835657-6B35-EC96-7ABE-F1461CCF7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BA8B0FD-71D6-736E-DC7C-2CC7BB31F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F9A40BC-422D-238A-C9A4-F2A5503DC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D4D6CA5-03D7-ACD7-0154-BC50EAAAB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C18224E-0FCD-0DAA-B1D8-4F33AC8C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0BE077D-8B2E-F4BA-997F-076D7885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558CB68-03F3-0E9F-7E22-A93A4C32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A45445-8418-5DDE-0182-CBD5132C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CA966C-ED64-DA57-52C7-96775CA8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3A6170-C39A-4A40-D3A9-66D619E2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2528E0-AB33-B484-96A5-BF31D9A5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8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A434464-6896-75F3-8A51-B0650EFAF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369D683-2150-7EC5-13A5-B55ABCFE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A6890AE-398E-32BC-A1F9-3A13122C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9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92FFCB-EF75-DECE-14E5-1EE9945B8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34367E-C7EE-18D5-82D1-F95C5D2B2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4A4927-5FC0-BD99-2D69-29778896E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9207E8-53AF-E9B3-B665-7E995475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8BE0C8-A864-EC6D-6B36-F58150B6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A27B66-8781-0DEA-0A60-C42C05DC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94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A79B14-B19D-263D-199C-03B26816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AC303CA-1541-BCAA-0113-E777FE375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D56FA6-781B-DA08-F778-80B43D8CA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45EDE4B-5870-DF84-516D-F622285A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36ABA4-8F01-0C64-FE38-6B4049B3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81200B-A113-29D0-1871-BFA53277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64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E545829-92AC-FFA6-A4F9-CE6BFA2E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41B652-5BC3-98D6-0F9B-AEFDB67D9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118755-5861-B006-3D0F-7CCE91FD6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BD43C-D442-44C5-863F-A0006FE69057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CF38FB-B6AC-6213-26AA-3A8365C58B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B671EB-81F3-C9FF-ECFC-9447D92AE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B72C94-0339-4C8C-B3EA-2CFFD2D4C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6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F3DEAA-7E92-EEF1-4BC1-027DAC21CC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Utmaningar för arbetsmarknadspolitiken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3925E9-D640-3522-8842-5BB803B3F9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Planeringsdag</a:t>
            </a:r>
          </a:p>
          <a:p>
            <a:r>
              <a:rPr lang="sv-SE" dirty="0"/>
              <a:t>Arbetsmarknadsdepartementet</a:t>
            </a:r>
          </a:p>
          <a:p>
            <a:r>
              <a:rPr lang="sv-SE" dirty="0"/>
              <a:t>24/9-2024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6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3EAA12-7EDD-452C-F738-6F2F964D7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Inskrivna arbetslösa vid Arbetsförmedlingen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93F2AE58-FE76-D70C-64CC-6771F00750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2495" y="2384366"/>
            <a:ext cx="7018217" cy="3975163"/>
          </a:xfrm>
        </p:spPr>
      </p:pic>
    </p:spTree>
    <p:extLst>
      <p:ext uri="{BB962C8B-B14F-4D97-AF65-F5344CB8AC3E}">
        <p14:creationId xmlns:p14="http://schemas.microsoft.com/office/powerpoint/2010/main" val="27046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638C42-63F0-5654-3CC0-D01D45525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Helt annan uppgift än i arbetsmarknads-politikens barndom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0ABEF2-8A7D-C0FC-153F-08C0EE5C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Inte längre lågutbildade svenska män som ska slussas till förhållandevis enkla industrijobb</a:t>
            </a:r>
          </a:p>
          <a:p>
            <a:r>
              <a:rPr lang="sv-SE" dirty="0" err="1"/>
              <a:t>Tvåförörjarhushåll</a:t>
            </a:r>
            <a:endParaRPr lang="sv-SE" dirty="0"/>
          </a:p>
          <a:p>
            <a:r>
              <a:rPr lang="sv-SE" dirty="0"/>
              <a:t>Mycket mindre marknadsandel för Arbetsförmedlingen</a:t>
            </a:r>
          </a:p>
          <a:p>
            <a:r>
              <a:rPr lang="sv-SE" dirty="0"/>
              <a:t>Den ursprungliga </a:t>
            </a:r>
            <a:r>
              <a:rPr lang="sv-SE" dirty="0" err="1"/>
              <a:t>omslussningsfunktionen</a:t>
            </a:r>
            <a:r>
              <a:rPr lang="sv-SE" dirty="0"/>
              <a:t> har tagits över av parternas omställningsorganisationer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2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ED7726-31D3-FD41-A444-83357E73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De framtida utmaningarna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02F261-1C70-961B-0C36-5AA85B5A0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Förmedlingens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uppdrag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arbetsgivarkontakterna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Behovet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evidensbaserade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insatser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GB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Arbetmarknadsutbildningen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Användningen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externa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leverantörer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Kontrollfunktionen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digitaliserade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ärendebaserade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arbetssättet</a:t>
            </a:r>
            <a:r>
              <a:rPr lang="en-GB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89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DF875F-99E0-0318-062E-569E6ECC9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Förmedlingens uppgifter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2E2A05-CEF2-E48F-4B1C-8FF0BD191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525"/>
            <a:ext cx="10515600" cy="4643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Instruktionen</a:t>
            </a:r>
          </a:p>
          <a:p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Inhämta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tillgängliggöra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information om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lediga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arbeten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Effektivt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sammanföra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arbetssökande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 de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arbetsgivare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söker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arbetskraft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Verka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för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förkorta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arbetslöshetstider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hos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arbetssökande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vakanstider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hos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arbetsgivare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sz="2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u="sng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Regleringsbrevet</a:t>
            </a:r>
            <a:endParaRPr lang="en-GB" sz="2400" u="sng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Prioritera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arbetet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personer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är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eller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riskerar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bli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24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långtidsarbetslösa</a:t>
            </a:r>
            <a:r>
              <a:rPr lang="en-GB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sz="2400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en-GB" sz="2400" u="sng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praktiken</a:t>
            </a:r>
            <a:endParaRPr lang="en-GB" sz="2400" u="sng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400" kern="100" dirty="0" err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Slagsida</a:t>
            </a:r>
            <a:r>
              <a:rPr lang="en-GB" sz="2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mot de </a:t>
            </a:r>
            <a:r>
              <a:rPr lang="en-GB" sz="2400" kern="100" dirty="0" err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arbetssökande</a:t>
            </a:r>
            <a:endParaRPr lang="en-GB" sz="2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817495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DE87B-45E7-14D8-DA07-BA427E7B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Förmedlingens uppgifter forts.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8D1A80-03CB-E5AC-8F78-189923B52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vilken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grad service för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respektive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service för </a:t>
            </a:r>
            <a:r>
              <a:rPr lang="en-GB" sz="28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arbetsgivarna</a:t>
            </a:r>
            <a:r>
              <a:rPr lang="en-GB" sz="28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praktiken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är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huvuduppgiften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service för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och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så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kommer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service för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arbetsgivarna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“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på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köpet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”</a:t>
            </a:r>
          </a:p>
          <a:p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För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stor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fokusering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på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de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leder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till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sämre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arbetsgivarkontakter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och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därmed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att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det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blir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svårare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att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hjälpa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de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arbetssökande</a:t>
            </a:r>
            <a:endParaRPr lang="en-GB" kern="100" dirty="0"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Arbetsgivares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medverkan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och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engagemang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är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central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faktor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för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framgångsrika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matchningsinsatser</a:t>
            </a:r>
            <a:endParaRPr lang="en-GB" sz="2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Dålig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kunskap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hos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många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arbetsgivare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om </a:t>
            </a:r>
            <a:r>
              <a:rPr lang="en-GB" sz="2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anställningsstöd</a:t>
            </a:r>
            <a:r>
              <a:rPr lang="en-GB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Privatiseringen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har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inneburit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att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Arbetsförmedlingen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inte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längre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har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sådana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arbetsgivarkontakter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som</a:t>
            </a:r>
            <a:r>
              <a:rPr lang="en-GB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en-GB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tidigare</a:t>
            </a:r>
            <a:endParaRPr lang="en-GB" sz="2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280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7379C-83B7-E245-0250-4338EEC9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Vikten av evidensbaserade insatser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ADE12A-7E09-B81A-5485-8F401D07E7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Då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586973-FEFC-26D5-F024-03A676A80E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Inga forskningsbaserade utvärderingar</a:t>
            </a:r>
          </a:p>
          <a:p>
            <a:r>
              <a:rPr lang="sv-SE" dirty="0"/>
              <a:t>Inga forskarutbildade på Ams</a:t>
            </a:r>
          </a:p>
          <a:p>
            <a:r>
              <a:rPr lang="sv-SE" dirty="0"/>
              <a:t>Stor skepsis mot arbetsmark-</a:t>
            </a:r>
            <a:r>
              <a:rPr lang="sv-SE" dirty="0" err="1"/>
              <a:t>nadsforskning</a:t>
            </a:r>
            <a:r>
              <a:rPr lang="sv-SE" dirty="0"/>
              <a:t> på Ams</a:t>
            </a:r>
          </a:p>
          <a:p>
            <a:endParaRPr lang="en-GB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2DDF433-1992-6BCC-2BA5-EC448914E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Nu</a:t>
            </a:r>
            <a:endParaRPr lang="en-GB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D82AA7-E395-14C5-0F64-C3620D82F9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v-SE" dirty="0"/>
              <a:t>Gedigen analysavdelning på Af</a:t>
            </a:r>
          </a:p>
          <a:p>
            <a:r>
              <a:rPr lang="sv-SE" dirty="0"/>
              <a:t>IFAU:s utvärderingar</a:t>
            </a:r>
          </a:p>
          <a:p>
            <a:r>
              <a:rPr lang="sv-SE" dirty="0"/>
              <a:t>Har stimulerat analysarbetet på Af</a:t>
            </a:r>
          </a:p>
          <a:p>
            <a:r>
              <a:rPr lang="sv-SE" dirty="0"/>
              <a:t>Slumpmässig fördelning av arbetssökande till program i randomiserade experiment</a:t>
            </a:r>
          </a:p>
        </p:txBody>
      </p:sp>
    </p:spTree>
    <p:extLst>
      <p:ext uri="{BB962C8B-B14F-4D97-AF65-F5344CB8AC3E}">
        <p14:creationId xmlns:p14="http://schemas.microsoft.com/office/powerpoint/2010/main" val="3538764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B95969-8F70-6BE7-4436-9CC08BBA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Kunskap om olika programs effektivitet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090217-65A3-E1F3-8F33-8C9F58A50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u="sng" dirty="0"/>
              <a:t>Goda effekter av:</a:t>
            </a:r>
          </a:p>
          <a:p>
            <a:r>
              <a:rPr lang="sv-SE" dirty="0"/>
              <a:t>Intensifierad arbetsförmedling</a:t>
            </a:r>
          </a:p>
          <a:p>
            <a:r>
              <a:rPr lang="sv-SE" dirty="0"/>
              <a:t>Subventionerade anställningar i privat sektor</a:t>
            </a:r>
          </a:p>
          <a:p>
            <a:r>
              <a:rPr lang="sv-SE" dirty="0"/>
              <a:t>Arbetsmarknadsutbildning</a:t>
            </a:r>
          </a:p>
          <a:p>
            <a:pPr marL="0" indent="0">
              <a:buNone/>
            </a:pPr>
            <a:r>
              <a:rPr lang="sv-SE" u="sng" dirty="0"/>
              <a:t>Men inte av:</a:t>
            </a:r>
          </a:p>
          <a:p>
            <a:r>
              <a:rPr lang="sv-SE" dirty="0"/>
              <a:t>Temporära anställningar i offentlig sektor för att utföra kompletterande arbetsuppgifter</a:t>
            </a:r>
          </a:p>
          <a:p>
            <a:pPr marL="0" indent="0">
              <a:buNone/>
            </a:pPr>
            <a:r>
              <a:rPr lang="sv-SE" u="sng" dirty="0"/>
              <a:t>Vi skulle behöva veta mer om:</a:t>
            </a:r>
          </a:p>
          <a:p>
            <a:r>
              <a:rPr lang="en-GB" dirty="0"/>
              <a:t>Olika programs </a:t>
            </a:r>
            <a:r>
              <a:rPr lang="en-GB" dirty="0" err="1"/>
              <a:t>effekter</a:t>
            </a:r>
            <a:r>
              <a:rPr lang="en-GB" dirty="0"/>
              <a:t> för </a:t>
            </a:r>
            <a:r>
              <a:rPr lang="en-GB" dirty="0" err="1"/>
              <a:t>olika</a:t>
            </a:r>
            <a:r>
              <a:rPr lang="en-GB" dirty="0"/>
              <a:t> </a:t>
            </a:r>
            <a:r>
              <a:rPr lang="en-GB" dirty="0" err="1"/>
              <a:t>grupper</a:t>
            </a:r>
            <a:endParaRPr lang="en-GB" dirty="0"/>
          </a:p>
          <a:p>
            <a:r>
              <a:rPr lang="en-GB" dirty="0"/>
              <a:t>Bra med </a:t>
            </a:r>
            <a:r>
              <a:rPr lang="en-GB" dirty="0" err="1"/>
              <a:t>statistiskt</a:t>
            </a:r>
            <a:r>
              <a:rPr lang="en-GB" dirty="0"/>
              <a:t> </a:t>
            </a:r>
            <a:r>
              <a:rPr lang="en-GB" dirty="0" err="1"/>
              <a:t>bedömningsstöd</a:t>
            </a:r>
            <a:r>
              <a:rPr lang="en-GB" dirty="0"/>
              <a:t> men det </a:t>
            </a:r>
            <a:r>
              <a:rPr lang="en-GB" dirty="0" err="1"/>
              <a:t>informerar</a:t>
            </a:r>
            <a:r>
              <a:rPr lang="en-GB" dirty="0"/>
              <a:t> bara om </a:t>
            </a:r>
            <a:r>
              <a:rPr lang="en-GB" dirty="0" err="1"/>
              <a:t>jobbchanserna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624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8F6CF1-E279-1563-97DF-1E764C43B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Varför så svårt att öka volymerna i arbets-marknadsutbildningen?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C95036-0361-3B94-2D1C-208A9C6BA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Kvardröjande effekt av dåliga resultat på 1990-talet</a:t>
            </a:r>
          </a:p>
          <a:p>
            <a:r>
              <a:rPr lang="sv-SE" dirty="0"/>
              <a:t>Problemet med överklaganden?</a:t>
            </a:r>
          </a:p>
          <a:p>
            <a:pPr marL="0" indent="0">
              <a:buNone/>
            </a:pPr>
            <a:r>
              <a:rPr lang="sv-SE" dirty="0"/>
              <a:t>   - Betala motpartens kostnader?</a:t>
            </a:r>
          </a:p>
          <a:p>
            <a:pPr marL="0" indent="0">
              <a:buNone/>
            </a:pPr>
            <a:r>
              <a:rPr lang="sv-SE" dirty="0"/>
              <a:t>   - Regionala i stället för nationella upphandlingar?</a:t>
            </a:r>
          </a:p>
          <a:p>
            <a:pPr marL="0" indent="0">
              <a:buNone/>
            </a:pPr>
            <a:r>
              <a:rPr lang="sv-SE" dirty="0"/>
              <a:t>   - Provisoriska upphandlingar under överklagandeprocessen?</a:t>
            </a:r>
          </a:p>
          <a:p>
            <a:r>
              <a:rPr lang="sv-SE" dirty="0"/>
              <a:t>Större frihet för Arbetsförmedlingen att själv besluta om anslagsanvändningen</a:t>
            </a:r>
          </a:p>
          <a:p>
            <a:pPr marL="0" indent="0">
              <a:buNone/>
            </a:pPr>
            <a:r>
              <a:rPr lang="sv-SE" dirty="0"/>
              <a:t>    - Tanke på 1990-talet</a:t>
            </a:r>
          </a:p>
          <a:p>
            <a:r>
              <a:rPr lang="sv-SE" dirty="0"/>
              <a:t>Önskan att undvika duplicering av utbildningar verkar ha hållit nere den totala utbildningsvolymen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298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313792-7067-2412-6F87-EC661E98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Privatiseringen av förmedlingstjänster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660E82-3E9D-8586-49B8-71C915C26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Svagt forskningsstöd för att privata utförare är mer effektiva än offentliga</a:t>
            </a:r>
          </a:p>
          <a:p>
            <a:pPr marL="0" indent="0">
              <a:buNone/>
            </a:pPr>
            <a:r>
              <a:rPr lang="sv-SE" dirty="0"/>
              <a:t>    - Hastigheten i reformen</a:t>
            </a:r>
          </a:p>
          <a:p>
            <a:pPr marL="0" indent="0">
              <a:buNone/>
            </a:pPr>
            <a:r>
              <a:rPr lang="sv-SE" dirty="0"/>
              <a:t>    - Bättre kunna jämföra program i intern och extern regi</a:t>
            </a:r>
          </a:p>
          <a:p>
            <a:pPr marL="0" indent="0">
              <a:buNone/>
            </a:pPr>
            <a:r>
              <a:rPr lang="sv-SE" dirty="0"/>
              <a:t>    - Behov testa olika ersättningsmodeller</a:t>
            </a:r>
          </a:p>
          <a:p>
            <a:r>
              <a:rPr lang="sv-SE" dirty="0"/>
              <a:t>Anledning vara kritisk mot att alla matchningstjänster i Rusta och Match ska utföras av externa leverantörer men inget i egen regi</a:t>
            </a:r>
          </a:p>
          <a:p>
            <a:r>
              <a:rPr lang="sv-SE" dirty="0"/>
              <a:t>Bra med uppdraget att Arbetsförmedlingen ska ge förstärkt stöd i egen regi till dem som står längst från arbetsmarknaden</a:t>
            </a:r>
          </a:p>
          <a:p>
            <a:r>
              <a:rPr lang="sv-SE" dirty="0"/>
              <a:t>Varför externa utförare bara för ”</a:t>
            </a:r>
            <a:r>
              <a:rPr lang="sv-SE" dirty="0" err="1"/>
              <a:t>lagomgruppen</a:t>
            </a:r>
            <a:r>
              <a:rPr lang="sv-SE" dirty="0"/>
              <a:t>” men inte också för dem som behöver mer stöd?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9727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ACAC1B-BF90-A8F3-3447-CA0EFFF9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Kontrollen av arbetssökande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823341-BDDF-398D-4E90-F76981225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Pågående diskussion med IAF</a:t>
            </a:r>
          </a:p>
          <a:p>
            <a:pPr marL="0" indent="0">
              <a:buNone/>
            </a:pPr>
            <a:r>
              <a:rPr lang="sv-SE" dirty="0"/>
              <a:t>   - Antal sökta jobb</a:t>
            </a:r>
          </a:p>
          <a:p>
            <a:pPr marL="0" indent="0">
              <a:buNone/>
            </a:pPr>
            <a:r>
              <a:rPr lang="sv-SE" dirty="0"/>
              <a:t>   - Lämpliga kontra olämpliga arbeten</a:t>
            </a:r>
          </a:p>
          <a:p>
            <a:pPr marL="0" indent="0">
              <a:buNone/>
            </a:pPr>
            <a:r>
              <a:rPr lang="sv-SE" dirty="0"/>
              <a:t>   - Vidgning av yrkesmässigt och geografiskt sökområde</a:t>
            </a:r>
          </a:p>
          <a:p>
            <a:r>
              <a:rPr lang="sv-SE" dirty="0"/>
              <a:t>Strikta krav är i linje med den ursprungliga Rehn-Meidner-modellens inriktning på rörlighet och även arbetsgivarnas arbetskraftsbehov</a:t>
            </a:r>
          </a:p>
          <a:p>
            <a:r>
              <a:rPr lang="sv-SE" dirty="0"/>
              <a:t>Terrorisera de arbetslösa? – Richard </a:t>
            </a:r>
            <a:r>
              <a:rPr lang="sv-SE" dirty="0" err="1"/>
              <a:t>Layard</a:t>
            </a:r>
            <a:endParaRPr lang="sv-SE" dirty="0"/>
          </a:p>
          <a:p>
            <a:r>
              <a:rPr lang="sv-SE" dirty="0"/>
              <a:t>Legitimiteten för arbetslöshetsförsäkringen</a:t>
            </a:r>
          </a:p>
          <a:p>
            <a:r>
              <a:rPr lang="sv-SE" dirty="0"/>
              <a:t>Många inblandade aktörer i kontrollen – svåröverskådligt?</a:t>
            </a:r>
          </a:p>
          <a:p>
            <a:pPr marL="0" indent="0">
              <a:buNone/>
            </a:pPr>
            <a:r>
              <a:rPr lang="sv-SE" dirty="0">
                <a:solidFill>
                  <a:srgbClr val="002060"/>
                </a:solidFill>
              </a:rPr>
              <a:t>   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36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5D56B6-FB2A-BF08-DE0E-5A5556841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Arbetsmarknadssituationen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F4D42E-27F6-CE75-EEA0-67BF97488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Hög sysselsättningsgrad och högt arbetskraftsdeltagande men samtidigt hög arbetslöshet</a:t>
            </a:r>
          </a:p>
          <a:p>
            <a:r>
              <a:rPr lang="sv-SE" dirty="0"/>
              <a:t>Hög arbetslöshet i grupper med svag konkurrensförmåga men samtidigt hoppfullt att sysselsättningsgapet mellan inrikes och utrikes födda minskat</a:t>
            </a:r>
          </a:p>
          <a:p>
            <a:r>
              <a:rPr lang="sv-SE" dirty="0"/>
              <a:t>Betydande långtidsarbetslöshet</a:t>
            </a:r>
          </a:p>
          <a:p>
            <a:r>
              <a:rPr lang="sv-SE" dirty="0"/>
              <a:t>Stora matchningsproblem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541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BCF30-F590-5452-292C-A60F2C6BD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Digitalisering och ärendebaserat arbetssätt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E666A1-9E23-9146-0DB5-BB42A851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Sällan fysiska möten</a:t>
            </a:r>
          </a:p>
          <a:p>
            <a:r>
              <a:rPr lang="sv-SE" dirty="0"/>
              <a:t>Enskilda förmedlare har inte ansvaret för enskilda arbetssökande</a:t>
            </a:r>
          </a:p>
          <a:p>
            <a:r>
              <a:rPr lang="sv-SE" dirty="0"/>
              <a:t>Information ska i stället föras över via de individuella handlingsplanerna</a:t>
            </a:r>
          </a:p>
          <a:p>
            <a:r>
              <a:rPr lang="sv-SE" dirty="0"/>
              <a:t>Två paralleller</a:t>
            </a:r>
          </a:p>
          <a:p>
            <a:pPr marL="0" indent="0">
              <a:buNone/>
            </a:pPr>
            <a:r>
              <a:rPr lang="sv-SE" dirty="0"/>
              <a:t>    - Banktjänster – fungerar bra</a:t>
            </a:r>
          </a:p>
          <a:p>
            <a:pPr marL="0" indent="0">
              <a:buNone/>
            </a:pPr>
            <a:r>
              <a:rPr lang="sv-SE" dirty="0"/>
              <a:t>    - Sjukvård – fungerar dåligt</a:t>
            </a:r>
          </a:p>
          <a:p>
            <a:r>
              <a:rPr lang="sv-SE" dirty="0"/>
              <a:t>Arbetsförmedlingen som korsning mellan (plats)bank och vård?</a:t>
            </a:r>
          </a:p>
          <a:p>
            <a:r>
              <a:rPr lang="sv-SE" dirty="0"/>
              <a:t>Är det rätt balans mellan ärendebasering och kontinuitet?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304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6CA613-BFBF-9408-A2C4-226A10BF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Två studier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15CD2A-C659-3EF0-4991-EE7767488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Egebark</a:t>
            </a:r>
            <a:r>
              <a:rPr lang="sv-SE" dirty="0"/>
              <a:t> med flera (2023): Matchningsinsatser för arbetssökande med svag ställning på arbetsmarknaden – lärdomar från tre randomiserade försöksverksamheter, </a:t>
            </a:r>
            <a:r>
              <a:rPr lang="sv-SE" i="1" dirty="0"/>
              <a:t>Ekonomisk Debatt</a:t>
            </a:r>
            <a:r>
              <a:rPr lang="sv-SE" dirty="0"/>
              <a:t>, nr 5.</a:t>
            </a:r>
          </a:p>
          <a:p>
            <a:r>
              <a:rPr lang="sv-SE" dirty="0" err="1"/>
              <a:t>Cheung</a:t>
            </a:r>
            <a:r>
              <a:rPr lang="sv-SE" dirty="0"/>
              <a:t> med flera (2024): Effekter  av förstärkta förmedlingsinsatser – lärdomar från ett randomiserat experiment. </a:t>
            </a:r>
            <a:r>
              <a:rPr lang="sv-SE" i="1" dirty="0"/>
              <a:t>Ekonomisk Debatt</a:t>
            </a:r>
            <a:r>
              <a:rPr lang="sv-SE" dirty="0"/>
              <a:t>, nr 2.</a:t>
            </a:r>
          </a:p>
          <a:p>
            <a:pPr marL="0" indent="0">
              <a:buNone/>
            </a:pPr>
            <a:r>
              <a:rPr lang="sv-SE" dirty="0"/>
              <a:t>   - Intensivt förmedlararbete med samma grupp av förmedlare och</a:t>
            </a:r>
          </a:p>
          <a:p>
            <a:pPr marL="0" indent="0">
              <a:buNone/>
            </a:pPr>
            <a:r>
              <a:rPr lang="sv-SE" dirty="0"/>
              <a:t>     som också sköter arbetsgivarkontakterna. </a:t>
            </a:r>
          </a:p>
          <a:p>
            <a:pPr marL="0" indent="0">
              <a:buNone/>
            </a:pPr>
            <a:r>
              <a:rPr lang="sv-SE" dirty="0"/>
              <a:t>    - Fler möten med förmedlare på lokala kontor med kunskap om</a:t>
            </a:r>
          </a:p>
          <a:p>
            <a:pPr marL="0" indent="0">
              <a:buNone/>
            </a:pPr>
            <a:r>
              <a:rPr lang="sv-SE" dirty="0"/>
              <a:t>      den lokala arbetsmarknaden.</a:t>
            </a:r>
          </a:p>
          <a:p>
            <a:r>
              <a:rPr lang="sv-SE" dirty="0"/>
              <a:t>Lämplig balans mellan ärendebasering, kontinuitet i kontakterna och lokal förankring?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79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E056DA-F7DB-64E3-0A7C-68E1B29E8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Kvantitativa sysselsättningspolitiska mål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14B3E9-343B-EBF6-C914-B664AF63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För att hög sysselsättning ska få högre prioritet</a:t>
            </a:r>
          </a:p>
          <a:p>
            <a:pPr marL="0" indent="0">
              <a:buNone/>
            </a:pPr>
            <a:r>
              <a:rPr lang="sv-SE" dirty="0"/>
              <a:t>     - Balansera inflations-, offentligfinansiella och fördelningspolitiska mål</a:t>
            </a:r>
          </a:p>
          <a:p>
            <a:pPr marL="0" indent="0">
              <a:buNone/>
            </a:pPr>
            <a:r>
              <a:rPr lang="sv-SE" dirty="0"/>
              <a:t>     -  Calmfors (2020): Avgörande mål – en ESO-rapport om sysselsättningspolitiska</a:t>
            </a:r>
          </a:p>
          <a:p>
            <a:pPr marL="0" indent="0">
              <a:buNone/>
            </a:pPr>
            <a:r>
              <a:rPr lang="sv-SE" dirty="0"/>
              <a:t>        målformuleringar</a:t>
            </a:r>
          </a:p>
          <a:p>
            <a:pPr marL="0" indent="0">
              <a:buNone/>
            </a:pPr>
            <a:r>
              <a:rPr lang="sv-SE" dirty="0"/>
              <a:t>      - Sysselsättningsmål verkar idag prioriteras lägre än tidigare</a:t>
            </a:r>
          </a:p>
          <a:p>
            <a:r>
              <a:rPr lang="sv-SE" dirty="0"/>
              <a:t>Sysselsättningsmål är bättre än arbetslöshetsmål</a:t>
            </a:r>
          </a:p>
          <a:p>
            <a:r>
              <a:rPr lang="sv-SE" dirty="0"/>
              <a:t>Tillräckliga inkomstkrav – mål för självförsörjningsgrad</a:t>
            </a:r>
          </a:p>
          <a:p>
            <a:r>
              <a:rPr lang="sv-SE" dirty="0"/>
              <a:t>Komplettera med delmål relaterade till strukturell sysselsättning</a:t>
            </a:r>
          </a:p>
          <a:p>
            <a:pPr marL="0" indent="0">
              <a:buNone/>
            </a:pPr>
            <a:r>
              <a:rPr lang="sv-SE" dirty="0"/>
              <a:t>    - Mål för sysselsättningsgap mellan inrikes och utrikes födda</a:t>
            </a:r>
          </a:p>
          <a:p>
            <a:pPr marL="0" indent="0">
              <a:buNone/>
            </a:pPr>
            <a:r>
              <a:rPr lang="sv-SE" dirty="0"/>
              <a:t>    - Mål för </a:t>
            </a:r>
            <a:r>
              <a:rPr lang="sv-SE" i="1" dirty="0"/>
              <a:t>långtids</a:t>
            </a:r>
            <a:r>
              <a:rPr lang="sv-SE" dirty="0"/>
              <a:t>arbetslöshet</a:t>
            </a:r>
          </a:p>
          <a:p>
            <a:r>
              <a:rPr lang="sv-SE" dirty="0"/>
              <a:t>Komplettering med utvärdering av många dimensioner av arbetsmarknads-utvecklingen</a:t>
            </a:r>
          </a:p>
        </p:txBody>
      </p:sp>
    </p:spTree>
    <p:extLst>
      <p:ext uri="{BB962C8B-B14F-4D97-AF65-F5344CB8AC3E}">
        <p14:creationId xmlns:p14="http://schemas.microsoft.com/office/powerpoint/2010/main" val="128176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ACF912-81C3-AA2D-A9E8-2CB72DC52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Långtidsarbetslösheten, 12 månader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EF2BB83-F95F-2D51-E105-BA5B07820A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946" y="2102178"/>
            <a:ext cx="8389254" cy="3882864"/>
          </a:xfrm>
        </p:spPr>
      </p:pic>
    </p:spTree>
    <p:extLst>
      <p:ext uri="{BB962C8B-B14F-4D97-AF65-F5344CB8AC3E}">
        <p14:creationId xmlns:p14="http://schemas.microsoft.com/office/powerpoint/2010/main" val="140689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B2757F-6654-E082-6160-1B68E5C4C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              </a:t>
            </a:r>
            <a:r>
              <a:rPr lang="sv-SE" dirty="0">
                <a:solidFill>
                  <a:srgbClr val="002060"/>
                </a:solidFill>
              </a:rPr>
              <a:t>Den svenska </a:t>
            </a:r>
            <a:r>
              <a:rPr lang="sv-SE" dirty="0" err="1">
                <a:solidFill>
                  <a:srgbClr val="002060"/>
                </a:solidFill>
              </a:rPr>
              <a:t>Beveridgekurvan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F8C8EC7-22DF-FFC2-62B6-A884657091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5168" y="1825625"/>
            <a:ext cx="7821664" cy="4351338"/>
          </a:xfrm>
        </p:spPr>
      </p:pic>
    </p:spTree>
    <p:extLst>
      <p:ext uri="{BB962C8B-B14F-4D97-AF65-F5344CB8AC3E}">
        <p14:creationId xmlns:p14="http://schemas.microsoft.com/office/powerpoint/2010/main" val="276450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A8E6C5-1650-3A25-8822-E549FAA5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Lediga jobb och arbetslösa för icke gymnasieutbildade (grått) och gymnasieutbildade (gult)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1FFD167-6A54-81EC-4135-6A8CA06A19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4727" y="2166918"/>
            <a:ext cx="7022968" cy="4402216"/>
          </a:xfrm>
        </p:spPr>
      </p:pic>
    </p:spTree>
    <p:extLst>
      <p:ext uri="{BB962C8B-B14F-4D97-AF65-F5344CB8AC3E}">
        <p14:creationId xmlns:p14="http://schemas.microsoft.com/office/powerpoint/2010/main" val="132102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6215CB-0424-AEF7-CD32-6CEEBEA6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>
                <a:solidFill>
                  <a:srgbClr val="002060"/>
                </a:solidFill>
              </a:rPr>
              <a:t>Uppläggning</a:t>
            </a:r>
            <a:endParaRPr lang="en-GB" sz="6000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C3D80E-0E8B-558C-1614-9177F710B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Ett långsiktigt perspektiv på arbetsmarknadspolitiken</a:t>
            </a:r>
          </a:p>
          <a:p>
            <a:r>
              <a:rPr lang="sv-SE" sz="4000" dirty="0"/>
              <a:t>Reflektioner om dagens utmaningar för Arbetsförmedlingen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5264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D87860-71E8-C014-EB2D-332C7338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Rehn-Meidner-modellen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B78194-154D-ECB3-6B78-25EC06A4E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Väl fungerande arbetsmarknad och tillväxtfrämjande strukturomvandling</a:t>
            </a:r>
          </a:p>
          <a:p>
            <a:r>
              <a:rPr lang="sv-SE" dirty="0"/>
              <a:t>Samspel med den solidariska lönepolitiken</a:t>
            </a:r>
          </a:p>
          <a:p>
            <a:pPr marL="0" indent="0">
              <a:buNone/>
            </a:pPr>
            <a:r>
              <a:rPr lang="sv-SE" dirty="0"/>
              <a:t>    - ”lika lön för lika arbete”</a:t>
            </a:r>
          </a:p>
          <a:p>
            <a:r>
              <a:rPr lang="sv-SE" dirty="0"/>
              <a:t>Lågproduktiva jobb skulle slås ut</a:t>
            </a:r>
          </a:p>
          <a:p>
            <a:r>
              <a:rPr lang="sv-SE" dirty="0"/>
              <a:t>Den aktiva </a:t>
            </a:r>
            <a:r>
              <a:rPr lang="sv-SE" dirty="0" err="1"/>
              <a:t>arbetsmarknadspolitken</a:t>
            </a:r>
            <a:r>
              <a:rPr lang="sv-SE" dirty="0"/>
              <a:t> skulle slussa friställda till expanderande verksamheter</a:t>
            </a:r>
          </a:p>
          <a:p>
            <a:r>
              <a:rPr lang="sv-SE" dirty="0"/>
              <a:t>En allmän samhällsekonomisk funktion för arbetsmarknadspolitiken</a:t>
            </a:r>
          </a:p>
          <a:p>
            <a:r>
              <a:rPr lang="sv-SE" dirty="0"/>
              <a:t>Hög prioritet till att tillgodose expanderande företags arbetskrafts-behov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58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896B10-4280-F466-5532-F969F021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Gradvis förändring av arbetsmarknads-politikens inriktning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E3B93C-D3C8-2863-8AEF-209FE2DD0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1970-talet: Förskjutning från </a:t>
            </a:r>
            <a:r>
              <a:rPr lang="sv-SE" i="1" dirty="0"/>
              <a:t>tillväxtpolitik </a:t>
            </a:r>
            <a:r>
              <a:rPr lang="sv-SE" dirty="0"/>
              <a:t>till </a:t>
            </a:r>
            <a:r>
              <a:rPr lang="sv-SE" i="1" dirty="0"/>
              <a:t>stabiliseringspolitik</a:t>
            </a:r>
          </a:p>
          <a:p>
            <a:pPr marL="0" indent="0">
              <a:buNone/>
            </a:pPr>
            <a:r>
              <a:rPr lang="sv-SE" i="1" dirty="0"/>
              <a:t>    </a:t>
            </a:r>
            <a:r>
              <a:rPr lang="sv-SE" dirty="0"/>
              <a:t>- Hålla nere den öppna arbetslösheten genom placering i program</a:t>
            </a:r>
          </a:p>
          <a:p>
            <a:r>
              <a:rPr lang="sv-SE" dirty="0"/>
              <a:t>Stor expansion av programmen under 1990-talskrisen</a:t>
            </a:r>
          </a:p>
          <a:p>
            <a:pPr marL="0" indent="0">
              <a:buNone/>
            </a:pPr>
            <a:r>
              <a:rPr lang="sv-SE" dirty="0"/>
              <a:t>    - Mer än 5 procent av arbetskraften</a:t>
            </a:r>
          </a:p>
          <a:p>
            <a:r>
              <a:rPr lang="sv-SE" dirty="0"/>
              <a:t>Så stora program kunde inte bedrivas effektivt</a:t>
            </a:r>
          </a:p>
          <a:p>
            <a:r>
              <a:rPr lang="sv-SE" dirty="0"/>
              <a:t>Placering i program användes för återkvalificering till a-kassan</a:t>
            </a:r>
          </a:p>
          <a:p>
            <a:r>
              <a:rPr lang="sv-SE" dirty="0"/>
              <a:t>Undanträngning av reguljära jobb</a:t>
            </a:r>
          </a:p>
          <a:p>
            <a:r>
              <a:rPr lang="sv-SE" dirty="0"/>
              <a:t>Efter krisen: Hantering av </a:t>
            </a:r>
            <a:r>
              <a:rPr lang="sv-SE" i="1" dirty="0"/>
              <a:t>strukturell </a:t>
            </a:r>
            <a:r>
              <a:rPr lang="sv-SE" dirty="0"/>
              <a:t>snarare än </a:t>
            </a:r>
            <a:r>
              <a:rPr lang="sv-SE" i="1" dirty="0"/>
              <a:t>konjunkturell </a:t>
            </a:r>
            <a:r>
              <a:rPr lang="sv-SE" dirty="0"/>
              <a:t>arbetslöshet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92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638C42-63F0-5654-3CC0-D01D45525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Gradvis förändring av arbetsmarknads-politikens inriktning forts.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0ABEF2-8A7D-C0FC-153F-08C0EE5C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Arbetsmarknadsverket blev Arbetsförmedlingen 2008</a:t>
            </a:r>
          </a:p>
          <a:p>
            <a:r>
              <a:rPr lang="sv-SE" dirty="0"/>
              <a:t>Nya uppdrag</a:t>
            </a:r>
          </a:p>
          <a:p>
            <a:pPr marL="0" indent="0">
              <a:buNone/>
            </a:pPr>
            <a:r>
              <a:rPr lang="sv-SE" dirty="0"/>
              <a:t>   - Långtidssjukskrivnas återinträde på arbetsmarknaden</a:t>
            </a:r>
          </a:p>
          <a:p>
            <a:pPr marL="0" indent="0">
              <a:buNone/>
            </a:pPr>
            <a:r>
              <a:rPr lang="sv-SE" dirty="0"/>
              <a:t>   - Etablering av flyktinginvandrare på arbetsmarknaden</a:t>
            </a:r>
          </a:p>
          <a:p>
            <a:r>
              <a:rPr lang="sv-SE" dirty="0"/>
              <a:t>Helt annan uppgift än i arbetsmarknadspolitikens barndom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314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983</Words>
  <Application>Microsoft Office PowerPoint</Application>
  <PresentationFormat>Bredbild</PresentationFormat>
  <Paragraphs>148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Office-tema</vt:lpstr>
      <vt:lpstr>Utmaningar för arbetsmarknadspolitiken</vt:lpstr>
      <vt:lpstr>Arbetsmarknadssituationen</vt:lpstr>
      <vt:lpstr>Långtidsarbetslösheten, 12 månader</vt:lpstr>
      <vt:lpstr>              Den svenska Beveridgekurvan</vt:lpstr>
      <vt:lpstr>Lediga jobb och arbetslösa för icke gymnasieutbildade (grått) och gymnasieutbildade (gult)</vt:lpstr>
      <vt:lpstr>Uppläggning</vt:lpstr>
      <vt:lpstr>Rehn-Meidner-modellen</vt:lpstr>
      <vt:lpstr>Gradvis förändring av arbetsmarknads-politikens inriktning</vt:lpstr>
      <vt:lpstr>Gradvis förändring av arbetsmarknads-politikens inriktning forts.</vt:lpstr>
      <vt:lpstr>Inskrivna arbetslösa vid Arbetsförmedlingen</vt:lpstr>
      <vt:lpstr>Helt annan uppgift än i arbetsmarknads-politikens barndom</vt:lpstr>
      <vt:lpstr>De framtida utmaningarna</vt:lpstr>
      <vt:lpstr>Förmedlingens uppgifter</vt:lpstr>
      <vt:lpstr>Förmedlingens uppgifter forts.</vt:lpstr>
      <vt:lpstr>Vikten av evidensbaserade insatser</vt:lpstr>
      <vt:lpstr>Kunskap om olika programs effektivitet</vt:lpstr>
      <vt:lpstr>Varför så svårt att öka volymerna i arbets-marknadsutbildningen?</vt:lpstr>
      <vt:lpstr>Privatiseringen av förmedlingstjänster</vt:lpstr>
      <vt:lpstr>Kontrollen av arbetssökande</vt:lpstr>
      <vt:lpstr>Digitalisering och ärendebaserat arbetssätt</vt:lpstr>
      <vt:lpstr>Två studier</vt:lpstr>
      <vt:lpstr>Kvantitativa sysselsättningspolitiska mål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Arbetsmarknadspolitik, arbetsmarknad och Arbetsförmedlingens uppdrag</dc:title>
  <dc:creator>Lars Calmfors</dc:creator>
  <cp:lastModifiedBy>Lars Calmfors</cp:lastModifiedBy>
  <cp:revision>8</cp:revision>
  <dcterms:created xsi:type="dcterms:W3CDTF">2024-04-21T09:50:14Z</dcterms:created>
  <dcterms:modified xsi:type="dcterms:W3CDTF">2024-09-24T16:33:03Z</dcterms:modified>
</cp:coreProperties>
</file>