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94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B74BB-7E47-0BF2-EC1F-58D1B1EFAE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6307FE-7E20-D313-ECA7-A4CB3EE2A2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7ED002-8D5E-FE25-3A76-F1A76B36D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136-DA58-479D-A97E-0202982486F6}" type="datetimeFigureOut">
              <a:rPr lang="sv-SE" smtClean="0"/>
              <a:t>2024-09-17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57BA6E-8A2C-D9EE-B6C9-C99837342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19FB59-275C-F596-93BA-8EFBB7CE4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5DB5E-D8BB-423E-8D82-59D2DEE7A4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4099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BCFF9-6790-ADCC-E7A9-9696951B6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4B4C54-8361-8109-AAD8-ABFD015707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F344B8-DE36-97FB-AEF2-C585EB543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136-DA58-479D-A97E-0202982486F6}" type="datetimeFigureOut">
              <a:rPr lang="sv-SE" smtClean="0"/>
              <a:t>2024-09-17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D4941A-4C57-3AFB-2AD8-1E7AC65B3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3B6372-D95F-F0AD-EC5E-3D22C43B3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5DB5E-D8BB-423E-8D82-59D2DEE7A4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13390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930347-8563-47CE-7ECD-C2E24632C4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D5EC95-8C13-C100-86D6-8817D333E9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61DB30-E7DB-4988-7728-6BB866D69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136-DA58-479D-A97E-0202982486F6}" type="datetimeFigureOut">
              <a:rPr lang="sv-SE" smtClean="0"/>
              <a:t>2024-09-17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85B791-C60E-089E-3502-6A3DFAE09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29A08-F250-964A-6C06-A6FFAA55B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5DB5E-D8BB-423E-8D82-59D2DEE7A4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2603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3719F-4153-C09F-E465-005A97055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999EEA-7792-9AC6-8EB8-37BD9BBB8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0C94B8-1A1B-32E2-9861-271CC2E8B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136-DA58-479D-A97E-0202982486F6}" type="datetimeFigureOut">
              <a:rPr lang="sv-SE" smtClean="0"/>
              <a:t>2024-09-17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4EAF8E-4057-1EAF-7B77-F5408CCB3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8C7F7A-1CF7-77BF-67C2-B86EEDA80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5DB5E-D8BB-423E-8D82-59D2DEE7A4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1796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8C819-A417-00E0-888A-17BBF5279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708668-4ED6-BDDC-C7EB-545F9A73B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596F52-8FB8-74F6-3902-939468BA5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136-DA58-479D-A97E-0202982486F6}" type="datetimeFigureOut">
              <a:rPr lang="sv-SE" smtClean="0"/>
              <a:t>2024-09-17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ABE1A6-F8D0-3838-6970-A7402504C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525AFD-055E-00F9-77E6-E05F3B466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5DB5E-D8BB-423E-8D82-59D2DEE7A4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235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B10D0-56E7-1D81-208A-E6C26CECC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E54CC-4D7C-E7AF-53FB-E4E56E95C8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D47894-288E-E68D-CE48-6B0310B9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4ECAC1-53D2-06FC-4540-0C1793268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136-DA58-479D-A97E-0202982486F6}" type="datetimeFigureOut">
              <a:rPr lang="sv-SE" smtClean="0"/>
              <a:t>2024-09-17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9CE06B-B6F7-7C12-E2AC-4B9DF299B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3B33FC-5045-B51D-F2EA-1D565F841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5DB5E-D8BB-423E-8D82-59D2DEE7A4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7661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6DB02-C254-4274-665D-E48C41ED0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1F09A5-1A3F-1472-7799-23697A42A5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7757F2-0685-87C0-6F89-56D7762E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3FEDB7-C095-AF39-0FCC-CECB2839B3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34B91B-FACA-0C32-D4AF-4937B7EA35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F88BBE-EB8E-CE6E-314A-B51CF7E3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136-DA58-479D-A97E-0202982486F6}" type="datetimeFigureOut">
              <a:rPr lang="sv-SE" smtClean="0"/>
              <a:t>2024-09-17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5611F1-25BA-C32E-2370-2E4B94AD1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231CA1-4B00-465F-4550-D5A5FC3D0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5DB5E-D8BB-423E-8D82-59D2DEE7A4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94461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8D9C2-A469-EF7C-5721-3B3ADFFEC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E4EB82-C388-93C2-AA56-63A8B5BC0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136-DA58-479D-A97E-0202982486F6}" type="datetimeFigureOut">
              <a:rPr lang="sv-SE" smtClean="0"/>
              <a:t>2024-09-17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96932E-A4FC-D9FF-B2E6-B6B8A9F72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AED8A9-B043-4D69-612F-E24464022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5DB5E-D8BB-423E-8D82-59D2DEE7A4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720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6DE7BE-DFA1-ED65-F654-C63DC1D20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136-DA58-479D-A97E-0202982486F6}" type="datetimeFigureOut">
              <a:rPr lang="sv-SE" smtClean="0"/>
              <a:t>2024-09-17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2D0644-B3C9-07BB-0988-118CDAC32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1B8422-FDE0-3D43-CD1F-D5F618354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5DB5E-D8BB-423E-8D82-59D2DEE7A4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8168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3D623-DE7B-AA5A-84CC-1A8044AE2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898729-A5DA-DB2B-61D7-57142D23C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9A9463-3803-A576-F5A6-668B57327A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2A2559-F754-8C65-AC58-992FCC931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136-DA58-479D-A97E-0202982486F6}" type="datetimeFigureOut">
              <a:rPr lang="sv-SE" smtClean="0"/>
              <a:t>2024-09-17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3D4321-A509-A386-3C7F-817B63CDF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FD5943-6081-ADF2-51AE-1E23B17EA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5DB5E-D8BB-423E-8D82-59D2DEE7A4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9587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4290E-E3DD-4660-EF20-89C670CF0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4CBB9F-D193-3B1E-FA05-7B67897629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FDA225-6B01-4F74-4C2C-8D01274019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792092-4DB8-F1D2-B05C-B174A223B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4E136-DA58-479D-A97E-0202982486F6}" type="datetimeFigureOut">
              <a:rPr lang="sv-SE" smtClean="0"/>
              <a:t>2024-09-17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9A8D6F-5F76-AE86-EF8E-FAC1F96F1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8F4F58-BBA3-AF8B-570A-CCDDC4C28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5DB5E-D8BB-423E-8D82-59D2DEE7A4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2149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01654A-2472-E4B5-45DF-10D8C1E0CA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99EFBF-094F-BDF0-EF3D-43B9AC34D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B512F8-246C-1121-ED74-5D362F9E18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24E136-DA58-479D-A97E-0202982486F6}" type="datetimeFigureOut">
              <a:rPr lang="sv-SE" smtClean="0"/>
              <a:t>2024-09-17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9CF02A-4EA0-4F74-7F89-9AF5E4B21D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8BBFA2-4281-3F44-1100-CCFDDF47F0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45DB5E-D8BB-423E-8D82-59D2DEE7A4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6987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FBF5F-A52C-1F5F-B566-444E570A3D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>
                <a:solidFill>
                  <a:schemeClr val="tx2"/>
                </a:solidFill>
              </a:rPr>
              <a:t>Anders Forslunds väg genom den svenska policydiskussionen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CF70CC-A638-A61A-FD21-CD80C04B9D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Lars Calmfors</a:t>
            </a:r>
          </a:p>
          <a:p>
            <a:r>
              <a:rPr lang="sv-SE" dirty="0"/>
              <a:t>IFAU</a:t>
            </a:r>
          </a:p>
          <a:p>
            <a:r>
              <a:rPr lang="sv-SE" dirty="0"/>
              <a:t>19/9-2024</a:t>
            </a:r>
          </a:p>
        </p:txBody>
      </p:sp>
    </p:spTree>
    <p:extLst>
      <p:ext uri="{BB962C8B-B14F-4D97-AF65-F5344CB8AC3E}">
        <p14:creationId xmlns:p14="http://schemas.microsoft.com/office/powerpoint/2010/main" val="24287313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A18D1-C1B1-8018-63B8-74D760B35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Översikt över forskningen om den svenska arbetsmarknadspolitikens effekter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339FF-C320-792D-6A70-4DFABF200F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/>
              <a:t>Calmfors, Forslund och Hemström (2002–04) </a:t>
            </a:r>
          </a:p>
          <a:p>
            <a:r>
              <a:rPr lang="sv-SE" dirty="0"/>
              <a:t>Flera slutsatser:</a:t>
            </a:r>
          </a:p>
          <a:p>
            <a:pPr marL="0" indent="0">
              <a:buNone/>
            </a:pPr>
            <a:r>
              <a:rPr lang="sv-SE" dirty="0"/>
              <a:t>   - Osannolikt att 1980- och 1990-talens arbetsmarknadspolitik haft</a:t>
            </a:r>
          </a:p>
          <a:p>
            <a:pPr marL="0" indent="0">
              <a:buNone/>
            </a:pPr>
            <a:r>
              <a:rPr lang="sv-SE" dirty="0"/>
              <a:t>      positiva effekter på matchningseffektiviteten</a:t>
            </a:r>
          </a:p>
          <a:p>
            <a:pPr marL="0" indent="0">
              <a:buNone/>
            </a:pPr>
            <a:r>
              <a:rPr lang="sv-SE" dirty="0"/>
              <a:t>    - Sannolikt positiva effekter på arbetskraftsdeltagandet</a:t>
            </a:r>
          </a:p>
          <a:p>
            <a:pPr marL="0" indent="0">
              <a:buNone/>
            </a:pPr>
            <a:r>
              <a:rPr lang="sv-SE" dirty="0"/>
              <a:t>    - Stora undanträngningseffekter av subventionerade anställningar</a:t>
            </a:r>
          </a:p>
          <a:p>
            <a:pPr marL="0" indent="0">
              <a:buNone/>
            </a:pPr>
            <a:r>
              <a:rPr lang="sv-SE" dirty="0"/>
              <a:t>    - Inga undanträngningseffekter av arbetsmarknadsutbildning</a:t>
            </a:r>
          </a:p>
          <a:p>
            <a:pPr marL="0" indent="0">
              <a:buNone/>
            </a:pPr>
            <a:r>
              <a:rPr lang="sv-SE" dirty="0"/>
              <a:t>    - Negativa eller obefintliga individeffekter på arbete och inkomster  av</a:t>
            </a:r>
          </a:p>
          <a:p>
            <a:pPr marL="0" indent="0">
              <a:buNone/>
            </a:pPr>
            <a:r>
              <a:rPr lang="sv-SE" dirty="0"/>
              <a:t>       1980- och 1990-talens arbetsmarknadsutbildning</a:t>
            </a:r>
          </a:p>
          <a:p>
            <a:pPr marL="0" indent="0">
              <a:buNone/>
            </a:pPr>
            <a:r>
              <a:rPr lang="sv-SE" dirty="0"/>
              <a:t>    - Viss evidens för positiva individeffekter av subventionerade</a:t>
            </a:r>
          </a:p>
          <a:p>
            <a:pPr marL="0" indent="0">
              <a:buNone/>
            </a:pPr>
            <a:r>
              <a:rPr lang="sv-SE" dirty="0"/>
              <a:t>       anställningar </a:t>
            </a:r>
          </a:p>
        </p:txBody>
      </p:sp>
    </p:spTree>
    <p:extLst>
      <p:ext uri="{BB962C8B-B14F-4D97-AF65-F5344CB8AC3E}">
        <p14:creationId xmlns:p14="http://schemas.microsoft.com/office/powerpoint/2010/main" val="928337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C0EC3-D140-07DF-0D80-A5E517E29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>
                <a:solidFill>
                  <a:schemeClr val="tx2"/>
                </a:solidFill>
              </a:rPr>
              <a:t>Policyrekommendationer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1E9B6-FBB3-1B86-B44C-650283A3E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63337"/>
            <a:ext cx="10515600" cy="4013626"/>
          </a:xfrm>
        </p:spPr>
        <p:txBody>
          <a:bodyPr>
            <a:normAutofit/>
          </a:bodyPr>
          <a:lstStyle/>
          <a:p>
            <a:r>
              <a:rPr lang="sv-SE" sz="3200" dirty="0"/>
              <a:t>Mindre volymer för arbetsmarknadsprogrammen i framtida lågkonjunkturer än under 1990-talet</a:t>
            </a:r>
          </a:p>
          <a:p>
            <a:r>
              <a:rPr lang="sv-SE" sz="3200" dirty="0"/>
              <a:t>Använd inte programmen för återkvalificering till a-kassan</a:t>
            </a:r>
          </a:p>
          <a:p>
            <a:r>
              <a:rPr lang="sv-SE" sz="3200" dirty="0"/>
              <a:t>Subventionerade anställningar bör främst användas för dem som står längst från arbetsmarknaden</a:t>
            </a:r>
          </a:p>
        </p:txBody>
      </p:sp>
    </p:spTree>
    <p:extLst>
      <p:ext uri="{BB962C8B-B14F-4D97-AF65-F5344CB8AC3E}">
        <p14:creationId xmlns:p14="http://schemas.microsoft.com/office/powerpoint/2010/main" val="1590308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D11366-DA0E-CB47-E7AE-99F808E33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Ny översikt – Forslund och Vikström (2011)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95120-6334-8424-EAC4-3A2DC97507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Delvis samma slutsatser som i den tidigare översikten men också skillnader</a:t>
            </a:r>
          </a:p>
          <a:p>
            <a:r>
              <a:rPr lang="sv-SE" dirty="0"/>
              <a:t>Mer positiv syn på arbetsmarknadsutbildningen</a:t>
            </a:r>
          </a:p>
          <a:p>
            <a:pPr marL="0" indent="0">
              <a:buNone/>
            </a:pPr>
            <a:r>
              <a:rPr lang="sv-SE" dirty="0"/>
              <a:t>   - de Luna, Liljeberg och Forslund (2008)</a:t>
            </a:r>
          </a:p>
          <a:p>
            <a:pPr marL="0" indent="0">
              <a:buNone/>
            </a:pPr>
            <a:r>
              <a:rPr lang="sv-SE" dirty="0"/>
              <a:t>   - Bättre resultat för yrkesutbildning än förberedande utbildning</a:t>
            </a:r>
          </a:p>
          <a:p>
            <a:pPr marL="0" indent="0">
              <a:buNone/>
            </a:pPr>
            <a:r>
              <a:rPr lang="sv-SE" dirty="0"/>
              <a:t>   - Bättre resultat generellt på grund av reformer</a:t>
            </a:r>
          </a:p>
          <a:p>
            <a:r>
              <a:rPr lang="sv-SE" dirty="0"/>
              <a:t>Klarare forskningsresultat om positiva individeffekter av subventionerade anställningar än 2002–04</a:t>
            </a:r>
          </a:p>
          <a:p>
            <a:pPr marL="0" indent="0">
              <a:buNone/>
            </a:pPr>
            <a:r>
              <a:rPr lang="sv-SE" dirty="0"/>
              <a:t>    - Forslund, Johansson och Lindqvist (2004) </a:t>
            </a:r>
          </a:p>
          <a:p>
            <a:r>
              <a:rPr lang="sv-SE" dirty="0"/>
              <a:t>Slutsatser i samklang med senare internationella översikter (metastudier)</a:t>
            </a:r>
          </a:p>
        </p:txBody>
      </p:sp>
    </p:spTree>
    <p:extLst>
      <p:ext uri="{BB962C8B-B14F-4D97-AF65-F5344CB8AC3E}">
        <p14:creationId xmlns:p14="http://schemas.microsoft.com/office/powerpoint/2010/main" val="10179715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40A53-385B-9ADA-5DC2-2BE6C2A67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Intensifierade förmedlingsinsatser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59134-0A71-4ED6-525F-DCCAF2A00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/>
              <a:t>Goda resultat enligt utländska studier</a:t>
            </a:r>
          </a:p>
          <a:p>
            <a:r>
              <a:rPr lang="sv-SE" dirty="0"/>
              <a:t>Mer evidens för detta också i svenska studier under senare år</a:t>
            </a:r>
          </a:p>
          <a:p>
            <a:pPr marL="0" indent="0">
              <a:buNone/>
            </a:pPr>
            <a:r>
              <a:rPr lang="sv-SE" dirty="0"/>
              <a:t>    - Randomiserade experiment</a:t>
            </a:r>
          </a:p>
          <a:p>
            <a:pPr marL="0" indent="0">
              <a:buNone/>
            </a:pPr>
            <a:r>
              <a:rPr lang="sv-SE" dirty="0"/>
              <a:t>    - </a:t>
            </a:r>
            <a:r>
              <a:rPr lang="sv-SE" dirty="0" err="1"/>
              <a:t>Cheung</a:t>
            </a:r>
            <a:r>
              <a:rPr lang="sv-SE" dirty="0"/>
              <a:t>, </a:t>
            </a:r>
            <a:r>
              <a:rPr lang="sv-SE" dirty="0" err="1"/>
              <a:t>Egebark</a:t>
            </a:r>
            <a:r>
              <a:rPr lang="sv-SE" dirty="0"/>
              <a:t>, Forslund, </a:t>
            </a:r>
            <a:r>
              <a:rPr lang="sv-SE" dirty="0" err="1"/>
              <a:t>Laun</a:t>
            </a:r>
            <a:r>
              <a:rPr lang="sv-SE" dirty="0"/>
              <a:t>, Rödin och Vikström (2023)</a:t>
            </a:r>
          </a:p>
          <a:p>
            <a:r>
              <a:rPr lang="sv-SE" dirty="0"/>
              <a:t>Positiva effekter på övergången till arbete av fler möten med arbetsförmedlare tidigt under en arbetslöshetsperiod</a:t>
            </a:r>
          </a:p>
          <a:p>
            <a:pPr marL="0" indent="0">
              <a:buNone/>
            </a:pPr>
            <a:r>
              <a:rPr lang="sv-SE" dirty="0"/>
              <a:t>   - Bättre hjälp för de arbetssökande att hitta lämpliga jobb</a:t>
            </a:r>
          </a:p>
          <a:p>
            <a:r>
              <a:rPr lang="sv-SE" dirty="0"/>
              <a:t>Men också betydande undanträngningseffekter på dem som inte får del av insatserna</a:t>
            </a:r>
          </a:p>
          <a:p>
            <a:pPr marL="0" indent="0">
              <a:buNone/>
            </a:pPr>
            <a:r>
              <a:rPr lang="sv-SE" dirty="0"/>
              <a:t>    - Ändå liten positiv nettoeffekt</a:t>
            </a:r>
          </a:p>
          <a:p>
            <a:r>
              <a:rPr lang="sv-SE" dirty="0"/>
              <a:t>Nyckelfråga för arbetsförmedlingen: Hur kombinera ett ärendebaserat och digitaliserat arbetssätt med tillräckligt intensiva förmedlingsinsatser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90120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EFE21-9509-691E-0763-02AB138A5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Nordisk ministerrådsrapport – Forslund (2024)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630E6D-8A26-FF0E-BD5B-F66A81BB0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u="sng" dirty="0"/>
              <a:t>Nuvarande situation</a:t>
            </a:r>
          </a:p>
          <a:p>
            <a:r>
              <a:rPr lang="sv-SE" dirty="0"/>
              <a:t>Danmark och Finland: Stora resurser till arbetsmarknadsutbildning, små till subventionerade anställningar</a:t>
            </a:r>
          </a:p>
          <a:p>
            <a:r>
              <a:rPr lang="sv-SE" dirty="0"/>
              <a:t>Sverige: Stora resurser till subventionerade anställningar, små till arbetsmarknadsutbildning</a:t>
            </a:r>
          </a:p>
          <a:p>
            <a:r>
              <a:rPr lang="sv-SE" dirty="0"/>
              <a:t>Norge: Små resurser till alla program</a:t>
            </a:r>
          </a:p>
          <a:p>
            <a:pPr marL="0" indent="0">
              <a:buNone/>
            </a:pPr>
            <a:r>
              <a:rPr lang="sv-SE" u="sng" dirty="0"/>
              <a:t>Rekommendationer</a:t>
            </a:r>
          </a:p>
          <a:p>
            <a:r>
              <a:rPr lang="sv-SE" dirty="0"/>
              <a:t>Danmark och Finland: Mer subventionerade  jobb</a:t>
            </a:r>
          </a:p>
          <a:p>
            <a:r>
              <a:rPr lang="sv-SE" dirty="0"/>
              <a:t>Sverige: Mer arbetsmarknadsutbildning</a:t>
            </a:r>
          </a:p>
          <a:p>
            <a:r>
              <a:rPr lang="sv-SE" dirty="0"/>
              <a:t>Norge: Mer av allt</a:t>
            </a:r>
          </a:p>
          <a:p>
            <a:pPr marL="0" indent="0">
              <a:buNone/>
            </a:pPr>
            <a:endParaRPr lang="sv-SE" u="sng" dirty="0"/>
          </a:p>
        </p:txBody>
      </p:sp>
    </p:spTree>
    <p:extLst>
      <p:ext uri="{BB962C8B-B14F-4D97-AF65-F5344CB8AC3E}">
        <p14:creationId xmlns:p14="http://schemas.microsoft.com/office/powerpoint/2010/main" val="42029866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352D63-A325-8051-7A95-A10BF3B35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Skillnader i hur programmen organiseras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33F1B6-D53A-0339-ABA7-2AC99B1EA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sv-SE" sz="4400" dirty="0"/>
              <a:t>Danmark: Decentralisering till kommunerna samtidigt som central myndighet, STAR,  bistår med expertkunskap och utvärdering</a:t>
            </a:r>
          </a:p>
          <a:p>
            <a:r>
              <a:rPr lang="sv-SE" sz="4400" dirty="0"/>
              <a:t>Norge: Politiken genomförs av NAV via lokalkontor där arbetsförmedling och socialtjänst är samlokaliserade</a:t>
            </a:r>
          </a:p>
          <a:p>
            <a:r>
              <a:rPr lang="sv-SE" sz="4400" dirty="0"/>
              <a:t>Sverige: Externa utförare av matchningstjänster; Arbetsförmedlingen fördelar till olika spår</a:t>
            </a:r>
          </a:p>
          <a:p>
            <a:pPr marL="0" indent="0">
              <a:buNone/>
            </a:pPr>
            <a:r>
              <a:rPr lang="sv-SE" sz="4400" dirty="0"/>
              <a:t>   - Kommunerna har egna program</a:t>
            </a:r>
          </a:p>
          <a:p>
            <a:pPr marL="0" indent="0">
              <a:buNone/>
            </a:pPr>
            <a:r>
              <a:rPr lang="sv-SE" sz="4400" dirty="0"/>
              <a:t>    - Parterna har sina omställningsorganisationer</a:t>
            </a:r>
          </a:p>
          <a:p>
            <a:r>
              <a:rPr lang="sv-SE" sz="4400" dirty="0"/>
              <a:t>Finland: Tre olika regeringsdepartement styr</a:t>
            </a:r>
          </a:p>
          <a:p>
            <a:pPr marL="0" indent="0">
              <a:buNone/>
            </a:pPr>
            <a:r>
              <a:rPr lang="sv-SE" sz="4400" dirty="0"/>
              <a:t>    - Parallella kommunala program</a:t>
            </a:r>
          </a:p>
          <a:p>
            <a:r>
              <a:rPr lang="sv-SE" sz="4400" dirty="0"/>
              <a:t>Bäst kombination av decentralisering och centralisering i Danmark och Norge?</a:t>
            </a:r>
          </a:p>
          <a:p>
            <a:pPr marL="0" indent="0">
              <a:buNone/>
            </a:pPr>
            <a:r>
              <a:rPr lang="sv-SE" sz="4400" dirty="0"/>
              <a:t>    - Lägre långtidsarbetslöshet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    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692520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80715-CA9B-A1EB-4CE9-1AB7F6263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85255"/>
          </a:xfrm>
        </p:spPr>
        <p:txBody>
          <a:bodyPr>
            <a:normAutofit fontScale="90000"/>
          </a:bodyPr>
          <a:lstStyle/>
          <a:p>
            <a:r>
              <a:rPr lang="sv-SE" dirty="0">
                <a:solidFill>
                  <a:schemeClr val="tx2"/>
                </a:solidFill>
              </a:rPr>
              <a:t>Vad finns att lära från Anders resa genom den svenska policydebatten?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7B657-2ADD-DE10-DFE7-53691AED1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30243"/>
            <a:ext cx="10515600" cy="3946719"/>
          </a:xfrm>
        </p:spPr>
        <p:txBody>
          <a:bodyPr/>
          <a:lstStyle/>
          <a:p>
            <a:r>
              <a:rPr lang="sv-SE" dirty="0"/>
              <a:t>Tyvärr inget randomiserat experiment</a:t>
            </a:r>
          </a:p>
          <a:p>
            <a:r>
              <a:rPr lang="sv-SE" dirty="0"/>
              <a:t>Resan uppfyller inte heller villkoren för ett naturligt experiment</a:t>
            </a:r>
          </a:p>
          <a:p>
            <a:pPr marL="0" indent="0">
              <a:buNone/>
            </a:pPr>
            <a:r>
              <a:rPr lang="sv-SE" dirty="0"/>
              <a:t>    - Svårt hitta matchande kontrollgrupp</a:t>
            </a:r>
          </a:p>
          <a:p>
            <a:r>
              <a:rPr lang="sv-SE" dirty="0"/>
              <a:t>Det behövs mer forskning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63346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78748-2733-7652-5A24-1EFF9A167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Några slutsatser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BE570-8598-9B65-F8EA-54BAE3C04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Gradvis skifte från makro- till mikrostudier av effekterna av arbetsmarknadsprogram</a:t>
            </a:r>
          </a:p>
          <a:p>
            <a:r>
              <a:rPr lang="sv-SE" dirty="0"/>
              <a:t>Viktigt våga fokusera på policybidrag – alltför många för inriktade bara på publicering i </a:t>
            </a:r>
            <a:r>
              <a:rPr lang="sv-SE" i="1" dirty="0" err="1"/>
              <a:t>top</a:t>
            </a:r>
            <a:r>
              <a:rPr lang="sv-SE" i="1" dirty="0"/>
              <a:t> </a:t>
            </a:r>
            <a:r>
              <a:rPr lang="sv-SE" i="1" dirty="0" err="1"/>
              <a:t>five</a:t>
            </a:r>
            <a:r>
              <a:rPr lang="sv-SE" i="1" dirty="0"/>
              <a:t> journals</a:t>
            </a:r>
          </a:p>
          <a:p>
            <a:pPr marL="0" indent="0">
              <a:buNone/>
            </a:pPr>
            <a:r>
              <a:rPr lang="sv-SE" i="1" dirty="0"/>
              <a:t>    - </a:t>
            </a:r>
            <a:r>
              <a:rPr lang="sv-SE" dirty="0"/>
              <a:t>Forskare måste våga ”smutsa händerna”</a:t>
            </a:r>
          </a:p>
          <a:p>
            <a:r>
              <a:rPr lang="sv-SE" dirty="0"/>
              <a:t>Nödvändigt att upprepa forskningsunderbyggda ståndpunkter även när det verkar avlägset att få gehör för dem och när de är politiskt impopulära</a:t>
            </a:r>
          </a:p>
          <a:p>
            <a:r>
              <a:rPr lang="sv-SE" dirty="0"/>
              <a:t>Viktigt att kunna samarbeta med kollegor – forskning och policypåverkan allt mer av ett lagarbete</a:t>
            </a:r>
          </a:p>
          <a:p>
            <a:r>
              <a:rPr lang="sv-SE" dirty="0"/>
              <a:t>Centralt med institutioner som skapar en kreativ miljö för policynära forskning med höga kvalitetskrav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049421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77106-AEA9-FFCF-C8A3-7BDA7D114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Lämpligt motto?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9F3AA-C310-A85D-9120-8374C5251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Den mätta dagen, den är aldrig störst. 				         Den bästa dagen är en dag av törst.</a:t>
            </a:r>
          </a:p>
          <a:p>
            <a:pPr marL="0" indent="0">
              <a:buNone/>
            </a:pPr>
            <a:r>
              <a:rPr lang="sv-SE" dirty="0"/>
              <a:t>Nog finns det mål och mening i vår färd - 				       men det är vägen, som är mödan värd. </a:t>
            </a:r>
          </a:p>
          <a:p>
            <a:pPr marL="0" indent="0">
              <a:buNone/>
            </a:pPr>
            <a:r>
              <a:rPr lang="sv-SE" dirty="0"/>
              <a:t>					</a:t>
            </a:r>
            <a:r>
              <a:rPr lang="sv-SE" i="1" dirty="0"/>
              <a:t>Karin Boye, I rörelse, 1927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5597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6C5A2-C454-F447-3B0A-FF3F8BCA2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6000" dirty="0">
                <a:solidFill>
                  <a:schemeClr val="tx2"/>
                </a:solidFill>
              </a:rPr>
              <a:t>Två huvudtyper av ekonomer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EA739F-455D-FB71-7A67-5CEAAB5F3C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2015" y="2062975"/>
            <a:ext cx="10515600" cy="3801753"/>
          </a:xfrm>
        </p:spPr>
        <p:txBody>
          <a:bodyPr/>
          <a:lstStyle/>
          <a:p>
            <a:r>
              <a:rPr lang="sv-SE" sz="4000" dirty="0"/>
              <a:t>De i första hand metodintresserade</a:t>
            </a:r>
          </a:p>
          <a:p>
            <a:r>
              <a:rPr lang="sv-SE" sz="4000" dirty="0"/>
              <a:t>De i första hand problemintresserade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12100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A0A97-AAE8-5F2A-A056-2369699AF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Några hållpunkter i Anders karriär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FDE66-59A8-D60E-85A7-48ACF9532B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1985/86: Doktorand vid IIES, Stockholms universitet</a:t>
            </a:r>
          </a:p>
          <a:p>
            <a:r>
              <a:rPr lang="sv-SE" dirty="0"/>
              <a:t>1988: Doktorand vid Nationalekonomiska institutionen, Uppsala universitet</a:t>
            </a:r>
          </a:p>
          <a:p>
            <a:r>
              <a:rPr lang="sv-SE" dirty="0"/>
              <a:t>1991: Doktorsdisputation i Uppsala</a:t>
            </a:r>
          </a:p>
          <a:p>
            <a:r>
              <a:rPr lang="sv-SE" dirty="0"/>
              <a:t>1998: Engagemang på IFAU</a:t>
            </a:r>
          </a:p>
          <a:p>
            <a:r>
              <a:rPr lang="sv-SE" dirty="0"/>
              <a:t>?: Biträdande chef på IFAU</a:t>
            </a:r>
          </a:p>
          <a:p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4941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F0292-20D8-FD48-EAD7-6C45C6AB8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Tidiga policybidrag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AD1104-A6C6-AE14-6AC8-80EAF4D4B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?: Underlag till professor Erik Lundberg</a:t>
            </a:r>
          </a:p>
          <a:p>
            <a:pPr marL="0" indent="0">
              <a:buNone/>
            </a:pPr>
            <a:r>
              <a:rPr lang="sv-SE" dirty="0"/>
              <a:t>    - Kronans växelkursutveckling på 1930-talet</a:t>
            </a:r>
          </a:p>
          <a:p>
            <a:r>
              <a:rPr lang="sv-SE" dirty="0"/>
              <a:t>1986: Underlag till SNS Konjunkturrådsrapport</a:t>
            </a:r>
          </a:p>
          <a:p>
            <a:pPr marL="0" indent="0">
              <a:buNone/>
            </a:pPr>
            <a:r>
              <a:rPr lang="sv-SE" dirty="0"/>
              <a:t>    - Fackets avvägning mellan reallöner och sysselsättning</a:t>
            </a:r>
          </a:p>
          <a:p>
            <a:pPr marL="0" indent="0">
              <a:buNone/>
            </a:pPr>
            <a:r>
              <a:rPr lang="sv-SE" dirty="0"/>
              <a:t>    - Expansionen av offentlig sektor, effekten på lönenivån och</a:t>
            </a:r>
          </a:p>
          <a:p>
            <a:pPr marL="0" indent="0">
              <a:buNone/>
            </a:pPr>
            <a:r>
              <a:rPr lang="sv-SE" dirty="0"/>
              <a:t>      undanträngning av jobb i privat sektor</a:t>
            </a:r>
          </a:p>
          <a:p>
            <a:pPr marL="0" indent="0">
              <a:buNone/>
            </a:pPr>
            <a:r>
              <a:rPr lang="sv-SE" dirty="0"/>
              <a:t>    - Löneuppdrivande effekter av förväntningar om </a:t>
            </a:r>
            <a:r>
              <a:rPr lang="sv-SE" dirty="0" err="1"/>
              <a:t>ackommo</a:t>
            </a:r>
            <a:r>
              <a:rPr lang="sv-SE" dirty="0"/>
              <a:t>-</a:t>
            </a:r>
          </a:p>
          <a:p>
            <a:pPr marL="0" indent="0">
              <a:buNone/>
            </a:pPr>
            <a:r>
              <a:rPr lang="sv-SE" dirty="0"/>
              <a:t>     </a:t>
            </a:r>
            <a:r>
              <a:rPr lang="sv-SE" dirty="0" err="1"/>
              <a:t>derande</a:t>
            </a:r>
            <a:r>
              <a:rPr lang="sv-SE" dirty="0"/>
              <a:t> efterfrågepolitik</a:t>
            </a:r>
          </a:p>
        </p:txBody>
      </p:sp>
    </p:spTree>
    <p:extLst>
      <p:ext uri="{BB962C8B-B14F-4D97-AF65-F5344CB8AC3E}">
        <p14:creationId xmlns:p14="http://schemas.microsoft.com/office/powerpoint/2010/main" val="519636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12B86-B1BD-E8B2-21C8-A01473523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7428"/>
            <a:ext cx="10515600" cy="1325563"/>
          </a:xfrm>
        </p:spPr>
        <p:txBody>
          <a:bodyPr/>
          <a:lstStyle/>
          <a:p>
            <a:r>
              <a:rPr lang="sv-SE" dirty="0">
                <a:solidFill>
                  <a:srgbClr val="002060"/>
                </a:solidFill>
              </a:rPr>
              <a:t>Bidrag till nordiskt lönebildningsprojekt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C6F6A-129A-AF6E-F357-707E4BD7E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/>
              <a:t>Nordiska ekonomiska forskningsrådet</a:t>
            </a:r>
          </a:p>
          <a:p>
            <a:r>
              <a:rPr lang="sv-SE" dirty="0"/>
              <a:t>Calmfors och Forslund (1990): svensk lönebildning</a:t>
            </a:r>
          </a:p>
          <a:p>
            <a:r>
              <a:rPr lang="sv-SE" dirty="0"/>
              <a:t>Skattning av lönesättningskurva för Sverige</a:t>
            </a:r>
          </a:p>
          <a:p>
            <a:pPr marL="0" indent="0">
              <a:buNone/>
            </a:pPr>
            <a:r>
              <a:rPr lang="sv-SE" dirty="0"/>
              <a:t>   - Samband mellan lönenivå och arbetslöshet á la </a:t>
            </a:r>
            <a:r>
              <a:rPr lang="sv-SE" dirty="0" err="1"/>
              <a:t>Layard</a:t>
            </a:r>
            <a:r>
              <a:rPr lang="sv-SE" dirty="0"/>
              <a:t>, </a:t>
            </a:r>
            <a:r>
              <a:rPr lang="sv-SE" dirty="0" err="1"/>
              <a:t>Nickell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      och Jackman</a:t>
            </a:r>
          </a:p>
          <a:p>
            <a:r>
              <a:rPr lang="sv-SE" dirty="0"/>
              <a:t>Arbetsmarknadsläget mätt med både öppen arbetslöshet och deltagande i arbetsmarknadsprogram</a:t>
            </a:r>
          </a:p>
          <a:p>
            <a:pPr marL="0" indent="0">
              <a:buNone/>
            </a:pPr>
            <a:r>
              <a:rPr lang="sv-SE" dirty="0"/>
              <a:t>    - Endast öppen arbetslöshet verkade påverka lönenivån</a:t>
            </a:r>
          </a:p>
          <a:p>
            <a:pPr marL="0" indent="0">
              <a:buNone/>
            </a:pPr>
            <a:r>
              <a:rPr lang="sv-SE" dirty="0"/>
              <a:t>    - Målkonflikt mellan att hålla nere öppen arbetslöshet och hålla uppe</a:t>
            </a:r>
          </a:p>
          <a:p>
            <a:pPr marL="0" indent="0">
              <a:buNone/>
            </a:pPr>
            <a:r>
              <a:rPr lang="sv-SE" dirty="0"/>
              <a:t>      reguljär sysselsättning</a:t>
            </a:r>
          </a:p>
        </p:txBody>
      </p:sp>
    </p:spTree>
    <p:extLst>
      <p:ext uri="{BB962C8B-B14F-4D97-AF65-F5344CB8AC3E}">
        <p14:creationId xmlns:p14="http://schemas.microsoft.com/office/powerpoint/2010/main" val="2195409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1C833-8547-BE6A-EB5C-E6834A874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Den aktiva arbetsmarknadspolitiken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74FA9C-F93F-76E0-5280-5D2793D09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Enorm prestige – integrerad del av den svenska arbetsmarknads-modellen</a:t>
            </a:r>
          </a:p>
          <a:p>
            <a:r>
              <a:rPr lang="sv-SE" dirty="0"/>
              <a:t>Den första försvarslinjen när arbetslösheten började stiga 1990/91</a:t>
            </a:r>
          </a:p>
          <a:p>
            <a:r>
              <a:rPr lang="sv-SE" dirty="0"/>
              <a:t>Hämningslös expansion av arbetsmarknadsprogrammen</a:t>
            </a:r>
          </a:p>
          <a:p>
            <a:pPr marL="0" indent="0">
              <a:buNone/>
            </a:pPr>
            <a:r>
              <a:rPr lang="sv-SE" dirty="0"/>
              <a:t>    - 5,5 procent av arbetskraften i program</a:t>
            </a:r>
          </a:p>
          <a:p>
            <a:r>
              <a:rPr lang="sv-SE" dirty="0"/>
              <a:t>Hård kritik av vår analys – till exempel från EFA</a:t>
            </a:r>
          </a:p>
          <a:p>
            <a:r>
              <a:rPr lang="sv-SE" dirty="0"/>
              <a:t>Brister i vår analys</a:t>
            </a:r>
          </a:p>
          <a:p>
            <a:pPr marL="0" indent="0">
              <a:buNone/>
            </a:pPr>
            <a:r>
              <a:rPr lang="sv-SE" dirty="0"/>
              <a:t>   - Inte </a:t>
            </a:r>
            <a:r>
              <a:rPr lang="sv-SE" dirty="0" err="1"/>
              <a:t>kointegrationsanalys</a:t>
            </a:r>
            <a:r>
              <a:rPr lang="sv-SE" dirty="0"/>
              <a:t> och felkorrigeringsmodeller</a:t>
            </a:r>
          </a:p>
          <a:p>
            <a:r>
              <a:rPr lang="sv-SE" dirty="0"/>
              <a:t>Men samma resultat i många andra – bättre – analyser </a:t>
            </a:r>
          </a:p>
        </p:txBody>
      </p:sp>
    </p:spTree>
    <p:extLst>
      <p:ext uri="{BB962C8B-B14F-4D97-AF65-F5344CB8AC3E}">
        <p14:creationId xmlns:p14="http://schemas.microsoft.com/office/powerpoint/2010/main" val="635188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928D3-98B2-9088-393E-B81832656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Ett par senare arbeten om lönebildning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ABAB4-9A12-7C24-EC43-39B2A941C6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/>
              <a:t>Forslund och Kolm (2000)</a:t>
            </a:r>
          </a:p>
          <a:p>
            <a:pPr marL="0" indent="0">
              <a:buNone/>
            </a:pPr>
            <a:r>
              <a:rPr lang="sv-SE" dirty="0"/>
              <a:t>   - Lönesättningssamband</a:t>
            </a:r>
          </a:p>
          <a:p>
            <a:pPr marL="0" indent="0">
              <a:buNone/>
            </a:pPr>
            <a:r>
              <a:rPr lang="sv-SE" dirty="0"/>
              <a:t>   - Både öppen arbetslöshet och arbetsmarknadsprogram påverkar</a:t>
            </a:r>
          </a:p>
          <a:p>
            <a:pPr marL="0" indent="0">
              <a:buNone/>
            </a:pPr>
            <a:r>
              <a:rPr lang="sv-SE" dirty="0"/>
              <a:t>      lönenivån</a:t>
            </a:r>
          </a:p>
          <a:p>
            <a:r>
              <a:rPr lang="sv-SE" dirty="0"/>
              <a:t>Forslund, </a:t>
            </a:r>
            <a:r>
              <a:rPr lang="sv-SE" dirty="0" err="1"/>
              <a:t>Gottfries</a:t>
            </a:r>
            <a:r>
              <a:rPr lang="sv-SE" dirty="0"/>
              <a:t> och Westermark (2008)</a:t>
            </a:r>
          </a:p>
          <a:p>
            <a:pPr marL="0" indent="0">
              <a:buNone/>
            </a:pPr>
            <a:r>
              <a:rPr lang="sv-SE" dirty="0"/>
              <a:t>    - Kombination av </a:t>
            </a:r>
            <a:r>
              <a:rPr lang="sv-SE" dirty="0" err="1"/>
              <a:t>Layard</a:t>
            </a:r>
            <a:r>
              <a:rPr lang="sv-SE" dirty="0"/>
              <a:t>-</a:t>
            </a:r>
            <a:r>
              <a:rPr lang="sv-SE" dirty="0" err="1"/>
              <a:t>Nickell</a:t>
            </a:r>
            <a:r>
              <a:rPr lang="sv-SE" dirty="0"/>
              <a:t>-Jackman-modellen och EFO-</a:t>
            </a:r>
          </a:p>
          <a:p>
            <a:pPr marL="0" indent="0">
              <a:buNone/>
            </a:pPr>
            <a:r>
              <a:rPr lang="sv-SE" dirty="0"/>
              <a:t>     modellen (den skandinaviska lönebildningsmodellen)</a:t>
            </a:r>
          </a:p>
          <a:p>
            <a:pPr marL="0" indent="0">
              <a:buNone/>
            </a:pPr>
            <a:r>
              <a:rPr lang="sv-SE" dirty="0"/>
              <a:t>    - Bara öppen arbetslöshet påverkar lönenivån</a:t>
            </a:r>
          </a:p>
          <a:p>
            <a:pPr marL="0" indent="0">
              <a:buNone/>
            </a:pPr>
            <a:r>
              <a:rPr lang="sv-SE" dirty="0"/>
              <a:t>    - En av få studier som funnit löneeffekter av arbetslöshets-</a:t>
            </a:r>
          </a:p>
          <a:p>
            <a:pPr marL="0" indent="0">
              <a:buNone/>
            </a:pPr>
            <a:r>
              <a:rPr lang="sv-SE" dirty="0"/>
              <a:t>       ersättningens nivå</a:t>
            </a:r>
          </a:p>
        </p:txBody>
      </p:sp>
    </p:spTree>
    <p:extLst>
      <p:ext uri="{BB962C8B-B14F-4D97-AF65-F5344CB8AC3E}">
        <p14:creationId xmlns:p14="http://schemas.microsoft.com/office/powerpoint/2010/main" val="2505541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8528A-69C9-6E0D-CF13-1E5E6E454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NBER-rapporterna – kapitel tillsammans med Alan Krueger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B5FDD-BC36-9A71-6883-F0A4FEF13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/>
              <a:t>NBER-rapporten 2005</a:t>
            </a:r>
          </a:p>
          <a:p>
            <a:pPr marL="0" indent="0">
              <a:buNone/>
            </a:pPr>
            <a:r>
              <a:rPr lang="sv-SE" dirty="0"/>
              <a:t>    - Stor direkt undanträngningar av beredskapsarbeten i</a:t>
            </a:r>
          </a:p>
          <a:p>
            <a:pPr marL="0" indent="0">
              <a:buNone/>
            </a:pPr>
            <a:r>
              <a:rPr lang="sv-SE" dirty="0"/>
              <a:t>       byggsektorn</a:t>
            </a:r>
          </a:p>
          <a:p>
            <a:pPr marL="0" indent="0">
              <a:buNone/>
            </a:pPr>
            <a:r>
              <a:rPr lang="sv-SE" dirty="0"/>
              <a:t>    - Arbetsmarknadsutbildningen inte samhällsekonomiskt lönsam</a:t>
            </a:r>
          </a:p>
          <a:p>
            <a:pPr marL="0" indent="0">
              <a:buNone/>
            </a:pPr>
            <a:r>
              <a:rPr lang="sv-SE" dirty="0"/>
              <a:t>    - Ifrågasättande av tidigare tvärsnittsstudier över länder som</a:t>
            </a:r>
          </a:p>
          <a:p>
            <a:pPr marL="0" indent="0">
              <a:buNone/>
            </a:pPr>
            <a:r>
              <a:rPr lang="sv-SE" dirty="0"/>
              <a:t>       skulle ha visat att större arbetsmarknadsprogram sänker arbets-</a:t>
            </a:r>
          </a:p>
          <a:p>
            <a:pPr marL="0" indent="0">
              <a:buNone/>
            </a:pPr>
            <a:r>
              <a:rPr lang="sv-SE" dirty="0"/>
              <a:t>       lösheten </a:t>
            </a:r>
          </a:p>
          <a:p>
            <a:r>
              <a:rPr lang="sv-SE" dirty="0"/>
              <a:t>NBER-rapporten 2007</a:t>
            </a:r>
          </a:p>
          <a:p>
            <a:pPr marL="0" indent="0">
              <a:buNone/>
            </a:pPr>
            <a:r>
              <a:rPr lang="sv-SE" dirty="0"/>
              <a:t>   - Svagt stöd för att arbetsmarknadsprogrammen under 1990-talskrisen</a:t>
            </a:r>
          </a:p>
          <a:p>
            <a:pPr marL="0" indent="0">
              <a:buNone/>
            </a:pPr>
            <a:r>
              <a:rPr lang="sv-SE" dirty="0"/>
              <a:t>     skulle ha underlättat återhämtningen</a:t>
            </a:r>
          </a:p>
          <a:p>
            <a:pPr marL="0" indent="0">
              <a:buNone/>
            </a:pPr>
            <a:r>
              <a:rPr lang="sv-SE" dirty="0"/>
              <a:t>   - Men viktiga för de arbetslösas försörjning</a:t>
            </a:r>
          </a:p>
        </p:txBody>
      </p:sp>
    </p:spTree>
    <p:extLst>
      <p:ext uri="{BB962C8B-B14F-4D97-AF65-F5344CB8AC3E}">
        <p14:creationId xmlns:p14="http://schemas.microsoft.com/office/powerpoint/2010/main" val="3220756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462DE-17C0-B2A1-852D-6DE86DB35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tx2"/>
                </a:solidFill>
              </a:rPr>
              <a:t>Inflytande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46284D-FBE4-B386-5ADF-FD545256AD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Hård kritik från Ams</a:t>
            </a:r>
          </a:p>
          <a:p>
            <a:pPr marL="0" indent="0">
              <a:buNone/>
            </a:pPr>
            <a:r>
              <a:rPr lang="sv-SE" dirty="0"/>
              <a:t>    - ”Bristande människosyn”</a:t>
            </a:r>
          </a:p>
          <a:p>
            <a:r>
              <a:rPr lang="sv-SE" dirty="0"/>
              <a:t>Stor betydelse för politikens utformning</a:t>
            </a:r>
          </a:p>
          <a:p>
            <a:pPr marL="0" indent="0">
              <a:buNone/>
            </a:pPr>
            <a:r>
              <a:rPr lang="sv-SE" dirty="0"/>
              <a:t>    - Utmönstring av beredskapsarbetena</a:t>
            </a:r>
          </a:p>
          <a:p>
            <a:pPr marL="0" indent="0">
              <a:buNone/>
            </a:pPr>
            <a:r>
              <a:rPr lang="sv-SE" dirty="0"/>
              <a:t>     - Mindre volymer i arbetsmarknadsutbildningen</a:t>
            </a:r>
          </a:p>
          <a:p>
            <a:pPr marL="0" indent="0">
              <a:buNone/>
            </a:pPr>
            <a:r>
              <a:rPr lang="sv-SE" dirty="0"/>
              <a:t>     - Inte längre återkvalificering till a-kassa genom deltagande i</a:t>
            </a:r>
          </a:p>
          <a:p>
            <a:pPr marL="0" indent="0">
              <a:buNone/>
            </a:pPr>
            <a:r>
              <a:rPr lang="sv-SE" dirty="0"/>
              <a:t>       arbetsmarknadsutbildning eller andra arbetsmarknadsprogram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72585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1870</TotalTime>
  <Words>1049</Words>
  <Application>Microsoft Office PowerPoint</Application>
  <PresentationFormat>Widescreen</PresentationFormat>
  <Paragraphs>148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Aptos</vt:lpstr>
      <vt:lpstr>Aptos Display</vt:lpstr>
      <vt:lpstr>Arial</vt:lpstr>
      <vt:lpstr>Office Theme</vt:lpstr>
      <vt:lpstr>Anders Forslunds väg genom den svenska policydiskussionen</vt:lpstr>
      <vt:lpstr>Två huvudtyper av ekonomer</vt:lpstr>
      <vt:lpstr>Några hållpunkter i Anders karriär</vt:lpstr>
      <vt:lpstr>Tidiga policybidrag</vt:lpstr>
      <vt:lpstr>Bidrag till nordiskt lönebildningsprojekt</vt:lpstr>
      <vt:lpstr>Den aktiva arbetsmarknadspolitiken</vt:lpstr>
      <vt:lpstr>Ett par senare arbeten om lönebildning</vt:lpstr>
      <vt:lpstr>NBER-rapporterna – kapitel tillsammans med Alan Krueger</vt:lpstr>
      <vt:lpstr>Inflytande</vt:lpstr>
      <vt:lpstr>Översikt över forskningen om den svenska arbetsmarknadspolitikens effekter</vt:lpstr>
      <vt:lpstr>Policyrekommendationer</vt:lpstr>
      <vt:lpstr>Ny översikt – Forslund och Vikström (2011)</vt:lpstr>
      <vt:lpstr>Intensifierade förmedlingsinsatser</vt:lpstr>
      <vt:lpstr>Nordisk ministerrådsrapport – Forslund (2024)</vt:lpstr>
      <vt:lpstr>Skillnader i hur programmen organiseras</vt:lpstr>
      <vt:lpstr>Vad finns att lära från Anders resa genom den svenska policydebatten?</vt:lpstr>
      <vt:lpstr>Några slutsatser</vt:lpstr>
      <vt:lpstr>Lämpligt motto?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Lars Calmfors</dc:creator>
  <cp:lastModifiedBy>Lars Calmfors</cp:lastModifiedBy>
  <cp:revision>6</cp:revision>
  <dcterms:created xsi:type="dcterms:W3CDTF">2024-09-17T07:55:55Z</dcterms:created>
  <dcterms:modified xsi:type="dcterms:W3CDTF">2024-09-18T15:06:53Z</dcterms:modified>
</cp:coreProperties>
</file>