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18" r:id="rId6"/>
    <p:sldId id="319" r:id="rId7"/>
    <p:sldId id="320" r:id="rId8"/>
    <p:sldId id="32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1A467-0B0B-941B-8495-F123CF14C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F55A2-57D3-8C45-1157-0427D4E85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B5634-337D-E775-3925-28532A94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00D68-6A74-31E2-A228-A71E51DE1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A0A6C-5A45-D19E-0B45-E5E2501FB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476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0EA0F-03AC-AED4-8179-F0C07CA5A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C4366B-A347-0FE4-6176-D1795B005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307F9-A100-5086-B448-6ADA9BEE8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9C4B-DB46-A645-32B2-44CCF5B1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6677E-9E06-E46F-A291-4716AF500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113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A81921-DA3E-B4A0-78B8-AD0559B754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248D3-7ED9-57DF-D116-24DA0E3D8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ECE45-374D-4C1E-6631-52220C90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3C1224-36D5-8417-960B-492D2949C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AE2A1-5D29-5120-D8FD-0653E0577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518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D7843-EA4B-912C-E6D1-1A85BB4B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DF30E-E68B-70FB-6CF3-E2B6A51E0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B2871-8F5F-DD0F-E60B-5DB8D4B8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B258E-8EAC-DEEA-6D8D-E8173EA62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91D66-895D-55B1-EBC8-729B3BB4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7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3B01-D4A5-E312-36F8-856790C33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F94A4-00F3-4175-6038-2EB038EB6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1F1A0-DC22-45BB-951B-54EB62473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4D9A1-25FA-8720-AEBC-948C9CFF4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260B3-7247-5637-881E-11547A5C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360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0C490-DED9-3B47-2FB2-4C3D85395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1F288-14CF-09EE-8433-8616DCFCD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BEBBC-BC1B-4B62-D7CA-05857A99C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374CE-05B6-1D23-DA49-070169313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3F06A-A5D2-B595-B18F-F9CB5FBE9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7B625-7214-8A20-ED6E-3B778BEB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481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77872-E500-3731-DD22-E72006D29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64D60-71F0-E864-FEC4-CF4E3E0AE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5C3FF-304E-6505-FC5D-603A2A0E7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F2BB8B-8E53-862D-DECA-A3675FAD8B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70844-9E3C-F1AA-CB66-D0903CEB1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93888-1B53-9505-911C-7B6AC4A52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4D49FD-A072-0D48-2061-C474EF9A3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52F7CD-93B5-2AB1-CFC7-6015DBCCB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257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F375E-1A4A-FCCB-638B-DD0A7CAE9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4DF901-CF0D-AF4E-9917-F4E0F6738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19CE03-74B3-492E-0424-FB70EE9A7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68210A-7F1A-F6BB-80BB-D326BD24E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314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4B3D81-C7C8-C4DB-BB52-0E19F9D60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B3E0BB-34BE-0A8F-803B-F46A84487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99E2C-DDC7-F364-1A00-41B4E635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0223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65DE2-D911-8377-22BD-FB1E65C15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1D1B0-AE9D-B67C-EF4D-C958EDA2C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94B54-B626-F00C-3AA0-25F4857F5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6EC61-006B-B5DF-FA1C-4487C8FAA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46C97-3F98-3131-C890-64B53270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214C2-472D-B8CB-C997-48D36B9A9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217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9F1D1-0A19-A9B2-E8B4-038E2116C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E5FAF3-8A3C-B8AD-0D1F-5500F832BD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F1F87-8B1D-0D3A-764B-C53558EB9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37415-C214-A059-1E9E-33303B7A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8880F-FD98-7104-BA56-F0FD171B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8FE8E-7FDF-34F4-76F5-69B6E722C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137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D9DE3F-9552-D326-1802-49E8A152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5B2EC1-92B5-4EBD-1DB5-17CAC9913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6A9D3-8554-31C2-7961-43FF405B85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89D533-C9BC-408F-861A-071FEAFF0BB1}" type="datetimeFigureOut">
              <a:rPr lang="sv-SE" smtClean="0"/>
              <a:t>2024-09-11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95980-2C1F-9AB7-45BC-5A4383DA1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3C157-B102-F8FB-7CAB-3EE2E04D7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B50F62-A66D-461D-A3AD-29FE6CDD60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902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191E5-6156-1807-86E3-77FE45CD98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De offentligfinansiella målen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37287-1B27-C28D-8A27-2122A97E0C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Liberala ekonomklubben</a:t>
            </a:r>
          </a:p>
          <a:p>
            <a:r>
              <a:rPr lang="sv-SE" dirty="0"/>
              <a:t>11/9-2024</a:t>
            </a:r>
          </a:p>
        </p:txBody>
      </p:sp>
    </p:spTree>
    <p:extLst>
      <p:ext uri="{BB962C8B-B14F-4D97-AF65-F5344CB8AC3E}">
        <p14:creationId xmlns:p14="http://schemas.microsoft.com/office/powerpoint/2010/main" val="192972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0D1AD-DE48-D9E0-7378-F2D9C568F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Vad säger ekonomisk teori?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5F936-D158-B300-A0C5-25628DAE8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Principen om</a:t>
            </a:r>
            <a:r>
              <a:rPr lang="sv-SE" i="1" dirty="0"/>
              <a:t> tax </a:t>
            </a:r>
            <a:r>
              <a:rPr lang="sv-SE" i="1" dirty="0" err="1"/>
              <a:t>smoothing</a:t>
            </a:r>
            <a:endParaRPr lang="sv-SE" i="1" dirty="0"/>
          </a:p>
          <a:p>
            <a:r>
              <a:rPr lang="sv-SE" dirty="0"/>
              <a:t>De samhällsekonomiska kostnaderna av beskattning ökar mer än proportionellt med skattesatserna</a:t>
            </a:r>
          </a:p>
          <a:p>
            <a:pPr marL="0" indent="0">
              <a:buNone/>
            </a:pPr>
            <a:r>
              <a:rPr lang="sv-SE" dirty="0"/>
              <a:t>   - Skattesatserna bör hållas så jämna som möjligt över tid</a:t>
            </a:r>
          </a:p>
          <a:p>
            <a:pPr marL="0" indent="0">
              <a:buNone/>
            </a:pPr>
            <a:r>
              <a:rPr lang="sv-SE" dirty="0"/>
              <a:t>   - Tillfälligt höga utgifter bör finansieras med upplåning</a:t>
            </a:r>
          </a:p>
          <a:p>
            <a:pPr marL="0" indent="0">
              <a:buNone/>
            </a:pPr>
            <a:r>
              <a:rPr lang="sv-SE" dirty="0"/>
              <a:t>   - Gäller både investeringar och andra utgifter</a:t>
            </a:r>
          </a:p>
          <a:p>
            <a:r>
              <a:rPr lang="sv-SE" dirty="0"/>
              <a:t>Men också </a:t>
            </a:r>
            <a:r>
              <a:rPr lang="sv-SE" i="1" dirty="0"/>
              <a:t>rättviseargument</a:t>
            </a:r>
            <a:r>
              <a:rPr lang="sv-SE" dirty="0"/>
              <a:t> för att finansiera just investeringar med upplåning</a:t>
            </a:r>
          </a:p>
          <a:p>
            <a:pPr marL="0" indent="0">
              <a:buNone/>
            </a:pPr>
            <a:r>
              <a:rPr lang="sv-SE" dirty="0"/>
              <a:t>   - Vinsterna kommer framtida generationer till del</a:t>
            </a:r>
          </a:p>
          <a:p>
            <a:r>
              <a:rPr lang="sv-SE" dirty="0"/>
              <a:t>Kan vi vara säkra på att utgiftsökningarna är temporära?</a:t>
            </a:r>
          </a:p>
          <a:p>
            <a:pPr marL="0" indent="0">
              <a:buNone/>
            </a:pPr>
            <a:r>
              <a:rPr lang="sv-SE" dirty="0"/>
              <a:t>    - Nej, men ett starkt </a:t>
            </a:r>
            <a:r>
              <a:rPr lang="sv-SE" i="1" dirty="0" err="1"/>
              <a:t>case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53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519DF-B4D7-F799-57BA-AEAD53836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5400" dirty="0">
                <a:solidFill>
                  <a:srgbClr val="002060"/>
                </a:solidFill>
              </a:rPr>
              <a:t>Två saker att fokusera på för de offentliga finanserna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8E1AD-970A-3716-302F-F875D409C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7941"/>
            <a:ext cx="10515600" cy="3969022"/>
          </a:xfrm>
        </p:spPr>
        <p:txBody>
          <a:bodyPr>
            <a:normAutofit/>
          </a:bodyPr>
          <a:lstStyle/>
          <a:p>
            <a:r>
              <a:rPr lang="sv-SE" sz="4000" dirty="0"/>
              <a:t>Tillräckliga säkerhetsmarginaler ifall vi drabbas av en djup kris</a:t>
            </a:r>
          </a:p>
          <a:p>
            <a:r>
              <a:rPr lang="sv-SE" sz="4000" dirty="0"/>
              <a:t>Fördelningen mellan generationer</a:t>
            </a:r>
          </a:p>
        </p:txBody>
      </p:sp>
    </p:spTree>
    <p:extLst>
      <p:ext uri="{BB962C8B-B14F-4D97-AF65-F5344CB8AC3E}">
        <p14:creationId xmlns:p14="http://schemas.microsoft.com/office/powerpoint/2010/main" val="6507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253EA-AC33-681C-538D-A058EF14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Säkerhetsmarginaler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B48C3-FFCE-CB1D-2D7A-EF293F960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Det gäller att undvika snöbollseffekter i en kris</a:t>
            </a:r>
          </a:p>
          <a:p>
            <a:pPr marL="0" indent="0">
              <a:buNone/>
            </a:pPr>
            <a:r>
              <a:rPr lang="sv-SE" dirty="0"/>
              <a:t>   - Skuldökningar som ökar ränteutgifterna så mycket att skulden</a:t>
            </a:r>
          </a:p>
          <a:p>
            <a:pPr marL="0" indent="0">
              <a:buNone/>
            </a:pPr>
            <a:r>
              <a:rPr lang="sv-SE" dirty="0"/>
              <a:t>     ökar ännu snabbare och så vidare i en explosiv spiral</a:t>
            </a:r>
          </a:p>
          <a:p>
            <a:r>
              <a:rPr lang="sv-SE" dirty="0"/>
              <a:t>Små risker så länge som skuldkvoten inte överstiger cirka 50 procent</a:t>
            </a:r>
          </a:p>
          <a:p>
            <a:r>
              <a:rPr lang="sv-SE" dirty="0"/>
              <a:t>Vi borde då kunna klara en ytterligare skuldökning med 50 procent av BNP i en kris</a:t>
            </a:r>
          </a:p>
          <a:p>
            <a:r>
              <a:rPr lang="sv-SE" dirty="0"/>
              <a:t>Beräkningar med ett högsta primärt finansiellt sparande på 2 procent av BNP</a:t>
            </a:r>
          </a:p>
          <a:p>
            <a:pPr marL="0" indent="0">
              <a:buNone/>
            </a:pPr>
            <a:r>
              <a:rPr lang="sv-SE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6825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246697-867A-7327-3F83-3D2DB0AE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Långsiktig Maastrichtskuld och finansiell nettoställning vid olika finansiellt sparande, procent av BNP</a:t>
            </a:r>
            <a:endParaRPr lang="en-GB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2A542E74-B1EF-3FDA-E621-090FDCF52E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284588"/>
              </p:ext>
            </p:extLst>
          </p:nvPr>
        </p:nvGraphicFramePr>
        <p:xfrm>
          <a:off x="838200" y="2292691"/>
          <a:ext cx="10515597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360534291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54663484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766971863"/>
                    </a:ext>
                  </a:extLst>
                </a:gridCol>
              </a:tblGrid>
              <a:tr h="1019684">
                <a:tc>
                  <a:txBody>
                    <a:bodyPr/>
                    <a:lstStyle/>
                    <a:p>
                      <a:r>
                        <a:rPr lang="sv-SE" sz="3200" b="1" dirty="0"/>
                        <a:t>Finansiellt sparande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b="1" dirty="0"/>
                        <a:t>Finansiell nettoställning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b="1" dirty="0"/>
                        <a:t>Maastrichtskuld</a:t>
                      </a:r>
                      <a:endParaRPr lang="en-GB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98220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/>
                        <a:t> 0,33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33,1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28,4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012684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/>
                        <a:t> 0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24,1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37,4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053221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/>
                        <a:t>-0,5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10,4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51,1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497685"/>
                  </a:ext>
                </a:extLst>
              </a:tr>
              <a:tr h="553543">
                <a:tc>
                  <a:txBody>
                    <a:bodyPr/>
                    <a:lstStyle/>
                    <a:p>
                      <a:r>
                        <a:rPr lang="sv-SE" sz="3200" dirty="0"/>
                        <a:t>-1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 -3,2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3200" dirty="0"/>
                        <a:t>64,2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217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16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165BE-C901-E92F-EBF9-FC6B0079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Finansiell börda på framtida generationer av underskottsmål?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4C9EB-7B81-E559-43AD-48D4A7BD01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Tillväxttakt &gt; ränta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4C031-3EE9-49C9-51B6-EA0B2028EBE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Ökning av ränteutgifterna &lt; ökning av budgetutrymmet till följd av lägre saldomål</a:t>
            </a:r>
          </a:p>
          <a:p>
            <a:r>
              <a:rPr lang="sv-SE" b="1" dirty="0"/>
              <a:t>Mindre</a:t>
            </a:r>
            <a:r>
              <a:rPr lang="sv-SE" dirty="0"/>
              <a:t> primärt sparande också på lång sikt</a:t>
            </a:r>
          </a:p>
          <a:p>
            <a:r>
              <a:rPr lang="sv-SE" dirty="0"/>
              <a:t>Lägre skatter eller högre andra offentliga utgifter på lång sikt</a:t>
            </a:r>
          </a:p>
          <a:p>
            <a:r>
              <a:rPr lang="sv-SE" b="1" dirty="0"/>
              <a:t>Gratislunch: </a:t>
            </a:r>
            <a:r>
              <a:rPr lang="sv-SE" dirty="0"/>
              <a:t>ingen finansiell kostnad</a:t>
            </a:r>
          </a:p>
          <a:p>
            <a:r>
              <a:rPr lang="sv-SE" dirty="0"/>
              <a:t>Välfärdshöjning</a:t>
            </a:r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5AA770-21E6-0E25-D91D-4BC1C44C8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endParaRPr lang="sv-SE" dirty="0"/>
          </a:p>
          <a:p>
            <a:r>
              <a:rPr lang="sv-SE" dirty="0"/>
              <a:t>Ränta &gt; tillväxttakt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76E942-90CC-05E7-E660-DABE75A7D4F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Ökning av ränteutgifterna &gt; ökning av budgetutrymmet till följd av lägre saldomål</a:t>
            </a:r>
          </a:p>
          <a:p>
            <a:r>
              <a:rPr lang="sv-SE" b="1" dirty="0"/>
              <a:t>Högre</a:t>
            </a:r>
            <a:r>
              <a:rPr lang="sv-SE" dirty="0"/>
              <a:t> primärt sparande på lång sikt</a:t>
            </a:r>
          </a:p>
          <a:p>
            <a:r>
              <a:rPr lang="sv-SE" dirty="0"/>
              <a:t>Högre skatter eller lägre andra offentliga utgifter på lång sikt</a:t>
            </a:r>
          </a:p>
          <a:p>
            <a:r>
              <a:rPr lang="sv-SE" b="1" dirty="0"/>
              <a:t>Ingen gratislunch: </a:t>
            </a:r>
            <a:r>
              <a:rPr lang="sv-SE" dirty="0"/>
              <a:t>finansiell kostnad</a:t>
            </a:r>
            <a:endParaRPr lang="sv-SE" b="1" dirty="0"/>
          </a:p>
          <a:p>
            <a:r>
              <a:rPr lang="sv-SE" dirty="0"/>
              <a:t>Välfärdshöjning om avkastningen av investeringarna &gt; den finansiella kostnaden</a:t>
            </a:r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800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F0B56-016F-6C0C-AFB2-B9BD9FC97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Permanent eller temporär förändring av saldomålet?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2F15A-CF22-B916-2243-1A1C422BE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Mitt resonemang: Permanent förändring</a:t>
            </a:r>
          </a:p>
          <a:p>
            <a:r>
              <a:rPr lang="sv-SE" dirty="0"/>
              <a:t>Finanspolitiska rådet: Temporär förändring</a:t>
            </a:r>
          </a:p>
          <a:p>
            <a:r>
              <a:rPr lang="sv-SE" dirty="0"/>
              <a:t>Temporär förändring kan eventuellt vara klok politik</a:t>
            </a:r>
          </a:p>
          <a:p>
            <a:pPr marL="0" indent="0">
              <a:buNone/>
            </a:pPr>
            <a:r>
              <a:rPr lang="sv-SE" dirty="0"/>
              <a:t>   - Först skuldökning, sedan skuldminskning</a:t>
            </a:r>
          </a:p>
          <a:p>
            <a:r>
              <a:rPr lang="sv-SE" dirty="0"/>
              <a:t>Men det kan vara politiskt svårt att höja ett saldomål som en gång sänkts</a:t>
            </a:r>
          </a:p>
          <a:p>
            <a:r>
              <a:rPr lang="sv-SE" dirty="0"/>
              <a:t>Därför klokast att göra beräkningar utifrån att förändringen är permanent</a:t>
            </a:r>
          </a:p>
        </p:txBody>
      </p:sp>
    </p:spTree>
    <p:extLst>
      <p:ext uri="{BB962C8B-B14F-4D97-AF65-F5344CB8AC3E}">
        <p14:creationId xmlns:p14="http://schemas.microsoft.com/office/powerpoint/2010/main" val="2921648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AA247-C3BD-0A80-7C97-9081B7B12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Hur ökar man sannolikheten för klok användning av ett ökat budgetutrymme?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F0691-42D3-88A7-9A7F-B37D59BD8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Politisk uppgörelse om att ett ökat utrymme ska användas till ökade investeringar</a:t>
            </a:r>
          </a:p>
          <a:p>
            <a:r>
              <a:rPr lang="sv-SE" dirty="0"/>
              <a:t>Och att valet av investeringar ska styras av samhällsekonomiska lönsamhetskalkyler – eller säkerhetsöverväganden</a:t>
            </a:r>
          </a:p>
          <a:p>
            <a:r>
              <a:rPr lang="sv-SE" dirty="0"/>
              <a:t>Uppföljning av Finanspolitiska rådet</a:t>
            </a:r>
          </a:p>
          <a:p>
            <a:r>
              <a:rPr lang="sv-SE" dirty="0"/>
              <a:t>Lägg inga investeringar utanför budgeten för att lånefinansiera dem</a:t>
            </a:r>
          </a:p>
          <a:p>
            <a:pPr marL="0" indent="0">
              <a:buNone/>
            </a:pPr>
            <a:r>
              <a:rPr lang="sv-SE" dirty="0"/>
              <a:t>   - </a:t>
            </a:r>
            <a:r>
              <a:rPr lang="sv-SE" dirty="0" err="1"/>
              <a:t>Intransparent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- Ingen gräns för hur mycket man kan lägga utanför</a:t>
            </a:r>
          </a:p>
          <a:p>
            <a:pPr marL="0" indent="0">
              <a:buNone/>
            </a:pPr>
            <a:r>
              <a:rPr lang="sv-SE" dirty="0"/>
              <a:t>   - Kan skapa gräddfil där vissa investeringar inte på ett rättvisande sätt</a:t>
            </a:r>
          </a:p>
          <a:p>
            <a:pPr marL="0" indent="0">
              <a:buNone/>
            </a:pPr>
            <a:r>
              <a:rPr lang="sv-SE" dirty="0"/>
              <a:t>      prövas mot andra</a:t>
            </a:r>
          </a:p>
        </p:txBody>
      </p:sp>
    </p:spTree>
    <p:extLst>
      <p:ext uri="{BB962C8B-B14F-4D97-AF65-F5344CB8AC3E}">
        <p14:creationId xmlns:p14="http://schemas.microsoft.com/office/powerpoint/2010/main" val="417995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446</Words>
  <Application>Microsoft Office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De offentligfinansiella målen</vt:lpstr>
      <vt:lpstr>Vad säger ekonomisk teori?</vt:lpstr>
      <vt:lpstr>Två saker att fokusera på för de offentliga finanserna</vt:lpstr>
      <vt:lpstr>Säkerhetsmarginaler</vt:lpstr>
      <vt:lpstr>Långsiktig Maastrichtskuld och finansiell nettoställning vid olika finansiellt sparande, procent av BNP</vt:lpstr>
      <vt:lpstr>Finansiell börda på framtida generationer av underskottsmål?</vt:lpstr>
      <vt:lpstr>Permanent eller temporär förändring av saldomålet?</vt:lpstr>
      <vt:lpstr>Hur ökar man sannolikheten för klok användning av ett ökat budgetutrymme?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4</cp:revision>
  <dcterms:created xsi:type="dcterms:W3CDTF">2024-06-11T08:08:09Z</dcterms:created>
  <dcterms:modified xsi:type="dcterms:W3CDTF">2024-09-11T12:32:05Z</dcterms:modified>
</cp:coreProperties>
</file>