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8" r:id="rId15"/>
    <p:sldId id="347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9" r:id="rId26"/>
    <p:sldId id="358" r:id="rId27"/>
    <p:sldId id="360" r:id="rId28"/>
    <p:sldId id="361" r:id="rId29"/>
    <p:sldId id="362" r:id="rId30"/>
    <p:sldId id="363" r:id="rId31"/>
    <p:sldId id="364" r:id="rId32"/>
    <p:sldId id="365" r:id="rId33"/>
    <p:sldId id="366" r:id="rId34"/>
    <p:sldId id="258" r:id="rId35"/>
    <p:sldId id="367" r:id="rId36"/>
    <p:sldId id="368" r:id="rId37"/>
    <p:sldId id="369" r:id="rId38"/>
    <p:sldId id="370" r:id="rId39"/>
    <p:sldId id="334" r:id="rId40"/>
    <p:sldId id="371" r:id="rId4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2041-EB0B-6441-CA59-8453AAF7E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7DFDE-CD77-F386-880E-4C43A4158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03AB7-70B6-479E-2C55-EAEF1FD0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120E6-CB5F-14DB-186C-ACE8B010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34B59-4486-CD60-FED5-5F26F6AC1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407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94CD9-2F4B-C115-0047-153411D5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AF2FD-0FCA-916D-7176-A90BB835D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FDF36-6430-B620-9130-AD1116E6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FE0AC-2586-2850-9F75-7B96E841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B080-EC12-A7BC-8393-C62520ED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34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34A6A0-6690-51CF-EB5E-29C976246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0093F-D5C0-54BC-D461-A68495DC6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DD507-045F-37B9-7CAF-A2D6C249B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2FEC0-53E3-9475-79F0-2B04E9E43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0A46E-0FEB-504E-EC09-41CEB608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033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BCF39-DE09-D7BF-D350-EF1B097D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8F1E3-A816-8D42-9B59-498087548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90203-511E-CB69-B215-EF364AD8B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E1768-5CA9-AD6C-B58A-7953CC0C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F29D0-A92C-10C8-CE89-57261F30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12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CB1B-4123-BD33-D926-1F9A24974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BB2B9-2484-D537-46F1-59CD696BB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B6FF7-E984-9D12-9BB5-F8814240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0440B-3A2C-7EC4-E125-6633D873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F626-3689-49E0-41F2-CE2BC709D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94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C660-39BA-DFED-3772-66B3FBC0B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56EFD-42C2-6555-E52B-A917A4483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CC101-73D9-C00D-3AAB-EFFED12B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0AC4F-C3DB-BD85-0EA4-3284FBB4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43174-13F6-0FEE-1397-C68C2794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2FA0F-6AC7-2FB2-7761-DBA26623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209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BD015-D271-8F9B-037A-32D9C8CF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42255-EADF-7A06-FF68-9C1D3CEC9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13305-0EE6-BE46-F286-DE49E7F30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6620DE-37A0-5EB3-E2EA-098F5EFE3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4C6A1F-F82B-4003-B2F6-33A974AA9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BABE40-DD22-35BD-3469-25E79F86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1DCD02-ABD1-6296-9872-37DCA138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A72667-2D4A-C988-12C8-E1C7897E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13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CE4E-97AD-8C3C-605D-DDD7801A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3527D-A6B1-2750-9BD8-89B67F2A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108D8-81FA-F94D-30E0-03A7D96C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7C76A-AD47-58B8-2BD9-A6E12809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4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222B7-FB2B-D915-26F0-64467E42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83A3-3536-31B3-07C1-87E1E1C65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733A0-6558-C9DE-710D-DAD55EA5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01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F6E9-50DC-3057-1B97-5317FBC1A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D26F-755C-4849-323E-D386FC1FE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73138-BFB2-6ABB-637D-9D30684F5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AE180-3403-97F3-AAC7-B46D4C7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E33B1-D82E-5472-B48B-4F2C858E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CF647-D999-3657-F757-0950CE21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3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3B35-D322-6BC0-9C5F-8BE5418B6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CC743-BA99-7AD3-401E-F9C4FFDE2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D3240-7431-F999-B1A0-FD9B68DC8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C0F19-CACB-56AB-D54A-429B5D8F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5F882-98BF-59D9-5A74-E955A59D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8EB74-8D05-1D65-186C-156ED1F1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79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AE8414-D5E0-03A0-AC0F-46BF83000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06005-1339-0E75-C0F2-EB4C4EF0A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EC726-9F6F-444D-8470-D29CFBFDC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D77268-9727-4766-92B2-ACBBC0CA9E1B}" type="datetimeFigureOut">
              <a:rPr lang="sv-SE" smtClean="0"/>
              <a:t>2024-09-09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6F46-9851-FACD-1770-7AC03BE44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6719-7B42-24D3-196B-D007F5C46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8E10E5-0176-49B2-AEC1-027855A9D25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306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39D9-3A97-BC14-746B-022CF23DC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 politik</a:t>
            </a:r>
            <a:br>
              <a:rPr lang="sv-SE" dirty="0">
                <a:solidFill>
                  <a:schemeClr val="tx2"/>
                </a:solidFill>
              </a:rPr>
            </a:b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4E240-91F4-93F3-3830-942187F99C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SNS Samhällsprogram</a:t>
            </a:r>
          </a:p>
          <a:p>
            <a:r>
              <a:rPr lang="sv-SE" dirty="0"/>
              <a:t>10/9-2024</a:t>
            </a:r>
          </a:p>
        </p:txBody>
      </p:sp>
    </p:spTree>
    <p:extLst>
      <p:ext uri="{BB962C8B-B14F-4D97-AF65-F5344CB8AC3E}">
        <p14:creationId xmlns:p14="http://schemas.microsoft.com/office/powerpoint/2010/main" val="875368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3349-A2F9-F450-D809-FA1A8419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Nominella löneökningar och inflation i Sverige, 1965– 2022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6345B9-39D0-4464-BC43-87E4696AA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102" y="2074146"/>
            <a:ext cx="7493620" cy="4418729"/>
          </a:xfrm>
        </p:spPr>
      </p:pic>
    </p:spTree>
    <p:extLst>
      <p:ext uri="{BB962C8B-B14F-4D97-AF65-F5344CB8AC3E}">
        <p14:creationId xmlns:p14="http://schemas.microsoft.com/office/powerpoint/2010/main" val="79446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5427-8881-851B-CA42-90591ADE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Tankeutvecklingen för stabiliseringspolitiken forts.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B9F29-FB86-BAB0-4932-5D66C500B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1970- och 1980-talens inflationserfarenheter ledde till ett paradigmskifte i den ekonomiska politiken</a:t>
            </a:r>
          </a:p>
          <a:p>
            <a:r>
              <a:rPr lang="sv-SE" dirty="0"/>
              <a:t>Det är i första hand penningpolitiken som ska svara för konjunkturstabiliseringen</a:t>
            </a:r>
          </a:p>
          <a:p>
            <a:r>
              <a:rPr lang="sv-SE" dirty="0"/>
              <a:t>Självständiga centralbanker med tydliga inflationsmål</a:t>
            </a:r>
          </a:p>
          <a:p>
            <a:pPr marL="0" indent="0">
              <a:buNone/>
            </a:pPr>
            <a:r>
              <a:rPr lang="sv-SE" dirty="0"/>
              <a:t>    - Det ska minska risken för att kortsiktiga överväganden ska leda</a:t>
            </a:r>
          </a:p>
          <a:p>
            <a:pPr marL="0" indent="0">
              <a:buNone/>
            </a:pPr>
            <a:r>
              <a:rPr lang="sv-SE" dirty="0"/>
              <a:t>      till alltför expansiv politik</a:t>
            </a:r>
          </a:p>
          <a:p>
            <a:pPr marL="0" indent="0">
              <a:buNone/>
            </a:pPr>
            <a:r>
              <a:rPr lang="sv-SE" dirty="0"/>
              <a:t>    - Förankring av inflationsförväntningarna vid inflationsmålet</a:t>
            </a:r>
          </a:p>
          <a:p>
            <a:r>
              <a:rPr lang="sv-SE" dirty="0"/>
              <a:t>Taylorregel för styrräntan som ska reagera på:</a:t>
            </a:r>
          </a:p>
          <a:p>
            <a:pPr marL="0" indent="0">
              <a:buNone/>
            </a:pPr>
            <a:r>
              <a:rPr lang="sv-SE" dirty="0"/>
              <a:t>    - avvikelser från inflationsmålet</a:t>
            </a:r>
          </a:p>
          <a:p>
            <a:pPr marL="0" indent="0">
              <a:buNone/>
            </a:pPr>
            <a:r>
              <a:rPr lang="sv-SE" dirty="0"/>
              <a:t>    - avvikelser från jämviktsarbetslöshet (potentiell produktion) </a:t>
            </a:r>
          </a:p>
        </p:txBody>
      </p:sp>
    </p:spTree>
    <p:extLst>
      <p:ext uri="{BB962C8B-B14F-4D97-AF65-F5344CB8AC3E}">
        <p14:creationId xmlns:p14="http://schemas.microsoft.com/office/powerpoint/2010/main" val="67525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125D0-CA3F-89B5-A598-BFFF6AC37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Skepsis mot aktiv finanspolitik i konjunktur-stabiliserande syfte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5F0B-27F4-8DAA-C149-BCE597D78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277"/>
            <a:ext cx="10515600" cy="4091685"/>
          </a:xfrm>
        </p:spPr>
        <p:txBody>
          <a:bodyPr/>
          <a:lstStyle/>
          <a:p>
            <a:r>
              <a:rPr lang="sv-SE" dirty="0"/>
              <a:t>Aktiv finanspolitik ledde till kraftigt ökande offentlig skuldsättning i många länder under 1970- och 1980-talen</a:t>
            </a:r>
          </a:p>
          <a:p>
            <a:r>
              <a:rPr lang="sv-SE" dirty="0"/>
              <a:t>Långa och tröga beslutsprocesser</a:t>
            </a:r>
          </a:p>
          <a:p>
            <a:pPr marL="0" indent="0">
              <a:buNone/>
            </a:pPr>
            <a:r>
              <a:rPr lang="sv-SE" dirty="0"/>
              <a:t>   - Feltajming</a:t>
            </a:r>
          </a:p>
          <a:p>
            <a:pPr marL="0" indent="0">
              <a:buNone/>
            </a:pPr>
            <a:r>
              <a:rPr lang="sv-SE" dirty="0"/>
              <a:t>   - Feldosering</a:t>
            </a:r>
          </a:p>
        </p:txBody>
      </p:sp>
    </p:spTree>
    <p:extLst>
      <p:ext uri="{BB962C8B-B14F-4D97-AF65-F5344CB8AC3E}">
        <p14:creationId xmlns:p14="http://schemas.microsoft.com/office/powerpoint/2010/main" val="382552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F7E0-21C7-BF39-DA19-52D11F0E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i="1" dirty="0">
                <a:solidFill>
                  <a:schemeClr val="tx2"/>
                </a:solidFill>
              </a:rPr>
              <a:t>The </a:t>
            </a:r>
            <a:r>
              <a:rPr lang="sv-SE" i="1" dirty="0" err="1">
                <a:solidFill>
                  <a:schemeClr val="tx2"/>
                </a:solidFill>
              </a:rPr>
              <a:t>Great</a:t>
            </a:r>
            <a:r>
              <a:rPr lang="sv-SE" i="1" dirty="0">
                <a:solidFill>
                  <a:schemeClr val="tx2"/>
                </a:solidFill>
              </a:rPr>
              <a:t> Moderation </a:t>
            </a:r>
            <a:r>
              <a:rPr lang="sv-SE" dirty="0">
                <a:solidFill>
                  <a:schemeClr val="tx2"/>
                </a:solidFill>
              </a:rPr>
              <a:t>och den globala finanskrisen</a:t>
            </a:r>
            <a:endParaRPr lang="sv-SE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B4B21-AF59-11E6-AB5F-6FAF1752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Övertro på att man lärt sig stabilisera konjunkturen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i="1" dirty="0"/>
              <a:t>the</a:t>
            </a:r>
            <a:r>
              <a:rPr lang="sv-SE" dirty="0"/>
              <a:t> </a:t>
            </a:r>
            <a:r>
              <a:rPr lang="sv-SE" i="1" dirty="0" err="1"/>
              <a:t>Great</a:t>
            </a:r>
            <a:r>
              <a:rPr lang="sv-SE" i="1" dirty="0"/>
              <a:t> Moderation</a:t>
            </a:r>
          </a:p>
          <a:p>
            <a:r>
              <a:rPr lang="sv-SE" dirty="0"/>
              <a:t>Inget kunde vara mer fel</a:t>
            </a:r>
          </a:p>
          <a:p>
            <a:pPr marL="0" indent="0">
              <a:buNone/>
            </a:pPr>
            <a:r>
              <a:rPr lang="sv-SE" dirty="0"/>
              <a:t>    - Den globala finanskrisen 2008–09 </a:t>
            </a:r>
          </a:p>
          <a:p>
            <a:pPr marL="0" indent="0">
              <a:buNone/>
            </a:pPr>
            <a:r>
              <a:rPr lang="sv-SE" dirty="0"/>
              <a:t>     - Ingen </a:t>
            </a:r>
            <a:r>
              <a:rPr lang="sv-SE" i="1" dirty="0" err="1"/>
              <a:t>Great</a:t>
            </a:r>
            <a:r>
              <a:rPr lang="sv-SE" i="1" dirty="0"/>
              <a:t> Depression </a:t>
            </a:r>
            <a:r>
              <a:rPr lang="sv-SE" dirty="0"/>
              <a:t>som på 1930-talet men väl en </a:t>
            </a:r>
            <a:r>
              <a:rPr lang="sv-SE" i="1" dirty="0" err="1"/>
              <a:t>Great</a:t>
            </a:r>
            <a:endParaRPr lang="sv-SE" i="1" dirty="0"/>
          </a:p>
          <a:p>
            <a:pPr marL="0" indent="0">
              <a:buNone/>
            </a:pPr>
            <a:r>
              <a:rPr lang="sv-SE" i="1" dirty="0"/>
              <a:t>        Recession</a:t>
            </a:r>
          </a:p>
          <a:p>
            <a:pPr marL="0" indent="0">
              <a:buNone/>
            </a:pPr>
            <a:r>
              <a:rPr lang="sv-SE" i="1" dirty="0"/>
              <a:t>      - </a:t>
            </a:r>
            <a:r>
              <a:rPr lang="sv-SE" dirty="0"/>
              <a:t>Eurokrisen med svåra statsskuldkriser i flera euroländer</a:t>
            </a:r>
          </a:p>
          <a:p>
            <a:r>
              <a:rPr lang="sv-SE" dirty="0"/>
              <a:t>Stora finanspolitiska åtstramningar i många euroländer visade att finanspolitiken hade större efterfrågeeffekter än man tidigare trott</a:t>
            </a:r>
          </a:p>
        </p:txBody>
      </p:sp>
    </p:spTree>
    <p:extLst>
      <p:ext uri="{BB962C8B-B14F-4D97-AF65-F5344CB8AC3E}">
        <p14:creationId xmlns:p14="http://schemas.microsoft.com/office/powerpoint/2010/main" val="1533449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3349-A2F9-F450-D809-FA1A8419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Nominella löneökningar och inflation i Sverige, 1965– 2022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6345B9-39D0-4464-BC43-87E4696AA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102" y="2074146"/>
            <a:ext cx="7493620" cy="4418729"/>
          </a:xfrm>
        </p:spPr>
      </p:pic>
    </p:spTree>
    <p:extLst>
      <p:ext uri="{BB962C8B-B14F-4D97-AF65-F5344CB8AC3E}">
        <p14:creationId xmlns:p14="http://schemas.microsoft.com/office/powerpoint/2010/main" val="3227623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EBAA3-EE67-8CCA-2EAB-CB3F58C0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             Riksbankens styrränta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E0DD31-094D-D677-FB98-61440162F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732" y="2386361"/>
            <a:ext cx="7571678" cy="3618189"/>
          </a:xfrm>
        </p:spPr>
      </p:pic>
    </p:spTree>
    <p:extLst>
      <p:ext uri="{BB962C8B-B14F-4D97-AF65-F5344CB8AC3E}">
        <p14:creationId xmlns:p14="http://schemas.microsoft.com/office/powerpoint/2010/main" val="278309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8717B-ED44-F08B-8B5F-9EFD74F3B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neutrala räntan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E0353-7092-874D-CB84-B761A6335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Begrepp som myntades av Knut Wicksell i slutet av 1800-talet</a:t>
            </a:r>
          </a:p>
          <a:p>
            <a:pPr marL="0" indent="0">
              <a:buNone/>
            </a:pPr>
            <a:r>
              <a:rPr lang="sv-SE" dirty="0"/>
              <a:t>    - Han kallade det den naturliga räntan</a:t>
            </a:r>
          </a:p>
          <a:p>
            <a:r>
              <a:rPr lang="sv-SE" dirty="0"/>
              <a:t>Den ränta som varken stimulerar eller stramar åt ekonomin</a:t>
            </a:r>
          </a:p>
          <a:p>
            <a:r>
              <a:rPr lang="sv-SE" dirty="0"/>
              <a:t>Studier i många länder indikerar ett kraftigt fall i den naturliga realräntan – skillnaden mellan nominell ränta och (förväntad) inflation – sedan slutet av 1970-talet</a:t>
            </a:r>
          </a:p>
          <a:p>
            <a:r>
              <a:rPr lang="sv-SE" dirty="0"/>
              <a:t>Därför nödvändigt för centralbankerna med mycket låga eller negativa nominella räntor för att stimulera ekonomin och den vägen få upp inflationen före pandemin</a:t>
            </a:r>
          </a:p>
        </p:txBody>
      </p:sp>
    </p:spTree>
    <p:extLst>
      <p:ext uri="{BB962C8B-B14F-4D97-AF65-F5344CB8AC3E}">
        <p14:creationId xmlns:p14="http://schemas.microsoft.com/office/powerpoint/2010/main" val="1638732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F6C8-8D87-3FFD-82A9-DF01D7C1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Den neutrala realräntan i Sverige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4F1EFD-B9B6-D1D6-6E23-70CD8455A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161" y="1745340"/>
            <a:ext cx="7103327" cy="4214940"/>
          </a:xfrm>
        </p:spPr>
      </p:pic>
    </p:spTree>
    <p:extLst>
      <p:ext uri="{BB962C8B-B14F-4D97-AF65-F5344CB8AC3E}">
        <p14:creationId xmlns:p14="http://schemas.microsoft.com/office/powerpoint/2010/main" val="3947525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5D43-59D3-19D1-6AC2-19C01493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Negativ ränta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226F0-B378-770D-F894-09BEA63ED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Nedre gräns för den nominella räntan enligt ekonomisk teori</a:t>
            </a:r>
          </a:p>
          <a:p>
            <a:r>
              <a:rPr lang="sv-SE" dirty="0"/>
              <a:t>Likviditetsfälla – under en viss ränta vill ingen hålla värdepapper eller ha banktillgodohavanden</a:t>
            </a:r>
          </a:p>
          <a:p>
            <a:r>
              <a:rPr lang="sv-SE" dirty="0"/>
              <a:t>Tidigare trodde man på en </a:t>
            </a:r>
            <a:r>
              <a:rPr lang="sv-SE" i="1" dirty="0" err="1"/>
              <a:t>zero</a:t>
            </a:r>
            <a:r>
              <a:rPr lang="sv-SE" i="1" dirty="0"/>
              <a:t> </a:t>
            </a:r>
            <a:r>
              <a:rPr lang="sv-SE" i="1" dirty="0" err="1"/>
              <a:t>lower</a:t>
            </a:r>
            <a:r>
              <a:rPr lang="sv-SE" i="1" dirty="0"/>
              <a:t> </a:t>
            </a:r>
            <a:r>
              <a:rPr lang="sv-SE" i="1" dirty="0" err="1"/>
              <a:t>bound</a:t>
            </a:r>
            <a:endParaRPr lang="sv-SE" i="1" dirty="0"/>
          </a:p>
          <a:p>
            <a:r>
              <a:rPr lang="sv-SE" dirty="0"/>
              <a:t>Men uppenbarligen kan räntan vara negativ</a:t>
            </a:r>
          </a:p>
          <a:p>
            <a:r>
              <a:rPr lang="sv-SE" dirty="0"/>
              <a:t>Dock motvilja i centralbankerna mot alltför negativ ränta</a:t>
            </a:r>
          </a:p>
          <a:p>
            <a:pPr marL="0" indent="0">
              <a:buNone/>
            </a:pPr>
            <a:r>
              <a:rPr lang="sv-SE" dirty="0"/>
              <a:t>    - Uppfattas av allmänheten som konstigt</a:t>
            </a:r>
          </a:p>
          <a:p>
            <a:pPr marL="0" indent="0">
              <a:buNone/>
            </a:pPr>
            <a:r>
              <a:rPr lang="sv-SE" dirty="0"/>
              <a:t>    - Legitimitetsproblem </a:t>
            </a:r>
          </a:p>
        </p:txBody>
      </p:sp>
    </p:spTree>
    <p:extLst>
      <p:ext uri="{BB962C8B-B14F-4D97-AF65-F5344CB8AC3E}">
        <p14:creationId xmlns:p14="http://schemas.microsoft.com/office/powerpoint/2010/main" val="3184628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67BC4-7B6D-182D-8301-8DB267FFA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Riksbankens värdepappersköp (kvantitativa lättnader)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27C64-38BA-4D24-488C-3A858EEA6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Styrräntan påverkar de korta räntorna på penningmarknaden men i mycket mindre grad de långa obligationsräntorna</a:t>
            </a:r>
          </a:p>
          <a:p>
            <a:r>
              <a:rPr lang="sv-SE" dirty="0"/>
              <a:t>Före och under pandemin gjorde Riksbanken stora värdepappersköp – statsobligationer men också bostads-obligationer</a:t>
            </a:r>
          </a:p>
          <a:p>
            <a:r>
              <a:rPr lang="sv-SE" dirty="0"/>
              <a:t>Obligationskurserna drevs upp och därmed de långa marknads-räntorna ner</a:t>
            </a:r>
          </a:p>
        </p:txBody>
      </p:sp>
    </p:spTree>
    <p:extLst>
      <p:ext uri="{BB962C8B-B14F-4D97-AF65-F5344CB8AC3E}">
        <p14:creationId xmlns:p14="http://schemas.microsoft.com/office/powerpoint/2010/main" val="92595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A62F-2CF1-F0BB-E4EF-B2DADF5EA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Olika slag av ekonomisk politik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C0673-DE75-41D8-6A35-D81170D7F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u="sng" dirty="0"/>
              <a:t>Uppgifter</a:t>
            </a:r>
          </a:p>
          <a:p>
            <a:r>
              <a:rPr lang="sv-SE" dirty="0"/>
              <a:t>Påverka </a:t>
            </a:r>
            <a:r>
              <a:rPr lang="sv-SE" i="1" dirty="0"/>
              <a:t>resursallokeringen</a:t>
            </a:r>
          </a:p>
          <a:p>
            <a:r>
              <a:rPr lang="sv-SE" dirty="0"/>
              <a:t>Påverka </a:t>
            </a:r>
            <a:r>
              <a:rPr lang="sv-SE" i="1" dirty="0"/>
              <a:t>inkomstfördelningen</a:t>
            </a:r>
          </a:p>
          <a:p>
            <a:r>
              <a:rPr lang="sv-SE" i="1" dirty="0"/>
              <a:t>Konjunkturstabilisering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u="sng" dirty="0"/>
              <a:t>Typ av politik</a:t>
            </a:r>
          </a:p>
          <a:p>
            <a:r>
              <a:rPr lang="sv-SE" i="1" dirty="0"/>
              <a:t>Strukturell</a:t>
            </a:r>
          </a:p>
          <a:p>
            <a:r>
              <a:rPr lang="sv-SE" i="1" dirty="0"/>
              <a:t>Konjunkturell</a:t>
            </a:r>
          </a:p>
          <a:p>
            <a:pPr marL="0" indent="0">
              <a:buNone/>
            </a:pPr>
            <a:r>
              <a:rPr lang="sv-SE" dirty="0"/>
              <a:t>   - Penningpolitik</a:t>
            </a:r>
          </a:p>
          <a:p>
            <a:pPr marL="0" indent="0">
              <a:buNone/>
            </a:pPr>
            <a:r>
              <a:rPr lang="sv-SE" dirty="0"/>
              <a:t>   - Finanspolitik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7705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C38C5-3FC7-576E-581C-008D1EF0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Riksbankens värdepappersinnehav i slutet av året, miljarder kronor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B616EF-B39D-46B0-B4FF-6A9138B5B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824" y="1961506"/>
            <a:ext cx="6991815" cy="4526181"/>
          </a:xfrm>
        </p:spPr>
      </p:pic>
    </p:spTree>
    <p:extLst>
      <p:ext uri="{BB962C8B-B14F-4D97-AF65-F5344CB8AC3E}">
        <p14:creationId xmlns:p14="http://schemas.microsoft.com/office/powerpoint/2010/main" val="5590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A916-36F3-66BC-C467-FE608E49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Problem med värdepappersköpen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19338-7281-2CE8-AEC5-A2BDB6405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Långfristig statsupplåning byttes mot kortsiktig inlåning i Riksbanken</a:t>
            </a:r>
          </a:p>
          <a:p>
            <a:pPr marL="0" indent="0">
              <a:buNone/>
            </a:pPr>
            <a:r>
              <a:rPr lang="sv-SE" dirty="0"/>
              <a:t>   - Därmed förkortades löptiden för den </a:t>
            </a:r>
            <a:r>
              <a:rPr lang="sv-SE" i="1" dirty="0"/>
              <a:t>konsoliderade statens</a:t>
            </a:r>
          </a:p>
          <a:p>
            <a:pPr marL="0" indent="0">
              <a:buNone/>
            </a:pPr>
            <a:r>
              <a:rPr lang="sv-SE" i="1" dirty="0"/>
              <a:t>     </a:t>
            </a:r>
            <a:r>
              <a:rPr lang="sv-SE" dirty="0"/>
              <a:t>(statens + Riksbankens) upplåning</a:t>
            </a:r>
          </a:p>
          <a:p>
            <a:r>
              <a:rPr lang="sv-SE" dirty="0"/>
              <a:t>Stor förlust 2022 när räntorna började höjas: 81 mdr kr</a:t>
            </a:r>
          </a:p>
          <a:p>
            <a:pPr marL="0" indent="0">
              <a:buNone/>
            </a:pPr>
            <a:r>
              <a:rPr lang="sv-SE" dirty="0"/>
              <a:t>    - Riksbanken har begärt ett kapitaltillskott på 44 mdr kr av</a:t>
            </a:r>
          </a:p>
          <a:p>
            <a:pPr marL="0" indent="0">
              <a:buNone/>
            </a:pPr>
            <a:r>
              <a:rPr lang="sv-SE" dirty="0"/>
              <a:t>       riksdagen</a:t>
            </a:r>
          </a:p>
          <a:p>
            <a:r>
              <a:rPr lang="sv-SE" dirty="0"/>
              <a:t>Köpen av bostadsobligationer har favoriserat bostads- och byggsektorn</a:t>
            </a:r>
          </a:p>
          <a:p>
            <a:r>
              <a:rPr lang="sv-SE" dirty="0"/>
              <a:t>Osäkra efterfrågeeffekter av värdepappersköpen</a:t>
            </a:r>
          </a:p>
        </p:txBody>
      </p:sp>
    </p:spTree>
    <p:extLst>
      <p:ext uri="{BB962C8B-B14F-4D97-AF65-F5344CB8AC3E}">
        <p14:creationId xmlns:p14="http://schemas.microsoft.com/office/powerpoint/2010/main" val="1729874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CA70-91F8-BB10-282D-58E97823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Omtänkande i fråga om finanspolitiken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F2422-FE92-A2D3-29F3-2B6D10EFA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Växande konsensus om att stora värdepappersköp bör undvikas och att finanspolitiken bör spela en större roll för konjunkturstabiliseringen</a:t>
            </a:r>
          </a:p>
          <a:p>
            <a:r>
              <a:rPr lang="sv-SE" dirty="0"/>
              <a:t>Ny forskning: större finanspolitiska efterfrågeeffekter än man tidigare trodde</a:t>
            </a:r>
          </a:p>
          <a:p>
            <a:r>
              <a:rPr lang="sv-SE" dirty="0"/>
              <a:t>Pandemin visade att det går att ta snabba finanspolitiska beslut</a:t>
            </a:r>
          </a:p>
          <a:p>
            <a:r>
              <a:rPr lang="sv-SE" dirty="0"/>
              <a:t>Möjlig syn:</a:t>
            </a:r>
          </a:p>
          <a:p>
            <a:pPr marL="0" indent="0">
              <a:buNone/>
            </a:pPr>
            <a:r>
              <a:rPr lang="sv-SE" dirty="0"/>
              <a:t>   - Penningpolitiken stabiliserar vid normala svängningar i inflation</a:t>
            </a:r>
          </a:p>
          <a:p>
            <a:pPr marL="0" indent="0">
              <a:buNone/>
            </a:pPr>
            <a:r>
              <a:rPr lang="sv-SE" dirty="0"/>
              <a:t>      och konjunktur</a:t>
            </a:r>
          </a:p>
          <a:p>
            <a:pPr marL="0" indent="0">
              <a:buNone/>
            </a:pPr>
            <a:r>
              <a:rPr lang="sv-SE" dirty="0"/>
              <a:t>   - Finanspolitiken understödjer så att extrem penningpolitik kan</a:t>
            </a:r>
          </a:p>
          <a:p>
            <a:pPr marL="0" indent="0">
              <a:buNone/>
            </a:pPr>
            <a:r>
              <a:rPr lang="sv-SE" dirty="0"/>
              <a:t>      undvikas</a:t>
            </a:r>
          </a:p>
        </p:txBody>
      </p:sp>
    </p:spTree>
    <p:extLst>
      <p:ext uri="{BB962C8B-B14F-4D97-AF65-F5344CB8AC3E}">
        <p14:creationId xmlns:p14="http://schemas.microsoft.com/office/powerpoint/2010/main" val="1430308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8C777-B180-E242-1B3F-2209A85E7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Finanspolitikens automatiska stabilisatorer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E0AF4-253D-B577-4E1F-47332960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Automatiska variationer i skattebetalningar och </a:t>
            </a:r>
            <a:r>
              <a:rPr lang="sv-SE" dirty="0" err="1"/>
              <a:t>arbetslöshets-ersättningar</a:t>
            </a:r>
            <a:r>
              <a:rPr lang="sv-SE" dirty="0"/>
              <a:t> när konjunkturen svänger</a:t>
            </a:r>
          </a:p>
          <a:p>
            <a:r>
              <a:rPr lang="sv-SE" dirty="0"/>
              <a:t>Stor fördel att det inte krävs några bedömningar eller aktiva beslut som kan bli fel</a:t>
            </a:r>
          </a:p>
          <a:p>
            <a:r>
              <a:rPr lang="sv-SE" dirty="0"/>
              <a:t>Men de automatiska stabilisatorerna har försvagats</a:t>
            </a:r>
          </a:p>
          <a:p>
            <a:pPr marL="0" indent="0">
              <a:buNone/>
            </a:pPr>
            <a:r>
              <a:rPr lang="sv-SE" dirty="0"/>
              <a:t>   - Lägre skattekvot</a:t>
            </a:r>
          </a:p>
          <a:p>
            <a:pPr marL="0" indent="0">
              <a:buNone/>
            </a:pPr>
            <a:r>
              <a:rPr lang="sv-SE" dirty="0"/>
              <a:t>   - Färre får a-kassa</a:t>
            </a:r>
          </a:p>
          <a:p>
            <a:r>
              <a:rPr lang="sv-SE" dirty="0"/>
              <a:t>Det kommunala balanskravet försvagar de automatiska stabilisatorerna</a:t>
            </a:r>
          </a:p>
          <a:p>
            <a:r>
              <a:rPr lang="sv-SE" dirty="0"/>
              <a:t>Statsbidragen till kommunerna skulle kunna varieras kontracykliskt med automatik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7558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AD20-12F9-B5A6-A283-E013E566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Halvautomatiska stabilisatorer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EE4B7-30C0-84E5-824C-4BEE2CCB9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6361"/>
            <a:ext cx="10515600" cy="3790602"/>
          </a:xfrm>
        </p:spPr>
        <p:txBody>
          <a:bodyPr/>
          <a:lstStyle/>
          <a:p>
            <a:r>
              <a:rPr lang="sv-SE" dirty="0"/>
              <a:t>Förberedda stimulansprogram som kan aktiveras i  kriser</a:t>
            </a:r>
          </a:p>
          <a:p>
            <a:pPr marL="0" indent="0">
              <a:buNone/>
            </a:pPr>
            <a:r>
              <a:rPr lang="sv-SE" dirty="0"/>
              <a:t>   - Bidrag till låginkomsttagare</a:t>
            </a:r>
          </a:p>
          <a:p>
            <a:pPr marL="0" indent="0">
              <a:buNone/>
            </a:pPr>
            <a:r>
              <a:rPr lang="sv-SE" dirty="0"/>
              <a:t>   - Generella skatterabatter</a:t>
            </a:r>
          </a:p>
          <a:p>
            <a:r>
              <a:rPr lang="sv-SE" dirty="0"/>
              <a:t>Skulle kunna minska risken för olämpliga prisstöd</a:t>
            </a:r>
          </a:p>
          <a:p>
            <a:pPr marL="0" indent="0">
              <a:buNone/>
            </a:pPr>
            <a:r>
              <a:rPr lang="sv-SE" dirty="0"/>
              <a:t>    - Exempel: elprisstöden i situation med elbrist 2022–23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8054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01FDB-770A-F831-90DC-9DF979AA7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              Inflationen i Sverige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9C721B-5AE4-A010-E7EA-822D2C8D6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8079" y="1690688"/>
            <a:ext cx="8055026" cy="4219457"/>
          </a:xfrm>
        </p:spPr>
      </p:pic>
    </p:spTree>
    <p:extLst>
      <p:ext uri="{BB962C8B-B14F-4D97-AF65-F5344CB8AC3E}">
        <p14:creationId xmlns:p14="http://schemas.microsoft.com/office/powerpoint/2010/main" val="210394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EBAA3-EE67-8CCA-2EAB-CB3F58C0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                      Riksbankens styrränta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E0DD31-094D-D677-FB98-61440162F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8732" y="2386361"/>
            <a:ext cx="7571678" cy="3618189"/>
          </a:xfrm>
        </p:spPr>
      </p:pic>
    </p:spTree>
    <p:extLst>
      <p:ext uri="{BB962C8B-B14F-4D97-AF65-F5344CB8AC3E}">
        <p14:creationId xmlns:p14="http://schemas.microsoft.com/office/powerpoint/2010/main" val="4490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9086F-FA4F-BB01-FB29-DED98B78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>
                <a:solidFill>
                  <a:schemeClr val="tx2"/>
                </a:solidFill>
              </a:rPr>
            </a:br>
            <a:r>
              <a:rPr lang="sv-SE" dirty="0">
                <a:solidFill>
                  <a:schemeClr val="tx2"/>
                </a:solidFill>
              </a:rPr>
              <a:t>Riksbankens räntehöjningar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7E86-BDCA-51BD-69CB-259D2F7DA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Omöjligt att förutse Ukrainakriget och konsekvenserna för energi-och livsmedelspriser</a:t>
            </a:r>
          </a:p>
          <a:p>
            <a:r>
              <a:rPr lang="sv-SE" dirty="0"/>
              <a:t>Men man borde kanske ha kunnat förutse effekterna av den stora efterfrågestimulansen under pandemin i kombination med utbudsproblemen när ekonomin skulle starta igen</a:t>
            </a:r>
          </a:p>
          <a:p>
            <a:r>
              <a:rPr lang="sv-SE" dirty="0"/>
              <a:t>Sannolikt nödvändigt höja räntan för att säkerställa att utbudsstörningarna inte ledde till pris-lönespiral som på 1970-talet</a:t>
            </a:r>
          </a:p>
          <a:p>
            <a:r>
              <a:rPr lang="sv-SE" dirty="0"/>
              <a:t>Riksbanken hade trovärdighet för att man skulle bekämpa inflationen</a:t>
            </a:r>
          </a:p>
        </p:txBody>
      </p:sp>
    </p:spTree>
    <p:extLst>
      <p:ext uri="{BB962C8B-B14F-4D97-AF65-F5344CB8AC3E}">
        <p14:creationId xmlns:p14="http://schemas.microsoft.com/office/powerpoint/2010/main" val="1686937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74474-A59A-D654-D50E-9FC93386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          </a:t>
            </a:r>
            <a:r>
              <a:rPr lang="sv-SE" dirty="0">
                <a:solidFill>
                  <a:schemeClr val="tx2"/>
                </a:solidFill>
              </a:rPr>
              <a:t>Inflationsförväntningarna</a:t>
            </a:r>
            <a:endParaRPr lang="sv-S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16613A-958F-64C4-9454-8CB0A831A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4420" y="2274849"/>
            <a:ext cx="6971658" cy="3780670"/>
          </a:xfrm>
        </p:spPr>
      </p:pic>
    </p:spTree>
    <p:extLst>
      <p:ext uri="{BB962C8B-B14F-4D97-AF65-F5344CB8AC3E}">
        <p14:creationId xmlns:p14="http://schemas.microsoft.com/office/powerpoint/2010/main" val="1828667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B587-F8CB-6FAB-9011-1B667BB4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	</a:t>
            </a:r>
            <a:r>
              <a:rPr lang="sv-SE" dirty="0">
                <a:solidFill>
                  <a:schemeClr val="tx2"/>
                </a:solidFill>
              </a:rPr>
              <a:t>Reallöneutveckling</a:t>
            </a:r>
            <a:endParaRPr lang="sv-S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325957-3F0C-965E-30A0-A628771491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683" y="2319455"/>
            <a:ext cx="7716644" cy="3936380"/>
          </a:xfrm>
        </p:spPr>
      </p:pic>
    </p:spTree>
    <p:extLst>
      <p:ext uri="{BB962C8B-B14F-4D97-AF65-F5344CB8AC3E}">
        <p14:creationId xmlns:p14="http://schemas.microsoft.com/office/powerpoint/2010/main" val="354218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8BC9-95CB-1C4B-F3D5-ADDB1111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Inflation och arbetslöshet i USA på 1960-talet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5FA84F-D465-FB96-E93D-CEF86D1E2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3698" y="1895706"/>
            <a:ext cx="7449013" cy="4597169"/>
          </a:xfrm>
        </p:spPr>
      </p:pic>
    </p:spTree>
    <p:extLst>
      <p:ext uri="{BB962C8B-B14F-4D97-AF65-F5344CB8AC3E}">
        <p14:creationId xmlns:p14="http://schemas.microsoft.com/office/powerpoint/2010/main" val="166141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9086F-FA4F-BB01-FB29-DED98B78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>
                <a:solidFill>
                  <a:schemeClr val="tx2"/>
                </a:solidFill>
              </a:rPr>
            </a:br>
            <a:r>
              <a:rPr lang="sv-SE" dirty="0">
                <a:solidFill>
                  <a:schemeClr val="tx2"/>
                </a:solidFill>
              </a:rPr>
              <a:t>Riksbankens räntehöjningar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7E86-BDCA-51BD-69CB-259D2F7DA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Omöjligt att förutse Ukrainakriget och konsekvenserna för energi-och livsmedelspriser</a:t>
            </a:r>
          </a:p>
          <a:p>
            <a:r>
              <a:rPr lang="sv-SE" dirty="0"/>
              <a:t>Men man borde kanske ha kunnat förutse effekterna av den stora efterfrågestimulansen under pandemin i kombination med utbudsproblemen när ekonomin skulle starta igen</a:t>
            </a:r>
          </a:p>
          <a:p>
            <a:r>
              <a:rPr lang="sv-SE" dirty="0"/>
              <a:t>Sannolikt nödvändigt höja räntan för att säkerställa att utbudsstörningarna inte ledde till pris-lönespiral som på 1970-talet</a:t>
            </a:r>
          </a:p>
          <a:p>
            <a:r>
              <a:rPr lang="sv-SE" dirty="0"/>
              <a:t>Riksbanken hade trovärdighet för att man skulle bekämpa inflationen</a:t>
            </a:r>
          </a:p>
          <a:p>
            <a:r>
              <a:rPr lang="sv-SE" dirty="0"/>
              <a:t>Bättre ta i för mycket än för lite</a:t>
            </a:r>
          </a:p>
          <a:p>
            <a:r>
              <a:rPr lang="sv-SE" dirty="0"/>
              <a:t>Vi lärde oss på 1980- och 1990-talet att hög inflation som får bita sig fast kräver dramatisk åtstramning och hög arbetslöshet för att brytas</a:t>
            </a:r>
          </a:p>
        </p:txBody>
      </p:sp>
    </p:spTree>
    <p:extLst>
      <p:ext uri="{BB962C8B-B14F-4D97-AF65-F5344CB8AC3E}">
        <p14:creationId xmlns:p14="http://schemas.microsoft.com/office/powerpoint/2010/main" val="27115989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786E-DE93-356E-99E7-9B2B908F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Inflation och arbetslöshet i Sverige, 1974–95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ED5F54-6DCB-4D93-76A0-01F451ED19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7873" y="1973767"/>
            <a:ext cx="7047571" cy="4103738"/>
          </a:xfrm>
        </p:spPr>
      </p:pic>
    </p:spTree>
    <p:extLst>
      <p:ext uri="{BB962C8B-B14F-4D97-AF65-F5344CB8AC3E}">
        <p14:creationId xmlns:p14="http://schemas.microsoft.com/office/powerpoint/2010/main" val="2479532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52E5D-A577-E542-0EB8-E95F4734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Överskottsmålet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0CFB9-87C8-8C32-09F5-9C955E4D7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Avser den offentliga sektorns finansiella sparande, alltså skillnaden mellan alla offentliga intäkter och utgifter</a:t>
            </a:r>
          </a:p>
          <a:p>
            <a:r>
              <a:rPr lang="sv-SE" dirty="0"/>
              <a:t>Ursprungligen, från 1999, 2 procent av BNP</a:t>
            </a:r>
          </a:p>
          <a:p>
            <a:r>
              <a:rPr lang="sv-SE" dirty="0"/>
              <a:t>1 procent av BNP från 2007</a:t>
            </a:r>
          </a:p>
          <a:p>
            <a:pPr marL="0" indent="0">
              <a:buNone/>
            </a:pPr>
            <a:r>
              <a:rPr lang="sv-SE" dirty="0"/>
              <a:t>    - Sedan Eurostat </a:t>
            </a:r>
            <a:r>
              <a:rPr lang="sv-SE" dirty="0" err="1"/>
              <a:t>omklassificerat</a:t>
            </a:r>
            <a:r>
              <a:rPr lang="sv-SE" dirty="0"/>
              <a:t> sparandet i premiepensions-</a:t>
            </a:r>
          </a:p>
          <a:p>
            <a:pPr marL="0" indent="0">
              <a:buNone/>
            </a:pPr>
            <a:r>
              <a:rPr lang="sv-SE" dirty="0"/>
              <a:t>       från offentlig till privat sektor</a:t>
            </a:r>
          </a:p>
          <a:p>
            <a:r>
              <a:rPr lang="sv-SE" dirty="0"/>
              <a:t>1/3 procent av BNP från 2019</a:t>
            </a:r>
          </a:p>
        </p:txBody>
      </p:sp>
    </p:spTree>
    <p:extLst>
      <p:ext uri="{BB962C8B-B14F-4D97-AF65-F5344CB8AC3E}">
        <p14:creationId xmlns:p14="http://schemas.microsoft.com/office/powerpoint/2010/main" val="1670119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7F5BF-DA48-EFA7-CC94-97AA02B8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Maastrichtskulden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10C49-1E0F-D3CC-CDE5-7DAEE8C87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013626"/>
          </a:xfrm>
        </p:spPr>
        <p:txBody>
          <a:bodyPr>
            <a:normAutofit fontScale="92500" lnSpcReduction="10000"/>
          </a:bodyPr>
          <a:lstStyle/>
          <a:p>
            <a:r>
              <a:rPr lang="sv-SE" sz="3600" dirty="0"/>
              <a:t>Den konsoliderade offentliga sektorns bruttoskuld</a:t>
            </a:r>
          </a:p>
          <a:p>
            <a:r>
              <a:rPr lang="sv-SE" sz="3600" dirty="0"/>
              <a:t>Skulden sedan alla interna fordringar och skulder mellan stat, </a:t>
            </a:r>
            <a:r>
              <a:rPr lang="sv-SE" sz="3600" dirty="0" err="1"/>
              <a:t>ålderspenssionssystem</a:t>
            </a:r>
            <a:r>
              <a:rPr lang="sv-SE" sz="3600" dirty="0"/>
              <a:t>, kommuner och regioner avräknats mot varandra</a:t>
            </a:r>
          </a:p>
          <a:p>
            <a:r>
              <a:rPr lang="sv-SE" sz="3600" dirty="0"/>
              <a:t>EU:s finanspolitiska regler avser Maastrichtskulden</a:t>
            </a:r>
          </a:p>
          <a:p>
            <a:r>
              <a:rPr lang="sv-SE" sz="3600" dirty="0"/>
              <a:t>Enligt dem ska skulden understiga 60 procent av BNP</a:t>
            </a:r>
          </a:p>
          <a:p>
            <a:r>
              <a:rPr lang="sv-SE" sz="3600" dirty="0"/>
              <a:t>2019 infördes ett </a:t>
            </a:r>
            <a:r>
              <a:rPr lang="sv-SE" sz="3600" i="1" dirty="0"/>
              <a:t>skuldankare</a:t>
            </a:r>
            <a:r>
              <a:rPr lang="sv-SE" sz="3600" dirty="0"/>
              <a:t> på 35 procent av BNP i Sverige</a:t>
            </a:r>
          </a:p>
        </p:txBody>
      </p:sp>
    </p:spTree>
    <p:extLst>
      <p:ext uri="{BB962C8B-B14F-4D97-AF65-F5344CB8AC3E}">
        <p14:creationId xmlns:p14="http://schemas.microsoft.com/office/powerpoint/2010/main" val="1689130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CECAA9-5989-3454-D6E0-5B6A02E3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Den offentliga sektorns konsoliderade bruttoskuld (Maastrichtskuld), procent av BNP</a:t>
            </a:r>
            <a:endParaRPr lang="en-GB" sz="3600" dirty="0">
              <a:solidFill>
                <a:srgbClr val="002060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73B8207-2724-E1E1-6B98-83D7F17D9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2434" y="2092751"/>
            <a:ext cx="7661390" cy="4515439"/>
          </a:xfrm>
        </p:spPr>
      </p:pic>
    </p:spTree>
    <p:extLst>
      <p:ext uri="{BB962C8B-B14F-4D97-AF65-F5344CB8AC3E}">
        <p14:creationId xmlns:p14="http://schemas.microsoft.com/office/powerpoint/2010/main" val="1160282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7F5BF-DA48-EFA7-CC94-97AA02B8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Maastrichtskulden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10C49-1E0F-D3CC-CDE5-7DAEE8C87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013626"/>
          </a:xfrm>
        </p:spPr>
        <p:txBody>
          <a:bodyPr>
            <a:normAutofit fontScale="92500" lnSpcReduction="10000"/>
          </a:bodyPr>
          <a:lstStyle/>
          <a:p>
            <a:r>
              <a:rPr lang="sv-SE" sz="3600" dirty="0"/>
              <a:t>Den konsoliderade offentliga sektorns bruttoskuld</a:t>
            </a:r>
          </a:p>
          <a:p>
            <a:r>
              <a:rPr lang="sv-SE" sz="3600" dirty="0"/>
              <a:t>Skulden sedan alla interna fordringar och skulder mellan stat, </a:t>
            </a:r>
            <a:r>
              <a:rPr lang="sv-SE" sz="3600" dirty="0" err="1"/>
              <a:t>ålderspenssionssystem</a:t>
            </a:r>
            <a:r>
              <a:rPr lang="sv-SE" sz="3600" dirty="0"/>
              <a:t>, kommuner och regioner avräknats mot varandra</a:t>
            </a:r>
          </a:p>
          <a:p>
            <a:r>
              <a:rPr lang="sv-SE" sz="3600" dirty="0"/>
              <a:t>EU:s finanspolitiska regler avser Maastrichtskulden</a:t>
            </a:r>
          </a:p>
          <a:p>
            <a:r>
              <a:rPr lang="sv-SE" sz="3600" dirty="0"/>
              <a:t>Enligt dem ska skulden understiga 60 procent av BNP</a:t>
            </a:r>
          </a:p>
          <a:p>
            <a:r>
              <a:rPr lang="sv-SE" sz="3600" dirty="0"/>
              <a:t>2019 infördes ett </a:t>
            </a:r>
            <a:r>
              <a:rPr lang="sv-SE" sz="3600" i="1" dirty="0"/>
              <a:t>skuldankare</a:t>
            </a:r>
            <a:r>
              <a:rPr lang="sv-SE" sz="3600" dirty="0"/>
              <a:t> på 35 procent av BNP i Sverige</a:t>
            </a:r>
          </a:p>
        </p:txBody>
      </p:sp>
    </p:spTree>
    <p:extLst>
      <p:ext uri="{BB962C8B-B14F-4D97-AF65-F5344CB8AC3E}">
        <p14:creationId xmlns:p14="http://schemas.microsoft.com/office/powerpoint/2010/main" val="3150680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09D34-22BD-AF8B-7294-657508DEE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Behov av stora tillfälliga utgiftsökningar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4F1A8-19FC-C47E-C5E9-A051768DF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Generellt argument för att lånefinansiera tillfälliga utgiftsökningar</a:t>
            </a:r>
          </a:p>
          <a:p>
            <a:pPr marL="0" indent="0">
              <a:buNone/>
            </a:pPr>
            <a:r>
              <a:rPr lang="sv-SE" dirty="0"/>
              <a:t>   - Samhällsekonomiskt ineffektivt med tillfälligt stora skatte-</a:t>
            </a:r>
          </a:p>
          <a:p>
            <a:pPr marL="0" indent="0">
              <a:buNone/>
            </a:pPr>
            <a:r>
              <a:rPr lang="sv-SE" dirty="0"/>
              <a:t>      höjningar</a:t>
            </a:r>
          </a:p>
          <a:p>
            <a:r>
              <a:rPr lang="sv-SE" dirty="0"/>
              <a:t>Det är främst fråga om investeringsutgifter</a:t>
            </a:r>
          </a:p>
          <a:p>
            <a:r>
              <a:rPr lang="sv-SE" dirty="0"/>
              <a:t>Rimligt att framtida generationer är med och betalar eftersom det är främst de som kommer att dra nytta av investeringarna</a:t>
            </a:r>
          </a:p>
          <a:p>
            <a:r>
              <a:rPr lang="sv-SE" dirty="0"/>
              <a:t>Samtidigt behövs säkerhetsmarginaler inför framtida kriser</a:t>
            </a:r>
          </a:p>
        </p:txBody>
      </p:sp>
    </p:spTree>
    <p:extLst>
      <p:ext uri="{BB962C8B-B14F-4D97-AF65-F5344CB8AC3E}">
        <p14:creationId xmlns:p14="http://schemas.microsoft.com/office/powerpoint/2010/main" val="758962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EE73F-0653-A8AB-9E70-D5DD6BF85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335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Långsiktigt Maastrichtskuld vid olika finansiellt sparande, procent av BNP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046076-6D79-5478-8C5E-C3AD7EA8D2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516629"/>
              </p:ext>
            </p:extLst>
          </p:nvPr>
        </p:nvGraphicFramePr>
        <p:xfrm>
          <a:off x="838200" y="2252546"/>
          <a:ext cx="10515600" cy="2765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188916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91409268"/>
                    </a:ext>
                  </a:extLst>
                </a:gridCol>
              </a:tblGrid>
              <a:tr h="553100">
                <a:tc>
                  <a:txBody>
                    <a:bodyPr/>
                    <a:lstStyle/>
                    <a:p>
                      <a:r>
                        <a:rPr lang="sv-SE" sz="2800" b="1" dirty="0"/>
                        <a:t>Finansiellt sparande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1" dirty="0"/>
                        <a:t>Maastrichtskuld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25190"/>
                  </a:ext>
                </a:extLst>
              </a:tr>
              <a:tr h="553100">
                <a:tc>
                  <a:txBody>
                    <a:bodyPr/>
                    <a:lstStyle/>
                    <a:p>
                      <a:r>
                        <a:rPr lang="sv-SE" sz="2800" dirty="0"/>
                        <a:t> 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28,4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020991"/>
                  </a:ext>
                </a:extLst>
              </a:tr>
              <a:tr h="553100">
                <a:tc>
                  <a:txBody>
                    <a:bodyPr/>
                    <a:lstStyle/>
                    <a:p>
                      <a:r>
                        <a:rPr lang="sv-SE" sz="2800" dirty="0"/>
                        <a:t> 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37,4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137388"/>
                  </a:ext>
                </a:extLst>
              </a:tr>
              <a:tr h="553100">
                <a:tc>
                  <a:txBody>
                    <a:bodyPr/>
                    <a:lstStyle/>
                    <a:p>
                      <a:r>
                        <a:rPr lang="sv-SE" sz="2800" dirty="0"/>
                        <a:t>-0,5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51,1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708906"/>
                  </a:ext>
                </a:extLst>
              </a:tr>
              <a:tr h="553100">
                <a:tc>
                  <a:txBody>
                    <a:bodyPr/>
                    <a:lstStyle/>
                    <a:p>
                      <a:r>
                        <a:rPr lang="sv-SE" sz="28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/>
                        <a:t>64,2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49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31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7DB65-BB7E-D852-C824-2CCB00D4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Behovet av säkerhetsmarginaler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097FF-603C-42CE-7CB2-029EA9474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Risken för </a:t>
            </a:r>
            <a:r>
              <a:rPr lang="sv-SE" i="1" dirty="0"/>
              <a:t>snöbollseffekter</a:t>
            </a:r>
          </a:p>
          <a:p>
            <a:r>
              <a:rPr lang="sv-SE" i="1" dirty="0"/>
              <a:t>Primärt (finansiellt) sparande</a:t>
            </a:r>
            <a:r>
              <a:rPr lang="sv-SE" dirty="0"/>
              <a:t>: Skillnaden mellan offentliga intäkter och utgifter </a:t>
            </a:r>
            <a:r>
              <a:rPr lang="sv-SE" i="1" dirty="0"/>
              <a:t>exklusive kapitalinkomster och ränteutgifter</a:t>
            </a:r>
          </a:p>
          <a:p>
            <a:r>
              <a:rPr lang="sv-SE" dirty="0"/>
              <a:t>Det gäller att undvika en situation där ränteutgifterna blir så stora att en skuldökning inte kan förhindras genom en rimlig ökning av det primära sparandet</a:t>
            </a:r>
          </a:p>
          <a:p>
            <a:r>
              <a:rPr lang="sv-SE" dirty="0"/>
              <a:t>Mina antaganden: </a:t>
            </a:r>
          </a:p>
          <a:p>
            <a:pPr marL="0" indent="0">
              <a:buNone/>
            </a:pPr>
            <a:r>
              <a:rPr lang="sv-SE" dirty="0"/>
              <a:t>   - Skuldkvoten ska kunna öka med 50 procent av BNP i en kris</a:t>
            </a:r>
          </a:p>
          <a:p>
            <a:pPr marL="0" indent="0">
              <a:buNone/>
            </a:pPr>
            <a:r>
              <a:rPr lang="sv-SE" dirty="0"/>
              <a:t>   - Högsta möjliga primära sparande: 2 procent av BNP</a:t>
            </a:r>
          </a:p>
          <a:p>
            <a:r>
              <a:rPr lang="sv-SE" dirty="0"/>
              <a:t>Då borde skulden i ett normalläge kunna vara 50 procent </a:t>
            </a:r>
            <a:r>
              <a:rPr lang="sv-SE"/>
              <a:t>av BNP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46555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003-D3E4-5702-6B4A-55E850A5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31" y="207471"/>
            <a:ext cx="10515600" cy="1325563"/>
          </a:xfrm>
        </p:spPr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Effekter av underskott på 0,5 procent av BNP i stället för nuvarande överskottsmål, procent av BNP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1739B5-5CCD-648A-1430-BB93C85374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97747"/>
          <a:ext cx="10515600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8077631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25854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43308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061297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79448088"/>
                    </a:ext>
                  </a:extLst>
                </a:gridCol>
              </a:tblGrid>
              <a:tr h="578697">
                <a:tc>
                  <a:txBody>
                    <a:bodyPr/>
                    <a:lstStyle/>
                    <a:p>
                      <a:r>
                        <a:rPr lang="sv-SE" sz="3200" dirty="0"/>
                        <a:t>Ränte-</a:t>
                      </a:r>
                      <a:r>
                        <a:rPr lang="sv-SE" sz="3200" dirty="0" err="1"/>
                        <a:t>tillväxtdif</a:t>
                      </a:r>
                      <a:r>
                        <a:rPr lang="sv-SE" sz="3200" dirty="0"/>
                        <a:t>-</a:t>
                      </a:r>
                      <a:r>
                        <a:rPr lang="sv-SE" sz="3200" dirty="0" err="1"/>
                        <a:t>ferens</a:t>
                      </a:r>
                      <a:endParaRPr lang="sv-S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kort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Kapital-inkomst-netto på lång sikt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Primärt sparande på lång sikt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17147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+0,22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2081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73655"/>
                  </a:ext>
                </a:extLst>
              </a:tr>
              <a:tr h="330684">
                <a:tc>
                  <a:txBody>
                    <a:bodyPr/>
                    <a:lstStyle/>
                    <a:p>
                      <a:r>
                        <a:rPr lang="sv-SE" sz="3200" dirty="0"/>
                        <a:t>-1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-0,22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11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45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786E-DE93-356E-99E7-9B2B908F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Inflation och arbetslöshet i Sverige, 1974–95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ED5F54-6DCB-4D93-76A0-01F451ED19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7873" y="1973767"/>
            <a:ext cx="7047571" cy="4103738"/>
          </a:xfrm>
        </p:spPr>
      </p:pic>
    </p:spTree>
    <p:extLst>
      <p:ext uri="{BB962C8B-B14F-4D97-AF65-F5344CB8AC3E}">
        <p14:creationId xmlns:p14="http://schemas.microsoft.com/office/powerpoint/2010/main" val="33975975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DE9D-840E-E0B6-1C9A-2FE92FA2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Andra bedömningar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DD421-1D09-C459-9F67-6AB85075D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Större säkerhetsmarginal</a:t>
            </a:r>
          </a:p>
          <a:p>
            <a:r>
              <a:rPr lang="sv-SE" dirty="0"/>
              <a:t>Mer pessimistisk bedömning av ränte-tillväxtdifferensen</a:t>
            </a:r>
          </a:p>
          <a:p>
            <a:r>
              <a:rPr lang="sv-SE" dirty="0"/>
              <a:t>Rädsla för ”sluttande plan”</a:t>
            </a:r>
          </a:p>
          <a:p>
            <a:r>
              <a:rPr lang="sv-SE" dirty="0"/>
              <a:t>Ett ökat budgetutrymme kommer inte att användas ansvarsfullt</a:t>
            </a:r>
          </a:p>
          <a:p>
            <a:pPr marL="0" indent="0">
              <a:buNone/>
            </a:pPr>
            <a:r>
              <a:rPr lang="sv-SE" dirty="0"/>
              <a:t>    - Infrastrukturinvesteringar har ofta inte baserats på samhälls-</a:t>
            </a:r>
          </a:p>
          <a:p>
            <a:pPr marL="0" indent="0">
              <a:buNone/>
            </a:pPr>
            <a:r>
              <a:rPr lang="sv-SE" dirty="0"/>
              <a:t>      ekonomiska lönsamhetskalkyler</a:t>
            </a:r>
          </a:p>
          <a:p>
            <a:pPr marL="0" indent="0">
              <a:buNone/>
            </a:pPr>
            <a:r>
              <a:rPr lang="sv-SE" dirty="0"/>
              <a:t>    - Tydligt politiskt åtagande</a:t>
            </a:r>
          </a:p>
          <a:p>
            <a:pPr marL="0" indent="0">
              <a:buNone/>
            </a:pPr>
            <a:r>
              <a:rPr lang="sv-SE" dirty="0"/>
              <a:t>    - Övervakning av Finanspolitiska rådet?</a:t>
            </a:r>
          </a:p>
        </p:txBody>
      </p:sp>
    </p:spTree>
    <p:extLst>
      <p:ext uri="{BB962C8B-B14F-4D97-AF65-F5344CB8AC3E}">
        <p14:creationId xmlns:p14="http://schemas.microsoft.com/office/powerpoint/2010/main" val="91736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B32C-1F4C-5EC8-75A4-7433C50AD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Jämviktsarbetslösheten och den vertikala långsiktiga Phillipskurvan</a:t>
            </a:r>
          </a:p>
        </p:txBody>
      </p:sp>
      <p:pic>
        <p:nvPicPr>
          <p:cNvPr id="5" name="Content Placeholder 4" descr="A red line on a black background&#10;&#10;Description automatically generated">
            <a:extLst>
              <a:ext uri="{FF2B5EF4-FFF2-40B4-BE49-F238E27FC236}">
                <a16:creationId xmlns:a16="http://schemas.microsoft.com/office/drawing/2014/main" id="{3B494545-95AC-6442-C840-2FD362891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484" y="2085278"/>
            <a:ext cx="7162155" cy="4407597"/>
          </a:xfrm>
        </p:spPr>
      </p:pic>
    </p:spTree>
    <p:extLst>
      <p:ext uri="{BB962C8B-B14F-4D97-AF65-F5344CB8AC3E}">
        <p14:creationId xmlns:p14="http://schemas.microsoft.com/office/powerpoint/2010/main" val="108625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A72D-94AD-770B-08C7-84387BF48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Skillnaden mellan konjunktur- och </a:t>
            </a:r>
            <a:r>
              <a:rPr lang="sv-SE" dirty="0" err="1">
                <a:solidFill>
                  <a:schemeClr val="tx2"/>
                </a:solidFill>
              </a:rPr>
              <a:t>strukturpolitik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4F67B-AC61-E3B1-C958-F5EA3F59A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Makroekonomiska störningar får arbetslösheten att avvika från sin jämviktsnivå</a:t>
            </a:r>
          </a:p>
          <a:p>
            <a:pPr marL="0" indent="0">
              <a:buNone/>
            </a:pPr>
            <a:r>
              <a:rPr lang="sv-SE" dirty="0"/>
              <a:t>   - Penning- och finanspolitiken kan användas för att styra</a:t>
            </a:r>
          </a:p>
          <a:p>
            <a:pPr marL="0" indent="0">
              <a:buNone/>
            </a:pPr>
            <a:r>
              <a:rPr lang="sv-SE" dirty="0"/>
              <a:t>      efterfrågan så att arbetslösheten återgår till </a:t>
            </a:r>
            <a:r>
              <a:rPr lang="sv-SE" dirty="0" err="1"/>
              <a:t>jämviksnivån</a:t>
            </a:r>
            <a:endParaRPr lang="sv-SE" dirty="0"/>
          </a:p>
          <a:p>
            <a:r>
              <a:rPr lang="sv-SE" dirty="0"/>
              <a:t>Men efterfrågepåverkande penning- och finanspolitik påverkar inte jämviktsarbetslösheten</a:t>
            </a:r>
          </a:p>
          <a:p>
            <a:r>
              <a:rPr lang="sv-SE" dirty="0"/>
              <a:t>Jämviktsarbetslösheten påverkas av strukturella faktorer och </a:t>
            </a:r>
            <a:r>
              <a:rPr lang="sv-SE" dirty="0" err="1"/>
              <a:t>strukturpolitik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019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65C8-38C2-2E84-22D3-3266EBDF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Strukturella faktorer som påverkar jämviktsarbetslösheten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BEBE1-596E-ED12-56AB-DB1E460AD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127"/>
            <a:ext cx="10515600" cy="4102836"/>
          </a:xfrm>
        </p:spPr>
        <p:txBody>
          <a:bodyPr/>
          <a:lstStyle/>
          <a:p>
            <a:r>
              <a:rPr lang="sv-SE" dirty="0"/>
              <a:t>Matchningen mellan arbetslösa och vakanser</a:t>
            </a:r>
          </a:p>
          <a:p>
            <a:r>
              <a:rPr lang="sv-SE" dirty="0"/>
              <a:t>Arbetslöshetsförsäkringens generositet och hur aktivt arbetslösa söker efter arbete</a:t>
            </a:r>
          </a:p>
          <a:p>
            <a:r>
              <a:rPr lang="sv-SE" dirty="0"/>
              <a:t>Beskattning av arbets- kontra bidragsinkomster</a:t>
            </a:r>
          </a:p>
          <a:p>
            <a:r>
              <a:rPr lang="sv-SE" dirty="0"/>
              <a:t>Löneutfall och systemet för löneförhandlingar</a:t>
            </a:r>
          </a:p>
          <a:p>
            <a:r>
              <a:rPr lang="sv-SE" dirty="0"/>
              <a:t>Graden av konkurrens på produktmarknaderna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2839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CC5D2-3C36-F59F-381B-29D50FDEA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Ett exempel på </a:t>
            </a:r>
            <a:r>
              <a:rPr lang="sv-SE" dirty="0" err="1">
                <a:solidFill>
                  <a:srgbClr val="002060"/>
                </a:solidFill>
              </a:rPr>
              <a:t>strukturpolitik</a:t>
            </a:r>
            <a:r>
              <a:rPr lang="sv-SE" dirty="0">
                <a:solidFill>
                  <a:srgbClr val="002060"/>
                </a:solidFill>
              </a:rPr>
              <a:t>: jobbskatte-avdraget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8671-18F9-80FD-42A7-5A5FB876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Konjunkturpolitik när det ökar anställdas köpkraft</a:t>
            </a:r>
          </a:p>
          <a:p>
            <a:r>
              <a:rPr lang="sv-SE" dirty="0"/>
              <a:t>Men framför allt </a:t>
            </a:r>
            <a:r>
              <a:rPr lang="sv-SE" b="1" dirty="0" err="1"/>
              <a:t>strukturpolitik</a:t>
            </a:r>
            <a:endParaRPr lang="sv-SE" b="1" dirty="0"/>
          </a:p>
          <a:p>
            <a:pPr marL="0" indent="0">
              <a:buNone/>
            </a:pPr>
            <a:r>
              <a:rPr lang="sv-SE" dirty="0"/>
              <a:t>   - Starkare incitament för sysselsättning till följd av lägre beskattning av arbets- än</a:t>
            </a:r>
          </a:p>
          <a:p>
            <a:pPr marL="0" indent="0">
              <a:buNone/>
            </a:pPr>
            <a:r>
              <a:rPr lang="sv-SE" dirty="0"/>
              <a:t>      bidragsinkomster </a:t>
            </a:r>
          </a:p>
          <a:p>
            <a:pPr marL="0" indent="0">
              <a:buNone/>
            </a:pPr>
            <a:r>
              <a:rPr lang="sv-SE" dirty="0"/>
              <a:t>   - Lägre jämviktsarbetslöshet</a:t>
            </a:r>
          </a:p>
          <a:p>
            <a:pPr marL="0" indent="0">
              <a:buNone/>
            </a:pPr>
            <a:r>
              <a:rPr lang="sv-SE" dirty="0"/>
              <a:t>   - Förbättrad resursanvändning</a:t>
            </a:r>
          </a:p>
          <a:p>
            <a:pPr marL="0" indent="0">
              <a:buNone/>
            </a:pPr>
            <a:r>
              <a:rPr lang="sv-SE" dirty="0"/>
              <a:t>   - Men kan bidra till större inkomstspridning</a:t>
            </a:r>
          </a:p>
          <a:p>
            <a:r>
              <a:rPr lang="sv-SE" dirty="0"/>
              <a:t>Ofta målkonflikt för </a:t>
            </a:r>
            <a:r>
              <a:rPr lang="sv-SE" dirty="0" err="1"/>
              <a:t>strukturpolitik</a:t>
            </a:r>
            <a:r>
              <a:rPr lang="sv-SE" dirty="0"/>
              <a:t> mellan förbättrad resursanvändning och vidgade inkomstskillnader</a:t>
            </a:r>
          </a:p>
          <a:p>
            <a:r>
              <a:rPr lang="sv-SE" dirty="0"/>
              <a:t>Men behöver inte vara så</a:t>
            </a:r>
          </a:p>
          <a:p>
            <a:pPr marL="0" indent="0">
              <a:buNone/>
            </a:pPr>
            <a:r>
              <a:rPr lang="sv-SE" dirty="0"/>
              <a:t>    - Förbättrad matchning och utbildning kan både förbättra resursanvändningen</a:t>
            </a:r>
          </a:p>
          <a:p>
            <a:pPr marL="0" indent="0">
              <a:buNone/>
            </a:pPr>
            <a:r>
              <a:rPr lang="sv-SE" dirty="0"/>
              <a:t>       och minska inkomstskillnaderna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0036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01F-365D-9947-D0AE-FDAC0FA6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Tankeutvecklingen för stabiliseringspolitiken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00630-0812-A92A-FD43-86E55C111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På 1950- och 1960-talen betonades finanspolitikens roll </a:t>
            </a:r>
          </a:p>
          <a:p>
            <a:r>
              <a:rPr lang="sv-SE" dirty="0"/>
              <a:t>På 1970-talet började man mer betona penningpolitiken</a:t>
            </a:r>
          </a:p>
          <a:p>
            <a:pPr marL="0" indent="0">
              <a:buNone/>
            </a:pPr>
            <a:r>
              <a:rPr lang="sv-SE" dirty="0"/>
              <a:t>   - Milton Friedman</a:t>
            </a:r>
          </a:p>
          <a:p>
            <a:pPr marL="0" indent="0">
              <a:buNone/>
            </a:pPr>
            <a:r>
              <a:rPr lang="sv-SE" dirty="0"/>
              <a:t>    - Stora penningmängdsökningar sågs som drivande för att</a:t>
            </a:r>
          </a:p>
          <a:p>
            <a:pPr marL="0" indent="0">
              <a:buNone/>
            </a:pPr>
            <a:r>
              <a:rPr lang="sv-SE" dirty="0"/>
              <a:t>       inflationen hölls igång i Storbritannien och USA</a:t>
            </a:r>
          </a:p>
          <a:p>
            <a:r>
              <a:rPr lang="sv-SE" dirty="0"/>
              <a:t>Sverige fick pris-löne-devalveringsspiral från mitten av 1970-talet fram till början av 1990-talet</a:t>
            </a:r>
          </a:p>
        </p:txBody>
      </p:sp>
    </p:spTree>
    <p:extLst>
      <p:ext uri="{BB962C8B-B14F-4D97-AF65-F5344CB8AC3E}">
        <p14:creationId xmlns:p14="http://schemas.microsoft.com/office/powerpoint/2010/main" val="64703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35539</TotalTime>
  <Words>1494</Words>
  <Application>Microsoft Office PowerPoint</Application>
  <PresentationFormat>Widescreen</PresentationFormat>
  <Paragraphs>221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Aptos</vt:lpstr>
      <vt:lpstr>Aptos Display</vt:lpstr>
      <vt:lpstr>Arial</vt:lpstr>
      <vt:lpstr>Office Theme</vt:lpstr>
      <vt:lpstr>Ekonomisk politik </vt:lpstr>
      <vt:lpstr>Olika slag av ekonomisk politik</vt:lpstr>
      <vt:lpstr>Inflation och arbetslöshet i USA på 1960-talet</vt:lpstr>
      <vt:lpstr>Inflation och arbetslöshet i Sverige, 1974–95 </vt:lpstr>
      <vt:lpstr>Jämviktsarbetslösheten och den vertikala långsiktiga Phillipskurvan</vt:lpstr>
      <vt:lpstr>Skillnaden mellan konjunktur- och strukturpolitik</vt:lpstr>
      <vt:lpstr>Strukturella faktorer som påverkar jämviktsarbetslösheten</vt:lpstr>
      <vt:lpstr>Ett exempel på strukturpolitik: jobbskatte-avdraget</vt:lpstr>
      <vt:lpstr>Tankeutvecklingen för stabiliseringspolitiken</vt:lpstr>
      <vt:lpstr>Nominella löneökningar och inflation i Sverige, 1965– 2022 </vt:lpstr>
      <vt:lpstr>Tankeutvecklingen för stabiliseringspolitiken forts.</vt:lpstr>
      <vt:lpstr>Skepsis mot aktiv finanspolitik i konjunktur-stabiliserande syfte</vt:lpstr>
      <vt:lpstr>The Great Moderation och den globala finanskrisen</vt:lpstr>
      <vt:lpstr>Nominella löneökningar och inflation i Sverige, 1965– 2022 </vt:lpstr>
      <vt:lpstr>                     Riksbankens styrränta</vt:lpstr>
      <vt:lpstr>Den neutrala räntan</vt:lpstr>
      <vt:lpstr>        Den neutrala realräntan i Sverige</vt:lpstr>
      <vt:lpstr>Negativ ränta</vt:lpstr>
      <vt:lpstr>Riksbankens värdepappersköp (kvantitativa lättnader)</vt:lpstr>
      <vt:lpstr>Riksbankens värdepappersinnehav i slutet av året, miljarder kronor</vt:lpstr>
      <vt:lpstr>Problem med värdepappersköpen</vt:lpstr>
      <vt:lpstr>Omtänkande i fråga om finanspolitiken</vt:lpstr>
      <vt:lpstr>Finanspolitikens automatiska stabilisatorer</vt:lpstr>
      <vt:lpstr>Halvautomatiska stabilisatorer</vt:lpstr>
      <vt:lpstr>                      Inflationen i Sverige</vt:lpstr>
      <vt:lpstr>                      Riksbankens styrränta</vt:lpstr>
      <vt:lpstr> Riksbankens räntehöjningar</vt:lpstr>
      <vt:lpstr>           Inflationsförväntningarna</vt:lpstr>
      <vt:lpstr>  Reallöneutveckling</vt:lpstr>
      <vt:lpstr> Riksbankens räntehöjningar</vt:lpstr>
      <vt:lpstr>Inflation och arbetslöshet i Sverige, 1974–95 </vt:lpstr>
      <vt:lpstr>Överskottsmålet</vt:lpstr>
      <vt:lpstr>Maastrichtskulden</vt:lpstr>
      <vt:lpstr>Den offentliga sektorns konsoliderade bruttoskuld (Maastrichtskuld), procent av BNP</vt:lpstr>
      <vt:lpstr>Maastrichtskulden</vt:lpstr>
      <vt:lpstr>Behov av stora tillfälliga utgiftsökningar</vt:lpstr>
      <vt:lpstr>Långsiktigt Maastrichtskuld vid olika finansiellt sparande, procent av BNP</vt:lpstr>
      <vt:lpstr>Behovet av säkerhetsmarginaler</vt:lpstr>
      <vt:lpstr>Effekter av underskott på 0,5 procent av BNP i stället för nuvarande överskottsmål, procent av BNP</vt:lpstr>
      <vt:lpstr>Andra bedömningar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8</cp:revision>
  <dcterms:created xsi:type="dcterms:W3CDTF">2024-08-14T22:12:24Z</dcterms:created>
  <dcterms:modified xsi:type="dcterms:W3CDTF">2024-09-09T18:28:43Z</dcterms:modified>
</cp:coreProperties>
</file>