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2" r:id="rId3"/>
    <p:sldId id="257" r:id="rId4"/>
    <p:sldId id="344" r:id="rId5"/>
    <p:sldId id="343" r:id="rId6"/>
    <p:sldId id="258" r:id="rId7"/>
    <p:sldId id="311" r:id="rId8"/>
    <p:sldId id="313" r:id="rId9"/>
    <p:sldId id="312" r:id="rId10"/>
    <p:sldId id="314" r:id="rId11"/>
    <p:sldId id="316" r:id="rId12"/>
    <p:sldId id="317" r:id="rId13"/>
    <p:sldId id="345" r:id="rId14"/>
    <p:sldId id="318" r:id="rId15"/>
    <p:sldId id="346" r:id="rId16"/>
    <p:sldId id="347" r:id="rId17"/>
    <p:sldId id="319" r:id="rId18"/>
    <p:sldId id="334" r:id="rId19"/>
    <p:sldId id="323" r:id="rId20"/>
    <p:sldId id="335" r:id="rId21"/>
    <p:sldId id="321" r:id="rId22"/>
    <p:sldId id="336" r:id="rId23"/>
    <p:sldId id="328" r:id="rId24"/>
    <p:sldId id="348" r:id="rId25"/>
    <p:sldId id="322" r:id="rId26"/>
    <p:sldId id="349" r:id="rId27"/>
    <p:sldId id="350" r:id="rId28"/>
    <p:sldId id="351" r:id="rId29"/>
    <p:sldId id="33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E95674-2F55-96CC-6156-532CDA5D9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FC6D1DE-DF9A-63C9-D638-A4606DD5C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2D121C-8051-A4C1-0184-D664CA4C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576087-4712-CD44-DA00-39BB877E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2AB010-48E3-C0AE-EA1C-104CB74E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61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87471A-F373-D123-824D-1E10C0CCA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1650EA-096A-4E09-5D04-E28262E95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1A14F-3F52-966F-C8DB-DB1E44D9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17F6C6-BEE1-F8F9-1633-69396497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2FD0CA-88E5-CC0C-5574-C69484999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36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93BF9F9-F25F-D5CD-286E-16625AFFB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2469A0-1143-84B4-6671-2A224F0EB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568EAD-107F-844E-8991-CF46FAD7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9E6E6F-F7BD-7223-4C4E-FA5E2592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669F29-FD0A-D745-5D3C-26CC8485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11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D92C47-343B-FD5B-D5D6-2D02AF8C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6ACF98-B804-AE59-0EA1-645FFEB9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295043-145B-A136-FA9A-214104B1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022A68-E380-BB9B-5785-93379061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EB44AB-F57C-B0D5-214F-FC7040DCD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1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9934F8-B365-D166-F5E7-4110079A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7735C4-AB61-B20D-C99B-EDCAA9FF8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E43189-F32D-27BF-99D6-6BAF78C9B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B00A6A-2CFF-EE72-F4E5-55FC26ED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889B26-7899-6A9C-49E5-795640F1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2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D5A01A-1486-3CAB-412A-5A90A9B8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0577B7-8CC7-DCF3-DE2E-B5DB4DB9A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BE114E7-9ABF-463C-E5BB-CF1032C3A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6E90A6-7FF4-1CDD-9D00-F06AC1BF2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E0EE59A-31D4-3BD0-1A12-ED474863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8C2CE5-B737-E935-6948-A6CBCA95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8E5D66-9099-1463-D378-E33FC35EF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5A941E-BC30-0FA4-7BD9-1A8657D8F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9D0CE1-A798-B82B-D72A-35E709D77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70C4DA2-D4AF-26A8-894A-304F2203DA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B1F8FF5-4087-86DA-5FBA-DCCB67654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97D030B-B6DD-46E8-73FF-30D1AAD6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943B376-060D-CB02-EA58-E166B09A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537FA21-2AD5-0ACD-D311-99013CC1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12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954938-F697-93CF-E48F-B27523F2C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089ABD4-DCC8-5F43-94E7-E8713E54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D7ED304-1DC6-36C8-48DB-3279B898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2A49EC7-2592-63AF-1A00-F09B75E7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9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8BFC985-C502-64B6-E442-C47F5F713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67A02BE-5D41-54DB-F2A9-2A33F675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6C602B-4716-3843-AD02-41A9BF08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5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1B4011-37BC-FA2E-5880-D5B40884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BDF022-E207-5141-220E-856AB6D8E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DF5176-92E4-0791-76F6-FAC89E478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5EF3CB-7A88-61B4-26FD-D6E07836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BC7543-B97E-C508-4D37-B9530F14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C160A9-038A-DB6D-12D6-40C4C1F8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5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10C032-BEC0-8647-D5D3-425AFB23C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8A7DB89-2A57-2F60-9779-828E1687BA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834BC6-1F25-9355-A546-06C576509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6946A4-2C3F-68E9-B54F-318731AE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F5BF18-0E43-CCCE-20E8-FAF67AB4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A43D64-CF8B-6DC0-7970-90F42C264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88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D3C8C32-8A70-AD64-0BF9-1BBB88A62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03FB65-82D7-9CE0-7A51-960648C83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D0458A-6209-C974-E582-3FF385E17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EB65-2AB2-406A-940A-ABE356C9B33F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4F4CF1-8DA3-F086-518B-DE704A9B1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EAD253-CC67-04AF-E34A-19DB69E7F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53FC8-7BF6-4F4F-BBDD-D160E6CE05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52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6F3130-31AA-9D16-4BCE-94269F19E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Hur mycket bör staten låna och hur bör det finanspolitiska ramverket utformas? 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C4639-8054-8B2E-479E-E7C31AE162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Fortbildning för lärare och lärarstudenter</a:t>
            </a:r>
          </a:p>
          <a:p>
            <a:r>
              <a:rPr lang="sv-SE" dirty="0"/>
              <a:t>Riksdagen</a:t>
            </a:r>
          </a:p>
          <a:p>
            <a:r>
              <a:rPr lang="sv-SE"/>
              <a:t>21/10 </a:t>
            </a:r>
            <a:r>
              <a:rPr lang="sv-SE" dirty="0"/>
              <a:t>- 2024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38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F9006-DB94-E313-A325-6C5DA8943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1B69E-42BD-18AA-8610-8548DC9A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Offentlig sektors skuld och finansiella nettoställning (nettoförmögenhet)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84643E-7BCC-14F5-9A74-0823592EC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Tidigare fanns inget skuldmål</a:t>
            </a:r>
          </a:p>
          <a:p>
            <a:r>
              <a:rPr lang="sv-SE" dirty="0"/>
              <a:t>2019 infördes </a:t>
            </a:r>
            <a:r>
              <a:rPr lang="sv-SE" b="1" dirty="0"/>
              <a:t>skuldankaret</a:t>
            </a:r>
            <a:r>
              <a:rPr lang="sv-SE" dirty="0"/>
              <a:t> på 35 procent av BNP</a:t>
            </a:r>
          </a:p>
          <a:p>
            <a:r>
              <a:rPr lang="sv-SE" dirty="0"/>
              <a:t>Offentlig sektor har också finansiella tillgångar</a:t>
            </a:r>
          </a:p>
          <a:p>
            <a:r>
              <a:rPr lang="sv-SE" dirty="0"/>
              <a:t>Positiv finansiell nettoställning (nettoförmögenhet)</a:t>
            </a:r>
          </a:p>
          <a:p>
            <a:r>
              <a:rPr lang="sv-SE" dirty="0"/>
              <a:t>Varför fokus på skulden?</a:t>
            </a:r>
          </a:p>
          <a:p>
            <a:pPr marL="0" indent="0">
              <a:buNone/>
            </a:pPr>
            <a:r>
              <a:rPr lang="sv-SE" dirty="0"/>
              <a:t>   - Osäkert värde på finansiella tillgångar vid avyttring i en kris</a:t>
            </a:r>
          </a:p>
          <a:p>
            <a:pPr marL="0" indent="0">
              <a:buNone/>
            </a:pPr>
            <a:r>
              <a:rPr lang="sv-SE" dirty="0"/>
              <a:t>   - Man vill inte avyttra tillgångar som är integrerade i den offentliga</a:t>
            </a:r>
          </a:p>
          <a:p>
            <a:pPr marL="0" indent="0">
              <a:buNone/>
            </a:pPr>
            <a:r>
              <a:rPr lang="sv-SE" dirty="0"/>
              <a:t>     verksamheten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635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AC760D-B8E2-C8FB-0666-7ECAEC74D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38" y="-273377"/>
            <a:ext cx="10515600" cy="1555422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chemeClr val="tx2"/>
                </a:solidFill>
              </a:rPr>
              <a:t>Extra investeringsbehov de kommande 10–20 åren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1EC824-4712-DADC-1A33-D352966E3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0961"/>
            <a:ext cx="10515600" cy="5206002"/>
          </a:xfrm>
        </p:spPr>
        <p:txBody>
          <a:bodyPr>
            <a:normAutofit fontScale="47500" lnSpcReduction="20000"/>
          </a:bodyPr>
          <a:lstStyle/>
          <a:p>
            <a:r>
              <a:rPr lang="sv-SE" sz="4400" dirty="0"/>
              <a:t>Klimatrelaterade investeringar</a:t>
            </a:r>
          </a:p>
          <a:p>
            <a:pPr marL="0" indent="0">
              <a:buNone/>
            </a:pPr>
            <a:r>
              <a:rPr lang="sv-SE" sz="4400" dirty="0"/>
              <a:t>    - Energisystem</a:t>
            </a:r>
          </a:p>
          <a:p>
            <a:r>
              <a:rPr lang="sv-SE" sz="4400" dirty="0"/>
              <a:t>Infrastruktur</a:t>
            </a:r>
          </a:p>
          <a:p>
            <a:pPr marL="0" indent="0">
              <a:buNone/>
            </a:pPr>
            <a:r>
              <a:rPr lang="sv-SE" sz="4400" dirty="0"/>
              <a:t>    - Järnvägar</a:t>
            </a:r>
          </a:p>
          <a:p>
            <a:pPr marL="0" indent="0">
              <a:buNone/>
            </a:pPr>
            <a:r>
              <a:rPr lang="sv-SE" sz="4400" dirty="0"/>
              <a:t>    - Vägar</a:t>
            </a:r>
          </a:p>
          <a:p>
            <a:pPr marL="0" indent="0">
              <a:buNone/>
            </a:pPr>
            <a:r>
              <a:rPr lang="sv-SE" sz="4400" dirty="0"/>
              <a:t>    - Kommunala </a:t>
            </a:r>
            <a:r>
              <a:rPr lang="sv-SE" sz="4400" dirty="0" err="1"/>
              <a:t>VA-system</a:t>
            </a:r>
            <a:endParaRPr lang="sv-SE" sz="4400" dirty="0"/>
          </a:p>
          <a:p>
            <a:r>
              <a:rPr lang="sv-SE" sz="4400" dirty="0"/>
              <a:t>Kriminalvårdsanstalter</a:t>
            </a:r>
          </a:p>
          <a:p>
            <a:r>
              <a:rPr lang="sv-SE" sz="4400" dirty="0"/>
              <a:t>Försvarsmateriel</a:t>
            </a:r>
          </a:p>
          <a:p>
            <a:pPr marL="0" indent="0">
              <a:buNone/>
            </a:pPr>
            <a:r>
              <a:rPr lang="sv-SE" sz="4400" dirty="0"/>
              <a:t>    - Beredskapslager</a:t>
            </a:r>
          </a:p>
          <a:p>
            <a:pPr marL="0" indent="0">
              <a:buNone/>
            </a:pPr>
            <a:r>
              <a:rPr lang="sv-SE" sz="4400" dirty="0"/>
              <a:t>    - Skyddsrum</a:t>
            </a:r>
          </a:p>
          <a:p>
            <a:r>
              <a:rPr lang="sv-SE" sz="4400" dirty="0"/>
              <a:t>(Ukrainastöd)</a:t>
            </a:r>
          </a:p>
          <a:p>
            <a:pPr marL="0" indent="0">
              <a:buNone/>
            </a:pPr>
            <a:r>
              <a:rPr lang="sv-SE" sz="4400" dirty="0"/>
              <a:t>     - Akut under pågående krig</a:t>
            </a:r>
          </a:p>
          <a:p>
            <a:pPr marL="0" indent="0">
              <a:buNone/>
            </a:pPr>
            <a:r>
              <a:rPr lang="sv-SE" sz="4400" dirty="0"/>
              <a:t>     - Återuppbyggnad efter kriget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402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97FD7-F967-72DE-5766-515D37AF4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chemeClr val="tx2"/>
                </a:solidFill>
              </a:rPr>
              <a:t>Rimligt låna till tillfälligt höga investeringsutgifter</a:t>
            </a:r>
            <a:endParaRPr lang="en-GB" sz="4000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495568-7631-F8FA-2EDC-8FBE9895B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Generellt </a:t>
            </a:r>
            <a:r>
              <a:rPr lang="sv-SE" i="1" dirty="0" err="1"/>
              <a:t>samhällskeonomiskt</a:t>
            </a:r>
            <a:r>
              <a:rPr lang="sv-SE" i="1" dirty="0"/>
              <a:t> effektivitetsargument </a:t>
            </a:r>
            <a:r>
              <a:rPr lang="sv-SE" dirty="0"/>
              <a:t>för att låna till alla typer av tillfälligt höga utgifter</a:t>
            </a:r>
          </a:p>
          <a:p>
            <a:pPr marL="0" indent="0">
              <a:buNone/>
            </a:pPr>
            <a:r>
              <a:rPr lang="sv-SE" dirty="0"/>
              <a:t>   - Kostsamt med stora tillfälliga skattehöjningar eller neddragningar av</a:t>
            </a:r>
          </a:p>
          <a:p>
            <a:pPr marL="0" indent="0">
              <a:buNone/>
            </a:pPr>
            <a:r>
              <a:rPr lang="sv-SE" dirty="0"/>
              <a:t>     andra offentliga utgifter</a:t>
            </a:r>
          </a:p>
          <a:p>
            <a:r>
              <a:rPr lang="sv-SE" i="1" dirty="0"/>
              <a:t>Rättviseargument </a:t>
            </a:r>
            <a:r>
              <a:rPr lang="sv-SE" dirty="0"/>
              <a:t>för att framtida generationer ska vara med och betala för investeringar som kommer att gynna dem</a:t>
            </a:r>
            <a:endParaRPr lang="sv-SE" i="1" dirty="0"/>
          </a:p>
          <a:p>
            <a:r>
              <a:rPr lang="sv-SE" dirty="0"/>
              <a:t> Med för strikta budgetmål kan politikens inneboende kortsiktighet leda till att</a:t>
            </a:r>
          </a:p>
          <a:p>
            <a:pPr marL="0" indent="0">
              <a:buNone/>
            </a:pPr>
            <a:r>
              <a:rPr lang="sv-SE" dirty="0"/>
              <a:t>     skattesänkningar och utgiftshöjningar som ger mindre – men snabbare –</a:t>
            </a:r>
          </a:p>
          <a:p>
            <a:pPr marL="0" indent="0">
              <a:buNone/>
            </a:pPr>
            <a:r>
              <a:rPr lang="sv-SE" dirty="0"/>
              <a:t>     välfärdshöjningar prioriteras</a:t>
            </a:r>
          </a:p>
          <a:p>
            <a:r>
              <a:rPr lang="sv-SE" dirty="0"/>
              <a:t>Långtidsutredningens – och mitt – förslag:</a:t>
            </a:r>
          </a:p>
          <a:p>
            <a:pPr marL="0" indent="0">
              <a:buNone/>
            </a:pPr>
            <a:r>
              <a:rPr lang="sv-SE" dirty="0"/>
              <a:t>   - Underskottsmål på 0,5 procent av BNP</a:t>
            </a:r>
          </a:p>
          <a:p>
            <a:pPr marL="0" indent="0">
              <a:buNone/>
            </a:pPr>
            <a:r>
              <a:rPr lang="sv-SE" dirty="0"/>
              <a:t>   - Extra årligt budgetutrymme på cirka 55 miljarder kronor</a:t>
            </a:r>
          </a:p>
          <a:p>
            <a:r>
              <a:rPr lang="sv-SE" dirty="0"/>
              <a:t>Balansmål ger extra budgetutrymme på cirka 25 miljarder </a:t>
            </a:r>
            <a:r>
              <a:rPr lang="sv-SE" dirty="0" err="1"/>
              <a:t>kronoer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449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65679-8AEA-04EA-E2C9-1A360468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Skuldmatematik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1758D-BE4C-363D-5B12-08A861211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Nödvändigt bilda sig en uppfattning om vad olika saldomål betyder för den långsiktiga skulden</a:t>
            </a:r>
          </a:p>
          <a:p>
            <a:r>
              <a:rPr lang="sv-SE" dirty="0"/>
              <a:t>Konstant finansiellt sparande eller sparandeunderskott som andel av BNP innebär att finansiell nettoförmögenhet och skuld konvergerar mot stabila värden som andelar av BNP</a:t>
            </a:r>
          </a:p>
          <a:p>
            <a:pPr marL="0" indent="0">
              <a:buNone/>
            </a:pPr>
            <a:r>
              <a:rPr lang="sv-SE" dirty="0"/>
              <a:t>   - givet en konstant positiv tillväxttakt för BNP</a:t>
            </a:r>
          </a:p>
          <a:p>
            <a:r>
              <a:rPr lang="sv-SE" dirty="0"/>
              <a:t>Det relevanta är skulden i förhållande till BNP (våra inkomster), inte skulden i kronor</a:t>
            </a:r>
          </a:p>
          <a:p>
            <a:r>
              <a:rPr lang="sv-SE" dirty="0"/>
              <a:t>Intuitionen är att växande BNP hela tiden tenderar att dra ner skuldkvoten</a:t>
            </a:r>
          </a:p>
        </p:txBody>
      </p:sp>
    </p:spTree>
    <p:extLst>
      <p:ext uri="{BB962C8B-B14F-4D97-AF65-F5344CB8AC3E}">
        <p14:creationId xmlns:p14="http://schemas.microsoft.com/office/powerpoint/2010/main" val="378030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246697-867A-7327-3F83-3D2DB0AE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Långsiktig Maastrichtskuld och finansiell nettoställning vid olika finansiellt sparande, procent av BNP</a:t>
            </a:r>
            <a:endParaRPr lang="en-GB" sz="36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A542E74-B1EF-3FDA-E621-090FDCF52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843915"/>
              </p:ext>
            </p:extLst>
          </p:nvPr>
        </p:nvGraphicFramePr>
        <p:xfrm>
          <a:off x="838200" y="1825625"/>
          <a:ext cx="105155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53429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466348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6697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Finansiellt sparande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Finansiell nettoställning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Maastrichtskuld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 0,33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33,1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28,4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2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 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24,1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37,4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5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-0,5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10,4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51,1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97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 -3,2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64,2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1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16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990A3-8D8E-233F-0072-A87A809E4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Osäkerhet i beräkningarna och anpassningsperiod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F4A4F-257C-A933-0B28-D1FE87BD2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gör den offentliga sektorn med sina finansiella tillgångar?</a:t>
            </a:r>
          </a:p>
          <a:p>
            <a:pPr marL="0" indent="0">
              <a:buNone/>
            </a:pPr>
            <a:r>
              <a:rPr lang="sv-SE" dirty="0"/>
              <a:t>   - Skuldsättningen minskar med försäljning av finansiella tillgångar</a:t>
            </a:r>
          </a:p>
          <a:p>
            <a:pPr marL="0" indent="0">
              <a:buNone/>
            </a:pPr>
            <a:r>
              <a:rPr lang="sv-SE" dirty="0"/>
              <a:t>   - Skuldsättningen ökar med förvärv att finansiella tillgångar</a:t>
            </a:r>
          </a:p>
          <a:p>
            <a:r>
              <a:rPr lang="sv-SE" dirty="0"/>
              <a:t>Mitt antagande: oförändrade finansiella tillgångar som andel av BNP</a:t>
            </a:r>
          </a:p>
          <a:p>
            <a:r>
              <a:rPr lang="sv-SE" dirty="0"/>
              <a:t>Vad är lång sikt i sammanhanget?</a:t>
            </a:r>
          </a:p>
          <a:p>
            <a:pPr marL="0" indent="0">
              <a:buNone/>
            </a:pPr>
            <a:r>
              <a:rPr lang="sv-SE" dirty="0"/>
              <a:t>    - Det tar cirka 17 år att komma halvvägs dit</a:t>
            </a:r>
          </a:p>
          <a:p>
            <a:pPr marL="0" indent="0">
              <a:buNone/>
            </a:pPr>
            <a:r>
              <a:rPr lang="sv-SE" dirty="0"/>
              <a:t>    - Med ett underskottsmål på 0,5 procent av BNP skulle vi 2041 ha</a:t>
            </a:r>
          </a:p>
          <a:p>
            <a:pPr marL="0" indent="0">
              <a:buNone/>
            </a:pPr>
            <a:r>
              <a:rPr lang="sv-SE" dirty="0"/>
              <a:t>      gått från en skuldkvot på idag 33 procent av BNP till 42 procent</a:t>
            </a:r>
          </a:p>
        </p:txBody>
      </p:sp>
    </p:spTree>
    <p:extLst>
      <p:ext uri="{BB962C8B-B14F-4D97-AF65-F5344CB8AC3E}">
        <p14:creationId xmlns:p14="http://schemas.microsoft.com/office/powerpoint/2010/main" val="3395322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0529F-CA27-8DD8-B025-2762F157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6000" dirty="0">
                <a:solidFill>
                  <a:schemeClr val="tx2"/>
                </a:solidFill>
              </a:rPr>
              <a:t>Överväganden om hur mycket vi bör låna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01E7B-9080-CC96-739C-A36A41EE1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0233"/>
            <a:ext cx="10515600" cy="3906729"/>
          </a:xfrm>
        </p:spPr>
        <p:txBody>
          <a:bodyPr>
            <a:normAutofit/>
          </a:bodyPr>
          <a:lstStyle/>
          <a:p>
            <a:r>
              <a:rPr lang="sv-SE" sz="4000" dirty="0"/>
              <a:t>Vilka säkerhetsmarginaler behöver vi ifall vi skulle hamna i en svår kris med kraftig skuldökning?</a:t>
            </a:r>
          </a:p>
          <a:p>
            <a:r>
              <a:rPr lang="sv-SE" sz="4000" dirty="0"/>
              <a:t>Hur påverkas inkomstfördelningen mellan generationer om allt går som ”normalt”?</a:t>
            </a:r>
          </a:p>
        </p:txBody>
      </p:sp>
    </p:spTree>
    <p:extLst>
      <p:ext uri="{BB962C8B-B14F-4D97-AF65-F5344CB8AC3E}">
        <p14:creationId xmlns:p14="http://schemas.microsoft.com/office/powerpoint/2010/main" val="1579480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8895D0-9C3B-0742-9747-4D26706C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Vilka säkerhetsmarginaler krävs?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A915D7-A87C-AEF1-1176-09298E71D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Ta höjd för att den offentliga skulden kan öka kraftigt i en framtida ekonomisk kris?</a:t>
            </a:r>
          </a:p>
          <a:p>
            <a:pPr marL="0" indent="0">
              <a:buNone/>
            </a:pPr>
            <a:r>
              <a:rPr lang="sv-SE" dirty="0"/>
              <a:t>   - Expansiv finanspolitik för att hålla uppe efterfrågan</a:t>
            </a:r>
          </a:p>
          <a:p>
            <a:pPr marL="0" indent="0">
              <a:buNone/>
            </a:pPr>
            <a:r>
              <a:rPr lang="sv-SE" dirty="0"/>
              <a:t>   - Eventuellt behov av stöd till banksystemet</a:t>
            </a:r>
          </a:p>
          <a:p>
            <a:r>
              <a:rPr lang="sv-SE" dirty="0"/>
              <a:t>Rädsla för snöbollseffekter av ökande ränteutgifter</a:t>
            </a:r>
          </a:p>
          <a:p>
            <a:r>
              <a:rPr lang="sv-SE" dirty="0"/>
              <a:t>Med en skuldkvot på normalt 50 procent borde vi kunna klara en ytterligare ökning med 50 procent av BNP i en djup kris utan att tappa kontrollen över skuldutvecklingen</a:t>
            </a:r>
          </a:p>
          <a:p>
            <a:pPr marL="0" indent="0">
              <a:buNone/>
            </a:pPr>
            <a:r>
              <a:rPr lang="sv-SE" dirty="0"/>
              <a:t>   - En skuld på 100 procent av BNP borde kunna minskas igen i ordnade</a:t>
            </a:r>
          </a:p>
          <a:p>
            <a:pPr marL="0" indent="0">
              <a:buNone/>
            </a:pPr>
            <a:r>
              <a:rPr lang="sv-SE" dirty="0"/>
              <a:t>     former genom en rimlig finanspolitisk åtstramning</a:t>
            </a:r>
          </a:p>
          <a:p>
            <a:pPr marL="0" indent="0">
              <a:buNone/>
            </a:pPr>
            <a:r>
              <a:rPr lang="sv-SE" dirty="0"/>
              <a:t>   - Finansmarknadernas tolerans för en hög svensk statsskuld bör ha ökat när</a:t>
            </a:r>
          </a:p>
          <a:p>
            <a:pPr marL="0" indent="0">
              <a:buNone/>
            </a:pPr>
            <a:r>
              <a:rPr lang="sv-SE" dirty="0"/>
              <a:t>     statsskulderna i andra länder växt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5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003-D3E4-5702-6B4A-55E850A5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1" y="207471"/>
            <a:ext cx="10515600" cy="1325563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Effekter av underskott på 0,5 procent av BNP i stället för nuvarande överskottsmål, procent av BNP</a:t>
            </a:r>
            <a:endParaRPr lang="sv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1739B5-5CCD-648A-1430-BB93C85374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297747"/>
          <a:ext cx="10515600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807763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725854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643308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061297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79448088"/>
                    </a:ext>
                  </a:extLst>
                </a:gridCol>
              </a:tblGrid>
              <a:tr h="578697">
                <a:tc>
                  <a:txBody>
                    <a:bodyPr/>
                    <a:lstStyle/>
                    <a:p>
                      <a:r>
                        <a:rPr lang="sv-SE" sz="3200" dirty="0"/>
                        <a:t>Ränte-</a:t>
                      </a:r>
                      <a:r>
                        <a:rPr lang="sv-SE" sz="3200" dirty="0" err="1"/>
                        <a:t>tillväxtdif</a:t>
                      </a:r>
                      <a:r>
                        <a:rPr lang="sv-SE" sz="3200" dirty="0"/>
                        <a:t>-</a:t>
                      </a:r>
                      <a:r>
                        <a:rPr lang="sv-SE" sz="3200" dirty="0" err="1"/>
                        <a:t>ferens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lång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lång sikt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17147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+0,22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2081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7365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-1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11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451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C11F1A-761E-C7D7-A7CC-03320AC36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Ingen gratislunch om statslåneräntan &gt; BNP:s tillväxttakt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CF3343-FAE6-E3D0-F632-46009B365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Det primära sparandet (det finansiella sparandet exklusive kapitalinkomster och ränteutgifter) minskar på kort sikt om saldomålet sänks</a:t>
            </a:r>
          </a:p>
          <a:p>
            <a:r>
              <a:rPr lang="sv-SE" sz="2400" dirty="0"/>
              <a:t>Men vi får betala genom ett högre primärt sparande på lång sikt</a:t>
            </a:r>
          </a:p>
          <a:p>
            <a:r>
              <a:rPr lang="sv-SE" sz="2400" dirty="0"/>
              <a:t>Innebörden är att investeringarna kan öka på kort sikt men vi får betala genom högre skatter eller lägre offentliga utgifter på lång sikt</a:t>
            </a:r>
          </a:p>
          <a:p>
            <a:r>
              <a:rPr lang="sv-SE" sz="2400" dirty="0"/>
              <a:t>I detta fall finns ingen </a:t>
            </a:r>
            <a:r>
              <a:rPr lang="sv-SE" sz="2400" b="1" dirty="0"/>
              <a:t>gratislunch</a:t>
            </a:r>
          </a:p>
          <a:p>
            <a:r>
              <a:rPr lang="sv-SE" sz="2400" dirty="0"/>
              <a:t>Men det kan vara motiverat med en finansiell kostnad för framtida generationer för att finansiera investeringar som gynnar dem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31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A111-CF4A-32D2-B93B-AA1774DDD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Det finanspolitiska ramverket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1036C-38FA-03FD-528B-83F4C650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Regeringens och riksdagens budgetprocess</a:t>
            </a:r>
          </a:p>
          <a:p>
            <a:pPr marL="0" indent="0">
              <a:buNone/>
            </a:pPr>
            <a:r>
              <a:rPr lang="sv-SE" dirty="0"/>
              <a:t>   - Uppifrån-och-ner-process</a:t>
            </a:r>
          </a:p>
          <a:p>
            <a:r>
              <a:rPr lang="sv-SE" dirty="0"/>
              <a:t>Statligt utgiftstak</a:t>
            </a:r>
          </a:p>
          <a:p>
            <a:r>
              <a:rPr lang="sv-SE" dirty="0"/>
              <a:t>Kommunalt balanskrav</a:t>
            </a:r>
          </a:p>
          <a:p>
            <a:r>
              <a:rPr lang="sv-SE" dirty="0"/>
              <a:t>Saldomål (överskottsmål) för den offentliga sektorn</a:t>
            </a:r>
          </a:p>
          <a:p>
            <a:r>
              <a:rPr lang="sv-SE" dirty="0"/>
              <a:t>Skuldankare för den offentliga sektorn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4461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003-D3E4-5702-6B4A-55E850A5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1" y="207471"/>
            <a:ext cx="10515600" cy="1325563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Effekter av underskott på 0,5 procent av BNP i stället för nuvarande överskottsmål, procent av BNP</a:t>
            </a:r>
            <a:endParaRPr lang="sv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1739B5-5CCD-648A-1430-BB93C85374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297747"/>
          <a:ext cx="10515600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807763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725854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643308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061297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79448088"/>
                    </a:ext>
                  </a:extLst>
                </a:gridCol>
              </a:tblGrid>
              <a:tr h="578697">
                <a:tc>
                  <a:txBody>
                    <a:bodyPr/>
                    <a:lstStyle/>
                    <a:p>
                      <a:r>
                        <a:rPr lang="sv-SE" sz="3200" dirty="0"/>
                        <a:t>Ränte-</a:t>
                      </a:r>
                      <a:r>
                        <a:rPr lang="sv-SE" sz="3200" dirty="0" err="1"/>
                        <a:t>tillväxtdif</a:t>
                      </a:r>
                      <a:r>
                        <a:rPr lang="sv-SE" sz="3200" dirty="0"/>
                        <a:t>-</a:t>
                      </a:r>
                      <a:r>
                        <a:rPr lang="sv-SE" sz="3200" dirty="0" err="1"/>
                        <a:t>ferens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lång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lång sikt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17147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+0,22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2081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7365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-1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11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141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2D84E-EE14-84A8-0382-87770765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899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Gratislunch om statslåneräntan &lt; BNP:s tillväxttakt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A9F388-A384-5483-8BEE-CA3039E4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671"/>
            <a:ext cx="10515600" cy="4823292"/>
          </a:xfrm>
        </p:spPr>
        <p:txBody>
          <a:bodyPr>
            <a:normAutofit lnSpcReduction="10000"/>
          </a:bodyPr>
          <a:lstStyle/>
          <a:p>
            <a:r>
              <a:rPr lang="sv-SE" dirty="0"/>
              <a:t>Det primära sparandet kan sänkas både på kort och lång sikt</a:t>
            </a:r>
          </a:p>
          <a:p>
            <a:pPr marL="0" indent="0">
              <a:buNone/>
            </a:pPr>
            <a:r>
              <a:rPr lang="sv-SE" dirty="0"/>
              <a:t>    - Investeringarna kan öka både på kort och lång sikt utan att några</a:t>
            </a:r>
          </a:p>
          <a:p>
            <a:pPr marL="0" indent="0">
              <a:buNone/>
            </a:pPr>
            <a:r>
              <a:rPr lang="sv-SE" dirty="0"/>
              <a:t>      skatter behöver höjas eller andra offentliga utgifter minskas</a:t>
            </a:r>
          </a:p>
          <a:p>
            <a:r>
              <a:rPr lang="sv-SE" dirty="0"/>
              <a:t>I detta fall existerar en </a:t>
            </a:r>
            <a:r>
              <a:rPr lang="sv-SE" b="1" dirty="0"/>
              <a:t>gratislunch</a:t>
            </a:r>
          </a:p>
          <a:p>
            <a:r>
              <a:rPr lang="sv-SE" dirty="0"/>
              <a:t>Oklart om tillväxttakten kommer att vara högre än räntan</a:t>
            </a:r>
          </a:p>
          <a:p>
            <a:pPr marL="0" indent="0">
              <a:buNone/>
            </a:pPr>
            <a:r>
              <a:rPr lang="sv-SE" dirty="0"/>
              <a:t>    - Historiskt har detta ofta varit fallet – och under senare år</a:t>
            </a:r>
          </a:p>
          <a:p>
            <a:pPr marL="0" indent="0">
              <a:buNone/>
            </a:pPr>
            <a:r>
              <a:rPr lang="sv-SE" dirty="0"/>
              <a:t>    - En majoritet av ekonomer verkar tro på detta utfall </a:t>
            </a:r>
          </a:p>
          <a:p>
            <a:r>
              <a:rPr lang="sv-SE" dirty="0"/>
              <a:t>Rimligt att väga in viss sannolikhet för detta</a:t>
            </a:r>
          </a:p>
          <a:p>
            <a:r>
              <a:rPr lang="sv-SE" dirty="0"/>
              <a:t>Samtidigt måste det finnas betryggande säkerhetsmarginaler ifall utfallet blir det omvända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668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5A3C44-90BB-3926-F548-C2F62983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Hur säkerställa att ett större budgetutrymme används rätt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91E73C-455E-510D-5B6D-700D8220B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Politiskt åtagande över partigränserna om att utrymmet ska användas för ökade offentliga investeringar</a:t>
            </a:r>
          </a:p>
          <a:p>
            <a:pPr marL="0" indent="0">
              <a:buNone/>
            </a:pPr>
            <a:r>
              <a:rPr lang="sv-SE" dirty="0"/>
              <a:t>   - Samhällsekonomiska lönsamhetsbedömningar</a:t>
            </a:r>
          </a:p>
          <a:p>
            <a:pPr marL="0" indent="0">
              <a:buNone/>
            </a:pPr>
            <a:r>
              <a:rPr lang="sv-SE" dirty="0"/>
              <a:t>   - Säkerhetspolitiska överväganden</a:t>
            </a:r>
          </a:p>
          <a:p>
            <a:r>
              <a:rPr lang="sv-SE" dirty="0"/>
              <a:t>Kontrollmekanismer</a:t>
            </a:r>
          </a:p>
          <a:p>
            <a:pPr marL="0" indent="0">
              <a:buNone/>
            </a:pPr>
            <a:r>
              <a:rPr lang="sv-SE" dirty="0"/>
              <a:t>   - Finanspolitiska rådet</a:t>
            </a:r>
          </a:p>
          <a:p>
            <a:pPr marL="0" indent="0">
              <a:buNone/>
            </a:pPr>
            <a:r>
              <a:rPr lang="sv-SE" dirty="0"/>
              <a:t>   - Konjunkturinstitutet</a:t>
            </a:r>
          </a:p>
          <a:p>
            <a:pPr marL="0" indent="0">
              <a:buNone/>
            </a:pPr>
            <a:r>
              <a:rPr lang="sv-SE" dirty="0"/>
              <a:t>   - Ekonomistyrningsverket</a:t>
            </a:r>
          </a:p>
          <a:p>
            <a:pPr marL="0" indent="0">
              <a:buNone/>
            </a:pPr>
            <a:r>
              <a:rPr lang="sv-SE" dirty="0"/>
              <a:t>   - Riksrevisionen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274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8D0DD9-06AC-A5A6-F919-71A8990F5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Risker med ett balansmål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4A2711-D95A-177C-12EF-B1D24F9C1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Frestande att lägga vissa budgetposter utanför balansmålet</a:t>
            </a:r>
          </a:p>
          <a:p>
            <a:pPr marL="0" indent="0">
              <a:buNone/>
            </a:pPr>
            <a:r>
              <a:rPr lang="sv-SE" dirty="0"/>
              <a:t>   - Redan nu ligger det militära Ukrainastödet vid sidan av</a:t>
            </a:r>
          </a:p>
          <a:p>
            <a:pPr marL="0" indent="0">
              <a:buNone/>
            </a:pPr>
            <a:r>
              <a:rPr lang="sv-SE" dirty="0"/>
              <a:t>     överskottsmålet</a:t>
            </a:r>
          </a:p>
          <a:p>
            <a:r>
              <a:rPr lang="sv-SE" dirty="0"/>
              <a:t>Lånefinansiering av vissa investeringar som läggs utanför statsbudgeten?</a:t>
            </a:r>
          </a:p>
          <a:p>
            <a:r>
              <a:rPr lang="sv-SE" dirty="0"/>
              <a:t>Flera nackdelar: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Intransparent</a:t>
            </a:r>
            <a:r>
              <a:rPr lang="sv-SE" dirty="0"/>
              <a:t> sätt att införa ett underskottsmål</a:t>
            </a:r>
          </a:p>
          <a:p>
            <a:pPr marL="0" indent="0">
              <a:buNone/>
            </a:pPr>
            <a:r>
              <a:rPr lang="sv-SE" dirty="0"/>
              <a:t>   - Frestelse fortsätta på samma väg</a:t>
            </a:r>
          </a:p>
          <a:p>
            <a:pPr marL="0" indent="0">
              <a:buNone/>
            </a:pPr>
            <a:r>
              <a:rPr lang="sv-SE" dirty="0"/>
              <a:t>   - Gräddfil för de investeringar som läggs utanför budgeten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815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C9E41F-67BC-71CA-4F30-3404890DD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Statens och kommunsektorns Maastricht-skuld, procent av BNP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6DA026C-28AB-FC4B-5C73-A802B2C7D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932743"/>
            <a:ext cx="7629832" cy="4470594"/>
          </a:xfrm>
        </p:spPr>
      </p:pic>
    </p:spTree>
    <p:extLst>
      <p:ext uri="{BB962C8B-B14F-4D97-AF65-F5344CB8AC3E}">
        <p14:creationId xmlns:p14="http://schemas.microsoft.com/office/powerpoint/2010/main" val="627920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71875C-0DB4-AC5B-9DD4-848BDCE0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Skuldökningen i kommunsektorn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4E85E-0E8F-D360-8A14-46349EAEF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Balanskravet på kommunerna gäller resultatet, inte det finansiella sparandet</a:t>
            </a:r>
          </a:p>
          <a:p>
            <a:r>
              <a:rPr lang="sv-SE" dirty="0"/>
              <a:t>I det finansiella sparandet subtraheras investeringsutgifterna</a:t>
            </a:r>
          </a:p>
          <a:p>
            <a:r>
              <a:rPr lang="sv-SE" dirty="0"/>
              <a:t>I resultatet subtraheras avskrivningarna</a:t>
            </a:r>
          </a:p>
          <a:p>
            <a:r>
              <a:rPr lang="sv-SE" dirty="0"/>
              <a:t>I en period med ökande investeringar gäller att investerings-utgifterna &gt; avskrivningarna</a:t>
            </a:r>
          </a:p>
          <a:p>
            <a:r>
              <a:rPr lang="sv-SE" dirty="0"/>
              <a:t>Alltså blir resultatet &gt; det finansiella sparandet</a:t>
            </a:r>
          </a:p>
          <a:p>
            <a:pPr marL="0" indent="0">
              <a:buNone/>
            </a:pPr>
            <a:r>
              <a:rPr lang="sv-S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25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7A1E12-5424-704C-F374-79C70805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Resultat och finansiellt sparande i kommun-sektorn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A12D1AE-191A-391E-E5BC-9E5E8A760D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0413" y="2222673"/>
            <a:ext cx="7629832" cy="4001145"/>
          </a:xfrm>
        </p:spPr>
      </p:pic>
    </p:spTree>
    <p:extLst>
      <p:ext uri="{BB962C8B-B14F-4D97-AF65-F5344CB8AC3E}">
        <p14:creationId xmlns:p14="http://schemas.microsoft.com/office/powerpoint/2010/main" val="3651834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71875C-0DB4-AC5B-9DD4-848BDCE0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Skuldökningen i kommunsektorn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4E85E-0E8F-D360-8A14-46349EAEF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Balanskravet på kommunerna gäller resultatet, inte det finansiella sparandet</a:t>
            </a:r>
          </a:p>
          <a:p>
            <a:r>
              <a:rPr lang="sv-SE" dirty="0"/>
              <a:t>I det finansiella sparandet subtraheras investeringsutgifterna</a:t>
            </a:r>
          </a:p>
          <a:p>
            <a:r>
              <a:rPr lang="sv-SE" dirty="0"/>
              <a:t>I resultatet subtraheras avskrivningarna</a:t>
            </a:r>
          </a:p>
          <a:p>
            <a:r>
              <a:rPr lang="sv-SE" dirty="0"/>
              <a:t>I en period med ökande investeringar gäller att investerings-utgifterna &gt; avskrivningarna</a:t>
            </a:r>
          </a:p>
          <a:p>
            <a:r>
              <a:rPr lang="sv-SE" dirty="0"/>
              <a:t>Alltså blir resultatet &gt; det finansiella sparandet</a:t>
            </a:r>
          </a:p>
          <a:p>
            <a:pPr marL="0" indent="0">
              <a:buNone/>
            </a:pPr>
            <a:r>
              <a:rPr lang="sv-S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0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9E71-6DBC-D661-2292-F7B45B69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Ålderspensionssystemet och saldomålet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14FEB-D4F7-D741-30AC-F9C66D16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Ålderspensionssystemet ska vara autonomt och självreglerande</a:t>
            </a:r>
          </a:p>
          <a:p>
            <a:r>
              <a:rPr lang="sv-SE" dirty="0"/>
              <a:t>Systemet är avgiftsbestämt och innehåller en broms</a:t>
            </a:r>
          </a:p>
          <a:p>
            <a:pPr marL="0" indent="0">
              <a:buNone/>
            </a:pPr>
            <a:r>
              <a:rPr lang="sv-SE" dirty="0"/>
              <a:t>   - Underskott regleras automatiskt </a:t>
            </a:r>
          </a:p>
          <a:p>
            <a:pPr marL="0" indent="0">
              <a:buNone/>
            </a:pPr>
            <a:r>
              <a:rPr lang="sv-SE" dirty="0"/>
              <a:t>   - Underskott i pensionssystemet borde därför inte kräva överskott i</a:t>
            </a:r>
          </a:p>
          <a:p>
            <a:pPr marL="0" indent="0">
              <a:buNone/>
            </a:pPr>
            <a:r>
              <a:rPr lang="sv-SE" dirty="0"/>
              <a:t>     stat och kommunsektor</a:t>
            </a:r>
          </a:p>
          <a:p>
            <a:pPr marL="0" indent="0">
              <a:buNone/>
            </a:pPr>
            <a:r>
              <a:rPr lang="sv-SE" dirty="0"/>
              <a:t>   - Gas vid överskott?</a:t>
            </a:r>
          </a:p>
          <a:p>
            <a:r>
              <a:rPr lang="sv-SE" dirty="0"/>
              <a:t>EU:s finanspolitiska regler avser hela den offentliga sektorn inklusive </a:t>
            </a:r>
            <a:r>
              <a:rPr lang="sv-SE" dirty="0" err="1"/>
              <a:t>pensionssytem</a:t>
            </a:r>
            <a:endParaRPr lang="sv-SE" dirty="0"/>
          </a:p>
          <a:p>
            <a:r>
              <a:rPr lang="sv-SE" dirty="0"/>
              <a:t>I slutändan har staten ansvar också för pensionerna och kan väntas tillskjuta medel vid stora underskott </a:t>
            </a:r>
          </a:p>
        </p:txBody>
      </p:sp>
    </p:spTree>
    <p:extLst>
      <p:ext uri="{BB962C8B-B14F-4D97-AF65-F5344CB8AC3E}">
        <p14:creationId xmlns:p14="http://schemas.microsoft.com/office/powerpoint/2010/main" val="4012872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B7F7DD-CAA2-3426-6123-D23091E07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022"/>
            <a:ext cx="10641724" cy="1325563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Debatten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242870-702D-AC2B-F430-1CBFD39AE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Varningar från en del håll om äventyrlig skuldutveckling</a:t>
            </a:r>
          </a:p>
          <a:p>
            <a:pPr marL="0" indent="0">
              <a:buNone/>
            </a:pPr>
            <a:r>
              <a:rPr lang="sv-SE" dirty="0"/>
              <a:t>    - Underskottsmål skulle passera ett </a:t>
            </a:r>
            <a:r>
              <a:rPr lang="sv-SE"/>
              <a:t>”kritstreck”</a:t>
            </a:r>
            <a:endParaRPr lang="sv-SE" dirty="0"/>
          </a:p>
          <a:p>
            <a:r>
              <a:rPr lang="sv-SE" dirty="0"/>
              <a:t>Sluttande-plan-risker måste ställas mot risken att hela systemet med politik som styrs av budgetmål förlorar sin </a:t>
            </a:r>
            <a:r>
              <a:rPr lang="sv-SE" i="1" dirty="0"/>
              <a:t>legitimitet</a:t>
            </a:r>
          </a:p>
          <a:p>
            <a:r>
              <a:rPr lang="sv-SE" dirty="0"/>
              <a:t>Ett underskottsmål innebär en viss – men liten – ökning av risken för statsskuldproblem i en svår kris</a:t>
            </a:r>
          </a:p>
          <a:p>
            <a:r>
              <a:rPr lang="sv-SE" dirty="0"/>
              <a:t>Men detta måste ställas mot riskerna om de offentliga investeringarna inte ökas</a:t>
            </a:r>
          </a:p>
          <a:p>
            <a:r>
              <a:rPr lang="sv-SE" dirty="0"/>
              <a:t>Inget vetenskapligt rätt eller fel: en fråga om avvägningar mellan olika mål och risker</a:t>
            </a:r>
          </a:p>
          <a:p>
            <a:r>
              <a:rPr lang="sv-SE" dirty="0"/>
              <a:t>Lång tid innan skuldsättningen ökar påtagligt</a:t>
            </a:r>
          </a:p>
          <a:p>
            <a:pPr marL="0" indent="0">
              <a:buNone/>
            </a:pPr>
            <a:r>
              <a:rPr lang="sv-SE" dirty="0"/>
              <a:t>    - Goda möjligheter byta kurs om den ekonomiska miljön förändras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56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16FA3-B3E9-7074-C1C1-3BD9ECC8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Överskottsmålet (saldomålet)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432A97-3A51-F4B5-D5D3-2DBA4F74A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Ett mål för den offentliga sektorns </a:t>
            </a:r>
            <a:r>
              <a:rPr lang="sv-SE" i="1" dirty="0"/>
              <a:t>finansiella sparande</a:t>
            </a:r>
            <a:r>
              <a:rPr lang="sv-SE" dirty="0"/>
              <a:t>, alltså skillnaden mellan alla intäkter och utgifter</a:t>
            </a:r>
          </a:p>
          <a:p>
            <a:r>
              <a:rPr lang="sv-SE" dirty="0"/>
              <a:t>Den offentliga sektorn består av staten, ålderspensionssystemet (AP-fonderna), kommuner och regioner</a:t>
            </a:r>
          </a:p>
          <a:p>
            <a:r>
              <a:rPr lang="sv-SE" dirty="0"/>
              <a:t>Sedan 2019 är överskottsmålet 1/3 procent av BNP</a:t>
            </a:r>
          </a:p>
          <a:p>
            <a:r>
              <a:rPr lang="sv-SE" dirty="0"/>
              <a:t>Målet gäller ett genomsnitt över en konjunkturcykel</a:t>
            </a:r>
          </a:p>
          <a:p>
            <a:r>
              <a:rPr lang="sv-SE" dirty="0"/>
              <a:t>Målet utvärderas genom att beräkna det </a:t>
            </a:r>
            <a:r>
              <a:rPr lang="sv-SE" i="1" dirty="0"/>
              <a:t>strukturella finansiella sparandet</a:t>
            </a:r>
          </a:p>
          <a:p>
            <a:pPr marL="0" indent="0">
              <a:buNone/>
            </a:pPr>
            <a:r>
              <a:rPr lang="sv-SE" dirty="0"/>
              <a:t>   - Det finansiella sparande som skulle uppnås i en normal</a:t>
            </a:r>
          </a:p>
          <a:p>
            <a:pPr marL="0" indent="0">
              <a:buNone/>
            </a:pPr>
            <a:r>
              <a:rPr lang="sv-SE" dirty="0"/>
              <a:t>     konjunktursituation</a:t>
            </a:r>
          </a:p>
          <a:p>
            <a:pPr marL="0" indent="0">
              <a:buNone/>
            </a:pPr>
            <a:r>
              <a:rPr lang="sv-SE" dirty="0"/>
              <a:t>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18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B794-87B0-6D96-5CEC-1DCB8F0C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Den offentliga sektorns finansiella sparande, procent av BNP</a:t>
            </a: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B8570A5F-B5F8-E654-5922-6FCCB281EB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9322" y="1825625"/>
            <a:ext cx="841335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3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5B71-B0B9-7BDB-3EB5-9967F9B6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Överskottsmålets historik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D0B61-DDCD-52C7-A4B6-290856D80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Från början 2 (1) procent av BNP</a:t>
            </a:r>
          </a:p>
          <a:p>
            <a:r>
              <a:rPr lang="sv-SE" dirty="0"/>
              <a:t>Målet ändrades 2019 till 1/3 procent av BNP</a:t>
            </a:r>
          </a:p>
          <a:p>
            <a:r>
              <a:rPr lang="sv-SE" dirty="0"/>
              <a:t>Nu föreslås att målet från 2027 ska ändras till ett balansmål: 0 procent av BNP</a:t>
            </a:r>
          </a:p>
          <a:p>
            <a:r>
              <a:rPr lang="sv-SE" dirty="0"/>
              <a:t>Överskottsmålet infördes 1999 för att minska den stora offentliga skuldsättningen efter 1990-talskrisen</a:t>
            </a:r>
          </a:p>
          <a:p>
            <a:r>
              <a:rPr lang="sv-SE" dirty="0"/>
              <a:t>Målet ska motverka tendenser till alltför </a:t>
            </a:r>
            <a:r>
              <a:rPr lang="sv-SE" i="1" dirty="0"/>
              <a:t>kortsiktig </a:t>
            </a:r>
            <a:r>
              <a:rPr lang="sv-SE" dirty="0"/>
              <a:t>finanspolitik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914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CECAA9-5989-3454-D6E0-5B6A02E3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Den offentliga sektorns konsoliderade bruttoskuld (Maastrichtskuld), procent av BNP</a:t>
            </a:r>
            <a:endParaRPr lang="en-GB" sz="3600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73B8207-2724-E1E1-6B98-83D7F17D9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2434" y="2092751"/>
            <a:ext cx="7661390" cy="4515439"/>
          </a:xfrm>
        </p:spPr>
      </p:pic>
    </p:spTree>
    <p:extLst>
      <p:ext uri="{BB962C8B-B14F-4D97-AF65-F5344CB8AC3E}">
        <p14:creationId xmlns:p14="http://schemas.microsoft.com/office/powerpoint/2010/main" val="1160282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4F74-21CF-FCB5-A468-1F35EEC83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772" y="-223284"/>
            <a:ext cx="10515600" cy="1010094"/>
          </a:xfrm>
        </p:spPr>
        <p:txBody>
          <a:bodyPr>
            <a:normAutofit/>
          </a:bodyPr>
          <a:lstStyle/>
          <a:p>
            <a:r>
              <a:rPr lang="sv-SE" sz="2800" dirty="0">
                <a:solidFill>
                  <a:srgbClr val="002060"/>
                </a:solidFill>
              </a:rPr>
              <a:t>Offentlig sektors konsoliderade bruttoskuld 2024, procent av BNP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F29CE0-15DB-56C6-8F3F-B9D4E2C24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795473"/>
              </p:ext>
            </p:extLst>
          </p:nvPr>
        </p:nvGraphicFramePr>
        <p:xfrm>
          <a:off x="2115671" y="786810"/>
          <a:ext cx="7166552" cy="5858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6953">
                  <a:extLst>
                    <a:ext uri="{9D8B030D-6E8A-4147-A177-3AD203B41FA5}">
                      <a16:colId xmlns:a16="http://schemas.microsoft.com/office/drawing/2014/main" val="66420913"/>
                    </a:ext>
                  </a:extLst>
                </a:gridCol>
                <a:gridCol w="2759599">
                  <a:extLst>
                    <a:ext uri="{9D8B030D-6E8A-4147-A177-3AD203B41FA5}">
                      <a16:colId xmlns:a16="http://schemas.microsoft.com/office/drawing/2014/main" val="2253660092"/>
                    </a:ext>
                  </a:extLst>
                </a:gridCol>
              </a:tblGrid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Grekland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92688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Italien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880655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Frankrike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31158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Spanien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34583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Belgien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252157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Portugal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 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292778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 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01312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/>
                        <a:t>Tyskland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 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964333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>
                          <a:solidFill>
                            <a:srgbClr val="FF0000"/>
                          </a:solidFill>
                        </a:rPr>
                        <a:t>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 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544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>
                          <a:solidFill>
                            <a:schemeClr val="tx1"/>
                          </a:solidFill>
                        </a:rPr>
                        <a:t>Danmark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 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74617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r>
                        <a:rPr lang="sv-SE" sz="2400" dirty="0">
                          <a:solidFill>
                            <a:schemeClr val="tx1"/>
                          </a:solidFill>
                        </a:rPr>
                        <a:t>Estland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  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668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298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C1428C-C593-71E0-326D-DC031EAD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Offentlig sektors skuld och finansiella nettoställning (nettoförmögenhet)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A460E6-4681-CD4E-CCA7-9C85C56B6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Tidigare fanns inget skuldmål</a:t>
            </a:r>
          </a:p>
          <a:p>
            <a:r>
              <a:rPr lang="sv-SE" dirty="0"/>
              <a:t>2019 infördes </a:t>
            </a:r>
            <a:r>
              <a:rPr lang="sv-SE" b="1" dirty="0"/>
              <a:t>skuldankaret</a:t>
            </a:r>
            <a:r>
              <a:rPr lang="sv-SE" dirty="0"/>
              <a:t> på 35 procent av BNP</a:t>
            </a:r>
          </a:p>
          <a:p>
            <a:r>
              <a:rPr lang="sv-SE" dirty="0"/>
              <a:t>Offentlig sektor har också finansiella tillgångar</a:t>
            </a:r>
          </a:p>
          <a:p>
            <a:r>
              <a:rPr lang="sv-SE" dirty="0"/>
              <a:t>Positiv finansiell nettoställning (nettoförmögenhet)</a:t>
            </a:r>
          </a:p>
          <a:p>
            <a:r>
              <a:rPr lang="sv-SE" dirty="0"/>
              <a:t>Varför fokus på skulden?</a:t>
            </a:r>
          </a:p>
          <a:p>
            <a:pPr marL="0" indent="0">
              <a:buNone/>
            </a:pPr>
            <a:r>
              <a:rPr lang="sv-SE" dirty="0"/>
              <a:t>   - Osäkert värde på finansiella tillgångar vid avyttring i en kris</a:t>
            </a:r>
          </a:p>
          <a:p>
            <a:pPr marL="0" indent="0">
              <a:buNone/>
            </a:pPr>
            <a:r>
              <a:rPr lang="sv-SE" dirty="0"/>
              <a:t>   - Man vill inte avyttra tillgångar som är integrerade i den offentliga</a:t>
            </a:r>
          </a:p>
          <a:p>
            <a:pPr marL="0" indent="0">
              <a:buNone/>
            </a:pPr>
            <a:r>
              <a:rPr lang="sv-SE" dirty="0"/>
              <a:t>     verksamheten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5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71900-8279-0140-76DE-20A8E475C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solidFill>
                  <a:srgbClr val="002060"/>
                </a:solidFill>
              </a:rPr>
              <a:t>Offentlig sektors finansiella nettoförmögenhet, procent av BNP</a:t>
            </a:r>
            <a:endParaRPr lang="en-GB" sz="4000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B16328B-B9BD-D6FB-8EF7-6D9189FFA3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2113" y="2162175"/>
            <a:ext cx="7629112" cy="4330700"/>
          </a:xfrm>
        </p:spPr>
      </p:pic>
    </p:spTree>
    <p:extLst>
      <p:ext uri="{BB962C8B-B14F-4D97-AF65-F5344CB8AC3E}">
        <p14:creationId xmlns:p14="http://schemas.microsoft.com/office/powerpoint/2010/main" val="358450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5899</TotalTime>
  <Words>1559</Words>
  <Application>Microsoft Office PowerPoint</Application>
  <PresentationFormat>Widescreen</PresentationFormat>
  <Paragraphs>253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Office-tema</vt:lpstr>
      <vt:lpstr>Hur mycket bör staten låna och hur bör det finanspolitiska ramverket utformas? </vt:lpstr>
      <vt:lpstr>Det finanspolitiska ramverket</vt:lpstr>
      <vt:lpstr>Överskottsmålet (saldomålet)</vt:lpstr>
      <vt:lpstr>Den offentliga sektorns finansiella sparande, procent av BNP</vt:lpstr>
      <vt:lpstr>Överskottsmålets historik</vt:lpstr>
      <vt:lpstr>Den offentliga sektorns konsoliderade bruttoskuld (Maastrichtskuld), procent av BNP</vt:lpstr>
      <vt:lpstr>Offentlig sektors konsoliderade bruttoskuld 2024, procent av BNP</vt:lpstr>
      <vt:lpstr>Offentlig sektors skuld och finansiella nettoställning (nettoförmögenhet)</vt:lpstr>
      <vt:lpstr>Offentlig sektors finansiella nettoförmögenhet, procent av BNP</vt:lpstr>
      <vt:lpstr>Offentlig sektors skuld och finansiella nettoställning (nettoförmögenhet)</vt:lpstr>
      <vt:lpstr>Extra investeringsbehov de kommande 10–20 åren</vt:lpstr>
      <vt:lpstr>Rimligt låna till tillfälligt höga investeringsutgifter</vt:lpstr>
      <vt:lpstr>Skuldmatematik</vt:lpstr>
      <vt:lpstr>Långsiktig Maastrichtskuld och finansiell nettoställning vid olika finansiellt sparande, procent av BNP</vt:lpstr>
      <vt:lpstr>Osäkerhet i beräkningarna och anpassningsperiod</vt:lpstr>
      <vt:lpstr>Överväganden om hur mycket vi bör låna</vt:lpstr>
      <vt:lpstr>Vilka säkerhetsmarginaler krävs?</vt:lpstr>
      <vt:lpstr>Effekter av underskott på 0,5 procent av BNP i stället för nuvarande överskottsmål, procent av BNP</vt:lpstr>
      <vt:lpstr>Ingen gratislunch om statslåneräntan &gt; BNP:s tillväxttakt</vt:lpstr>
      <vt:lpstr>Effekter av underskott på 0,5 procent av BNP i stället för nuvarande överskottsmål, procent av BNP</vt:lpstr>
      <vt:lpstr>Gratislunch om statslåneräntan &lt; BNP:s tillväxttakt</vt:lpstr>
      <vt:lpstr>Hur säkerställa att ett större budgetutrymme används rätt</vt:lpstr>
      <vt:lpstr>Risker med ett balansmål</vt:lpstr>
      <vt:lpstr>Statens och kommunsektorns Maastricht-skuld, procent av BNP</vt:lpstr>
      <vt:lpstr>Skuldökningen i kommunsektorn</vt:lpstr>
      <vt:lpstr>Resultat och finansiellt sparande i kommun-sektorn</vt:lpstr>
      <vt:lpstr>Skuldökningen i kommunsektorn</vt:lpstr>
      <vt:lpstr>Ålderspensionssystemet och saldomålet</vt:lpstr>
      <vt:lpstr>Debatten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Offentligfinansiella mål och offentliga investeringar</dc:title>
  <dc:creator>Lars Calmfors</dc:creator>
  <cp:lastModifiedBy>Lars Calmfors</cp:lastModifiedBy>
  <cp:revision>24</cp:revision>
  <dcterms:created xsi:type="dcterms:W3CDTF">2024-02-03T10:35:49Z</dcterms:created>
  <dcterms:modified xsi:type="dcterms:W3CDTF">2024-10-18T11:26:32Z</dcterms:modified>
</cp:coreProperties>
</file>