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59" r:id="rId9"/>
    <p:sldId id="260" r:id="rId10"/>
    <p:sldId id="271" r:id="rId11"/>
    <p:sldId id="272" r:id="rId12"/>
    <p:sldId id="273" r:id="rId13"/>
    <p:sldId id="262" r:id="rId14"/>
    <p:sldId id="263" r:id="rId15"/>
    <p:sldId id="274" r:id="rId16"/>
    <p:sldId id="264" r:id="rId17"/>
    <p:sldId id="275" r:id="rId18"/>
    <p:sldId id="265" r:id="rId19"/>
    <p:sldId id="266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 Calmfors" userId="3f24f927704f227b" providerId="LiveId" clId="{160794E3-88B8-459B-AC52-CDDE94DDF5D4}"/>
    <pc:docChg chg="modSld">
      <pc:chgData name="Lars Calmfors" userId="3f24f927704f227b" providerId="LiveId" clId="{160794E3-88B8-459B-AC52-CDDE94DDF5D4}" dt="2024-10-17T08:15:19.992" v="0" actId="20577"/>
      <pc:docMkLst>
        <pc:docMk/>
      </pc:docMkLst>
      <pc:sldChg chg="modSp mod">
        <pc:chgData name="Lars Calmfors" userId="3f24f927704f227b" providerId="LiveId" clId="{160794E3-88B8-459B-AC52-CDDE94DDF5D4}" dt="2024-10-17T08:15:19.992" v="0" actId="20577"/>
        <pc:sldMkLst>
          <pc:docMk/>
          <pc:sldMk cId="440358936" sldId="256"/>
        </pc:sldMkLst>
        <pc:spChg chg="mod">
          <ac:chgData name="Lars Calmfors" userId="3f24f927704f227b" providerId="LiveId" clId="{160794E3-88B8-459B-AC52-CDDE94DDF5D4}" dt="2024-10-17T08:15:19.992" v="0" actId="20577"/>
          <ac:spMkLst>
            <pc:docMk/>
            <pc:sldMk cId="440358936" sldId="256"/>
            <ac:spMk id="3" creationId="{51CDC782-6548-B89E-821A-98190B29FE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74BFF-69EA-6167-48EA-3A6F41F04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BF55C-A221-FD7B-40A6-AF4EC4539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FB263-F43B-27EC-F7B2-2BEFF2BB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AD1C7-EA65-01DC-8833-FB31EFD32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C88CD-6A86-918D-3C7D-96485339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144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E13B2-5C81-65CE-7A39-1D7D2793D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63A068-8E33-2EB1-C38B-46D4BDAAF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A52FD-9ABA-9A6D-CA32-8B3D6A8C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67A03-F6B1-EFD0-89F4-5BAE0A29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EB429-BA73-84B8-1323-E10ACAFEB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404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D47B2-0968-E55E-ACC2-086CBB3C7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75667-6677-32ED-3DC9-D1D584D78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97387-B99E-E1F3-F031-8BEDAF914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35DB0-AC33-583D-680E-585C3EC30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7F095-0E49-386C-D5FD-43291896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220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9F932-BA65-45C2-A965-D0C2176ED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D4CD9-3C85-3E03-8658-90B38559D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8C73E-5AD6-280B-ED9A-AAA38C9AB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046C5-B412-5268-77B5-41AC58A71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3D716-8137-2FE7-193B-931B9FE1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552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036F-A29C-5BA8-571A-E60AECE7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562A0-0D00-C6F3-1029-4B480F2C5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D383A-530D-72B1-42A6-D2C3A01C2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2680D-6690-56F9-A23F-9EF1F9883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AAF4B-16EB-78D4-4BD8-8768418E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839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0F017-0254-2C6B-444B-486ECE761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91D58-4E3F-9F40-AF0C-8DE989CEE0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DA782-2743-38B0-C6BD-8B07910F4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60391-2229-2852-FC56-70AAA26F0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9B2E9-74E1-3235-9170-0B9F5A00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B4956-1983-5AA3-3089-B45DA10C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30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276F-022F-761F-B272-B5CCF38A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719FB1-6791-C52D-5153-22C69029F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E2BDA-50F3-42E2-A0C8-1DADB1BDB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01182E-C0FD-E190-07F2-BFC5C4FDE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43141-FE9A-DB74-F502-6DB3D6E3C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D2617B-2135-E57D-9932-C6548AC9E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29EE65-C684-550E-5350-A573C3696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FBBD0-79CF-DE20-DA06-0276EB41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56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1226-7421-B40E-62C8-1F268C79E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99C608-E57B-CE14-BD54-0720DC51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B7744-AE75-0C35-0250-66C0467C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ECA8F7-CC24-E7FE-72C0-EE54356CE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358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110B87-CDA7-9353-68EA-2A6EC528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B6187C-BCC7-E61B-6588-263ADB74D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A2071-E15C-C657-D87D-D7A40B03F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2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D7C28-6383-E4DD-F430-E1430DC45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222F7-8677-BBA9-10B9-DDFCB2EA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27DA46-BFB0-FFB3-7335-962151D2D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256D3-C0C2-6C78-D48B-93C9C4854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2A5A3-7007-FDFF-1625-6BCE07864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00E9D-9898-A8F0-DC03-3C2E642D7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64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8048D-8705-519C-518B-0C256F8DF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D220D-B790-3C9E-88D0-77A914BE50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42CEF-1759-AB76-999A-E2C4DAF5C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1AB18-21BA-F0D0-1BEA-4C7C0839C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E5F9D-DEF3-77AB-20AB-09E3F73B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06DE3-64FE-919B-1442-A1196BFA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36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727B4E-A218-0648-20F8-26BCC6C83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02FA2-B686-82E6-791D-258298F4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BDE1B-CB8A-8E57-1772-F0F0BF774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083E19-6741-4926-96CF-E8AC7DABA8BA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6357B-FED1-848A-BBAC-86F2DA6B51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C7492-1CD1-5A76-8BB5-F2AFD91A6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89FA2B-7F43-42F1-8384-757CE12151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831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C8795-257F-7A0B-4C67-222F2FBC5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Lönebildning och avtal i Sverige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DC782-6548-B89E-821A-98190B29FE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Sveriges Yngre Läkares Förening</a:t>
            </a:r>
          </a:p>
          <a:p>
            <a:r>
              <a:rPr lang="sv-SE"/>
              <a:t>16/10-2024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0358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0C5A-3F0D-5029-5B3D-CE92314E9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Huvudtankarna bakom industrins märkessättning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CAFD8-3DA5-F906-6189-3C40E237B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Industrin är internationellt konkurrensutsatt</a:t>
            </a:r>
          </a:p>
          <a:p>
            <a:pPr marL="0" indent="0">
              <a:buNone/>
            </a:pPr>
            <a:r>
              <a:rPr lang="sv-SE" dirty="0"/>
              <a:t>   - Det sätter en gräns för sektorns prisökningar</a:t>
            </a:r>
          </a:p>
          <a:p>
            <a:pPr marL="0" indent="0">
              <a:buNone/>
            </a:pPr>
            <a:r>
              <a:rPr lang="sv-SE" dirty="0"/>
              <a:t>   - Därmed också en gräns för löneökningarna</a:t>
            </a:r>
          </a:p>
          <a:p>
            <a:pPr marL="0" indent="0">
              <a:buNone/>
            </a:pPr>
            <a:r>
              <a:rPr lang="sv-SE" dirty="0"/>
              <a:t>   - Inflationen hålls under kontroll</a:t>
            </a:r>
          </a:p>
          <a:p>
            <a:r>
              <a:rPr lang="sv-SE" dirty="0"/>
              <a:t>Den internationellt konkurrensutsatta sektorn ska vara tillräckligt stor</a:t>
            </a:r>
          </a:p>
          <a:p>
            <a:pPr marL="0" indent="0">
              <a:buNone/>
            </a:pPr>
            <a:r>
              <a:rPr lang="sv-SE" dirty="0"/>
              <a:t>   - Vi ska kunna finansiera önskad import</a:t>
            </a:r>
          </a:p>
          <a:p>
            <a:pPr marL="0" indent="0">
              <a:buNone/>
            </a:pPr>
            <a:r>
              <a:rPr lang="sv-SE" dirty="0"/>
              <a:t>   - 2024: Bytesbalansöverskott på nästan 7 procent av BNP</a:t>
            </a:r>
          </a:p>
        </p:txBody>
      </p:sp>
    </p:spTree>
    <p:extLst>
      <p:ext uri="{BB962C8B-B14F-4D97-AF65-F5344CB8AC3E}">
        <p14:creationId xmlns:p14="http://schemas.microsoft.com/office/powerpoint/2010/main" val="400878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F198E-4C59-58BB-0D4A-6C9154FE8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>
                <a:solidFill>
                  <a:schemeClr val="tx2"/>
                </a:solidFill>
              </a:rPr>
              <a:t>Anpassningen till industrimärket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301E6-C878-1204-D471-F78762ACA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Ingen lagstiftning</a:t>
            </a:r>
          </a:p>
          <a:p>
            <a:r>
              <a:rPr lang="sv-SE" sz="4000" dirty="0"/>
              <a:t>En social norm</a:t>
            </a:r>
          </a:p>
          <a:p>
            <a:r>
              <a:rPr lang="sv-SE" sz="4000" dirty="0"/>
              <a:t>Skambeläggning av parter som inte följer den</a:t>
            </a:r>
          </a:p>
        </p:txBody>
      </p:sp>
    </p:spTree>
    <p:extLst>
      <p:ext uri="{BB962C8B-B14F-4D97-AF65-F5344CB8AC3E}">
        <p14:creationId xmlns:p14="http://schemas.microsoft.com/office/powerpoint/2010/main" val="4191123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CCDA9-CC7C-C14C-AA73-FA498D58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Mekanismer för att upprätthålla industri-normeringen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63E3A-CD2F-9526-8215-529EC8105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Industrins parter sluter avtal med parter utanför industrin</a:t>
            </a:r>
          </a:p>
          <a:p>
            <a:r>
              <a:rPr lang="sv-SE" dirty="0"/>
              <a:t>Förhandlingsordningsavtal i offentlig sektor</a:t>
            </a:r>
          </a:p>
          <a:p>
            <a:r>
              <a:rPr lang="sv-SE" dirty="0"/>
              <a:t>Intern samordning inom LO</a:t>
            </a:r>
          </a:p>
          <a:p>
            <a:r>
              <a:rPr lang="sv-SE" dirty="0"/>
              <a:t>Ännu hårdare samordning inom Svenskt Näringsliv</a:t>
            </a:r>
          </a:p>
          <a:p>
            <a:r>
              <a:rPr lang="sv-SE" dirty="0"/>
              <a:t>Det statliga Medlingsinstitutet</a:t>
            </a:r>
          </a:p>
        </p:txBody>
      </p:sp>
    </p:spTree>
    <p:extLst>
      <p:ext uri="{BB962C8B-B14F-4D97-AF65-F5344CB8AC3E}">
        <p14:creationId xmlns:p14="http://schemas.microsoft.com/office/powerpoint/2010/main" val="4263867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AF48-4B9E-D4C2-940C-FF3DB377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986" y="365125"/>
            <a:ext cx="10372492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Årlig löneökning i svensk ekonomi, procent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FA2E0B7-5560-FA3D-3B66-BEEA61C48F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2676" y="2230244"/>
            <a:ext cx="10716167" cy="4070195"/>
          </a:xfrm>
        </p:spPr>
      </p:pic>
    </p:spTree>
    <p:extLst>
      <p:ext uri="{BB962C8B-B14F-4D97-AF65-F5344CB8AC3E}">
        <p14:creationId xmlns:p14="http://schemas.microsoft.com/office/powerpoint/2010/main" val="4151775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5FDCD-D6AB-BC14-C08B-A7E84AD09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Årlig reallöneförändring i svensk ekonomi, procent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AC14DFC-ADC5-575B-157E-F07568FA7C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824" y="2141035"/>
            <a:ext cx="7928517" cy="4351840"/>
          </a:xfrm>
        </p:spPr>
      </p:pic>
    </p:spTree>
    <p:extLst>
      <p:ext uri="{BB962C8B-B14F-4D97-AF65-F5344CB8AC3E}">
        <p14:creationId xmlns:p14="http://schemas.microsoft.com/office/powerpoint/2010/main" val="1521902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78E1-50C8-1858-E426-A84E09CAA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För- och nackdelar med märkessättningen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367E8-BD68-D85C-4C92-327EFB4753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Fördelar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A7707-ECD9-F873-5E41-176A150560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Inflationschockerna nu accepterades av löntagarna utan kompensationsförsök</a:t>
            </a:r>
          </a:p>
          <a:p>
            <a:r>
              <a:rPr lang="sv-SE" dirty="0"/>
              <a:t>Ingen pris-löne-spiral som på 1970-talet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B6CCFD-D4A1-070E-5340-8AB67BEF0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Nackdelar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19EF72-5A8A-09C4-F948-FE01875ED34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Låsning av relativlöner</a:t>
            </a:r>
          </a:p>
          <a:p>
            <a:r>
              <a:rPr lang="sv-SE" dirty="0"/>
              <a:t>Kan inte ändras i centrala avtal</a:t>
            </a:r>
          </a:p>
          <a:p>
            <a:r>
              <a:rPr lang="sv-SE" dirty="0"/>
              <a:t>Bara genom lokala förhandlingar</a:t>
            </a:r>
          </a:p>
          <a:p>
            <a:pPr marL="0" indent="0">
              <a:buNone/>
            </a:pPr>
            <a:r>
              <a:rPr lang="sv-SE" dirty="0"/>
              <a:t>    - Löneglidning</a:t>
            </a:r>
          </a:p>
          <a:p>
            <a:pPr marL="0" indent="0">
              <a:buNone/>
            </a:pPr>
            <a:r>
              <a:rPr lang="sv-SE" dirty="0"/>
              <a:t>    - Sifferlösa avtal</a:t>
            </a:r>
          </a:p>
        </p:txBody>
      </p:sp>
    </p:spTree>
    <p:extLst>
      <p:ext uri="{BB962C8B-B14F-4D97-AF65-F5344CB8AC3E}">
        <p14:creationId xmlns:p14="http://schemas.microsoft.com/office/powerpoint/2010/main" val="2183375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6A01-CB7C-38C5-F867-21C28A6FE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0828" y="365125"/>
            <a:ext cx="8342971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Olika avtalskonstruktioner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41BD6D-3A9E-FD5B-395C-FC70C42B0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9258" y="1690689"/>
            <a:ext cx="8963337" cy="4802186"/>
          </a:xfrm>
        </p:spPr>
      </p:pic>
    </p:spTree>
    <p:extLst>
      <p:ext uri="{BB962C8B-B14F-4D97-AF65-F5344CB8AC3E}">
        <p14:creationId xmlns:p14="http://schemas.microsoft.com/office/powerpoint/2010/main" val="3814943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0FA7C-2DA0-D001-E76E-2BAEA6BE3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Kronisk arbetskraftsbrist i delar av offentlig sektor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6AC4-984A-4886-7C23-092C2674C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Lärare</a:t>
            </a:r>
          </a:p>
          <a:p>
            <a:r>
              <a:rPr lang="sv-SE" dirty="0"/>
              <a:t>Sjuksköterskor</a:t>
            </a:r>
          </a:p>
          <a:p>
            <a:r>
              <a:rPr lang="sv-SE" dirty="0"/>
              <a:t>Undersköterskor</a:t>
            </a:r>
          </a:p>
          <a:p>
            <a:r>
              <a:rPr lang="sv-SE" dirty="0"/>
              <a:t>Poliser</a:t>
            </a:r>
          </a:p>
          <a:p>
            <a:r>
              <a:rPr lang="sv-SE" dirty="0"/>
              <a:t>Socialarbetare</a:t>
            </a:r>
          </a:p>
          <a:p>
            <a:r>
              <a:rPr lang="sv-SE" dirty="0"/>
              <a:t>Försvarsanställda</a:t>
            </a:r>
          </a:p>
        </p:txBody>
      </p:sp>
    </p:spTree>
    <p:extLst>
      <p:ext uri="{BB962C8B-B14F-4D97-AF65-F5344CB8AC3E}">
        <p14:creationId xmlns:p14="http://schemas.microsoft.com/office/powerpoint/2010/main" val="3719914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21226-807B-F5AF-CDCF-34338AEDB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093" y="485634"/>
            <a:ext cx="6621966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Årliga löneökningar, procent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9461FCA-044F-FDFE-4A7A-7B9AA9A182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8010" y="1811197"/>
            <a:ext cx="7928517" cy="4210462"/>
          </a:xfrm>
        </p:spPr>
      </p:pic>
    </p:spTree>
    <p:extLst>
      <p:ext uri="{BB962C8B-B14F-4D97-AF65-F5344CB8AC3E}">
        <p14:creationId xmlns:p14="http://schemas.microsoft.com/office/powerpoint/2010/main" val="1307933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0CCED-6527-05C9-306D-7DBCE584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224" y="365125"/>
            <a:ext cx="8387576" cy="783451"/>
          </a:xfrm>
        </p:spPr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Regionernas resultat 2023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FFDC93-7A39-6DFF-2622-2A7A5D3375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1275" y="1376906"/>
            <a:ext cx="8708208" cy="4847512"/>
          </a:xfrm>
        </p:spPr>
      </p:pic>
    </p:spTree>
    <p:extLst>
      <p:ext uri="{BB962C8B-B14F-4D97-AF65-F5344CB8AC3E}">
        <p14:creationId xmlns:p14="http://schemas.microsoft.com/office/powerpoint/2010/main" val="269664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9003-861B-3266-D4F9-DD9CF5CA6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Andel av anställda som omfattas av kollektiv-avtal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CDE847D-0880-3ADC-0937-19E139B76D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4925" y="2241395"/>
            <a:ext cx="9545380" cy="3969834"/>
          </a:xfrm>
        </p:spPr>
      </p:pic>
    </p:spTree>
    <p:extLst>
      <p:ext uri="{BB962C8B-B14F-4D97-AF65-F5344CB8AC3E}">
        <p14:creationId xmlns:p14="http://schemas.microsoft.com/office/powerpoint/2010/main" val="1527310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4E392-9CF7-1D59-FD8D-F37F19BAC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Svårt ändra relativlöner utan mer flexibel märkessättning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E179D-9972-2339-BD53-C7BA8CC5A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Princip om att man kan avvika från märket i de centrala avtalen om stora obalanser på en delarbetsmarknad</a:t>
            </a:r>
          </a:p>
          <a:p>
            <a:pPr marL="0" indent="0">
              <a:buNone/>
            </a:pPr>
            <a:r>
              <a:rPr lang="sv-SE" dirty="0"/>
              <a:t>   - Uppåt vid stor arbetskraftsbrist</a:t>
            </a:r>
          </a:p>
          <a:p>
            <a:pPr marL="0" indent="0">
              <a:buNone/>
            </a:pPr>
            <a:r>
              <a:rPr lang="sv-SE" dirty="0"/>
              <a:t>   - Nedåt vid stor arbetslöshet</a:t>
            </a:r>
          </a:p>
          <a:p>
            <a:r>
              <a:rPr lang="sv-SE" dirty="0"/>
              <a:t>Oberoende nämnd kan ge icke-bindande rekommendationer om part så begär</a:t>
            </a:r>
          </a:p>
          <a:p>
            <a:pPr marL="0" indent="0">
              <a:buNone/>
            </a:pPr>
            <a:r>
              <a:rPr lang="sv-SE" dirty="0"/>
              <a:t>   - Medlingsinstitutet skulle kunna beakta det</a:t>
            </a:r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591274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42F3D-2948-4064-C04E-B2876AA9B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Monopsonteorin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68445-E302-764C-89A9-6E40B65E4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/>
              <a:t>Monopson</a:t>
            </a:r>
            <a:r>
              <a:rPr lang="sv-SE" dirty="0"/>
              <a:t> och </a:t>
            </a:r>
            <a:r>
              <a:rPr lang="sv-SE" dirty="0" err="1"/>
              <a:t>oligopson</a:t>
            </a:r>
            <a:r>
              <a:rPr lang="sv-SE" dirty="0"/>
              <a:t> motsvarigheter på köparsidan till monopol och oligopol på säljarsidan</a:t>
            </a:r>
          </a:p>
          <a:p>
            <a:r>
              <a:rPr lang="sv-SE" dirty="0"/>
              <a:t>Klassiskt exempel: bruksort med en dominerande arbetsgivare</a:t>
            </a:r>
          </a:p>
          <a:p>
            <a:r>
              <a:rPr lang="sv-SE" dirty="0"/>
              <a:t>Denna kan pressa ner lönerna</a:t>
            </a:r>
          </a:p>
          <a:p>
            <a:pPr marL="0" indent="0">
              <a:buNone/>
            </a:pPr>
            <a:r>
              <a:rPr lang="sv-SE" dirty="0"/>
              <a:t>   - Givet att arbetskraften inte vill flytta i någon större utsträckning</a:t>
            </a:r>
          </a:p>
          <a:p>
            <a:r>
              <a:rPr lang="sv-SE" dirty="0"/>
              <a:t>Negativ vinsteffekt av att produktionen hämmas</a:t>
            </a:r>
          </a:p>
          <a:p>
            <a:r>
              <a:rPr lang="sv-SE" dirty="0"/>
              <a:t>Men lönebesparingen överväger</a:t>
            </a:r>
          </a:p>
          <a:p>
            <a:r>
              <a:rPr lang="sv-SE" dirty="0"/>
              <a:t>Vinstmaximerande företag väljer att pressa ner lönerna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9062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7EEC5-D622-10F2-11DD-C0760CDD2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Monopsonteorin</a:t>
            </a:r>
            <a:r>
              <a:rPr lang="sv-SE" dirty="0">
                <a:solidFill>
                  <a:schemeClr val="tx2"/>
                </a:solidFill>
              </a:rPr>
              <a:t> passar in på yngre läkares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4C87A-15D5-FD7D-37F3-3AC53691D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Regionen är den dominerande arbetsgivaren</a:t>
            </a:r>
          </a:p>
          <a:p>
            <a:r>
              <a:rPr lang="sv-SE" dirty="0"/>
              <a:t>Yngre läkare är beroende av att få utbildningstjänster</a:t>
            </a:r>
          </a:p>
          <a:p>
            <a:r>
              <a:rPr lang="sv-SE" dirty="0"/>
              <a:t>Ovilja byta yrke efter lång utbildning</a:t>
            </a:r>
          </a:p>
          <a:p>
            <a:r>
              <a:rPr lang="sv-SE" dirty="0"/>
              <a:t>Olika sjukhus i en region skulle kunna konkurrera</a:t>
            </a:r>
          </a:p>
          <a:p>
            <a:pPr marL="0" indent="0">
              <a:buNone/>
            </a:pPr>
            <a:r>
              <a:rPr lang="sv-SE" dirty="0"/>
              <a:t>   - Men det är regionen som håller i pengarna</a:t>
            </a:r>
          </a:p>
          <a:p>
            <a:r>
              <a:rPr lang="sv-SE" dirty="0"/>
              <a:t>Olika regioner skulle kunna konkurrera</a:t>
            </a:r>
          </a:p>
          <a:p>
            <a:pPr marL="0" indent="0">
              <a:buNone/>
            </a:pPr>
            <a:r>
              <a:rPr lang="sv-SE" dirty="0"/>
              <a:t>   - Men begränsningar i benägenheten att flytta</a:t>
            </a:r>
          </a:p>
          <a:p>
            <a:pPr marL="0" indent="0">
              <a:buNone/>
            </a:pPr>
            <a:r>
              <a:rPr lang="sv-SE" dirty="0"/>
              <a:t>   - Regionerna kan agera som en arbetsgivarkartell</a:t>
            </a:r>
          </a:p>
          <a:p>
            <a:r>
              <a:rPr lang="sv-SE" dirty="0"/>
              <a:t>Regioner är inte </a:t>
            </a:r>
            <a:r>
              <a:rPr lang="sv-SE" dirty="0" err="1"/>
              <a:t>vinstmaximerare</a:t>
            </a:r>
            <a:r>
              <a:rPr lang="sv-SE" dirty="0"/>
              <a:t> men politiker är </a:t>
            </a:r>
            <a:r>
              <a:rPr lang="sv-SE" dirty="0" err="1"/>
              <a:t>röstmaximerare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Prioriterar att hålla skattesatserna nere</a:t>
            </a:r>
          </a:p>
          <a:p>
            <a:pPr marL="0" indent="0">
              <a:buNone/>
            </a:pPr>
            <a:r>
              <a:rPr lang="sv-SE" dirty="0"/>
              <a:t>    - Liten kostnad i termer av minskad sjukvård på grund av beroendet av att få</a:t>
            </a:r>
          </a:p>
          <a:p>
            <a:pPr marL="0" indent="0">
              <a:buNone/>
            </a:pPr>
            <a:r>
              <a:rPr lang="sv-SE" dirty="0"/>
              <a:t>      utbildningstjänster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2216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557D5-2ADB-C2D8-589B-4B0465CE9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Möjliga lösningar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E999D-4ECD-2BB9-19B6-ED88F2538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Statliga anslag till fler utbildningstjänster</a:t>
            </a:r>
          </a:p>
          <a:p>
            <a:pPr marL="0" indent="0">
              <a:buNone/>
            </a:pPr>
            <a:r>
              <a:rPr lang="sv-SE" dirty="0"/>
              <a:t>    - Delvis förflyttning av problemet</a:t>
            </a:r>
          </a:p>
          <a:p>
            <a:pPr marL="0" indent="0">
              <a:buNone/>
            </a:pPr>
            <a:r>
              <a:rPr lang="sv-SE" dirty="0"/>
              <a:t>    - Men specialistläkare har fler alternativa anställningsmöjligheter</a:t>
            </a:r>
          </a:p>
          <a:p>
            <a:r>
              <a:rPr lang="sv-SE" dirty="0"/>
              <a:t>Bättre ekonomisk situation för regionerna</a:t>
            </a:r>
          </a:p>
          <a:p>
            <a:pPr marL="0" indent="0">
              <a:buNone/>
            </a:pPr>
            <a:r>
              <a:rPr lang="sv-SE" dirty="0"/>
              <a:t>    - Vi går mot det när konjunkturen förbättras</a:t>
            </a:r>
          </a:p>
          <a:p>
            <a:pPr marL="0" indent="0">
              <a:buNone/>
            </a:pPr>
            <a:r>
              <a:rPr lang="sv-SE" dirty="0"/>
              <a:t>    - Långsiktiga behov att mer generösa statsbidrag till regionerna</a:t>
            </a:r>
          </a:p>
          <a:p>
            <a:r>
              <a:rPr lang="sv-SE" dirty="0"/>
              <a:t>Tuffare avtalsförhandlingar från Läkarförbundets sida</a:t>
            </a:r>
          </a:p>
          <a:p>
            <a:pPr marL="0" indent="0">
              <a:buNone/>
            </a:pPr>
            <a:r>
              <a:rPr lang="sv-SE" dirty="0"/>
              <a:t>    - Den klassiska lösningen är högre avtalade minimilöner</a:t>
            </a:r>
          </a:p>
          <a:p>
            <a:pPr marL="0" indent="0">
              <a:buNone/>
            </a:pPr>
            <a:r>
              <a:rPr lang="sv-SE" dirty="0"/>
              <a:t>    - Prioritering mellan olika grupper av läkare</a:t>
            </a:r>
          </a:p>
        </p:txBody>
      </p:sp>
    </p:spTree>
    <p:extLst>
      <p:ext uri="{BB962C8B-B14F-4D97-AF65-F5344CB8AC3E}">
        <p14:creationId xmlns:p14="http://schemas.microsoft.com/office/powerpoint/2010/main" val="2457572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E4A85-8AB1-E8F9-835F-15792DF0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6790" y="365125"/>
            <a:ext cx="9157010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Andel av de anställda som är fackligt organiserade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047025-054B-4BBE-CBEC-8E9C82C951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4557" y="2163337"/>
            <a:ext cx="8385716" cy="3985836"/>
          </a:xfrm>
        </p:spPr>
      </p:pic>
    </p:spTree>
    <p:extLst>
      <p:ext uri="{BB962C8B-B14F-4D97-AF65-F5344CB8AC3E}">
        <p14:creationId xmlns:p14="http://schemas.microsoft.com/office/powerpoint/2010/main" val="37256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20BD-27C1-42D8-9833-59801831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Två olika synsätt på fack och kollektivavtal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35022-5366-55AE-97AB-0DC2550101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Negativt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E9695-859F-8C1A-7DFD-BFD8508C39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Monopol som driver upp lönerna för högt</a:t>
            </a:r>
          </a:p>
          <a:p>
            <a:r>
              <a:rPr lang="sv-SE" dirty="0"/>
              <a:t>För låg sysselsättning och för hög arbetslöshet</a:t>
            </a:r>
          </a:p>
          <a:p>
            <a:pPr marL="0" indent="0">
              <a:buNone/>
            </a:pPr>
            <a:r>
              <a:rPr lang="sv-SE" dirty="0"/>
              <a:t>   - främst för lågutbildade</a:t>
            </a:r>
          </a:p>
          <a:p>
            <a:r>
              <a:rPr lang="sv-SE" dirty="0"/>
              <a:t>Centrala kollektivavtal kan begränsa möjligheterna till lösningar som passar enskilda företag och organisationer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84098-942D-B957-7FE5-7875A7D61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Positivt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05676C-2110-5282-C8B7-1D27E04A01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Nödvändig för att balansera arbetsgivares marknadsmakt</a:t>
            </a:r>
          </a:p>
          <a:p>
            <a:r>
              <a:rPr lang="sv-SE" dirty="0"/>
              <a:t>Effektivt sätt att minska transaktionskostnader</a:t>
            </a:r>
          </a:p>
          <a:p>
            <a:r>
              <a:rPr lang="sv-SE" dirty="0"/>
              <a:t>Standardiserade paket</a:t>
            </a:r>
          </a:p>
          <a:p>
            <a:r>
              <a:rPr lang="sv-SE" dirty="0"/>
              <a:t>Avtal mer flexibla än lagstiftning</a:t>
            </a:r>
          </a:p>
        </p:txBody>
      </p:sp>
    </p:spTree>
    <p:extLst>
      <p:ext uri="{BB962C8B-B14F-4D97-AF65-F5344CB8AC3E}">
        <p14:creationId xmlns:p14="http://schemas.microsoft.com/office/powerpoint/2010/main" val="11982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BFB40-87C8-2A87-C83D-1BC507EDB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Industrins märkessättning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35BA8-695C-4B3F-CA6B-689C9AD4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Parterna i industrin sluter det första avtalet i en avtalsrörelse</a:t>
            </a:r>
          </a:p>
          <a:p>
            <a:pPr marL="0" indent="0">
              <a:buNone/>
            </a:pPr>
            <a:r>
              <a:rPr lang="sv-SE" dirty="0"/>
              <a:t>    - Teknikföretagen, Industriarbetsgivarna</a:t>
            </a:r>
          </a:p>
          <a:p>
            <a:pPr marL="0" indent="0">
              <a:buNone/>
            </a:pPr>
            <a:r>
              <a:rPr lang="sv-SE" dirty="0"/>
              <a:t>    - Unionen (TCO), IF Metall (LO) och Sveriges Ingenjörer (Saco)</a:t>
            </a:r>
          </a:p>
          <a:p>
            <a:r>
              <a:rPr lang="sv-SE" dirty="0"/>
              <a:t>Andra avtalsområden förutsätts avtala om samma löneökningar som industrin i sina centrala avtal</a:t>
            </a:r>
          </a:p>
          <a:p>
            <a:r>
              <a:rPr lang="sv-SE" dirty="0"/>
              <a:t>Liknande avtalssystem i Danmark och Norge</a:t>
            </a:r>
          </a:p>
          <a:p>
            <a:r>
              <a:rPr lang="sv-SE" dirty="0"/>
              <a:t> Regeringen i Finland försöker införa ett liknande system</a:t>
            </a:r>
          </a:p>
        </p:txBody>
      </p:sp>
    </p:spTree>
    <p:extLst>
      <p:ext uri="{BB962C8B-B14F-4D97-AF65-F5344CB8AC3E}">
        <p14:creationId xmlns:p14="http://schemas.microsoft.com/office/powerpoint/2010/main" val="400225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728BC-A7E9-3E34-6A5C-8802EF25F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Utvecklingen mot industrins märkessättning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DC908-5B19-2CEA-62D2-16732A302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1950- och 1960-talen: Centraliserade förhandlingar mellan huvudorganisationerna SAF och LO</a:t>
            </a:r>
          </a:p>
          <a:p>
            <a:r>
              <a:rPr lang="sv-SE" dirty="0"/>
              <a:t>1970- och 1980-talen: Det centraliserade avtalssystemet bröt samman</a:t>
            </a:r>
          </a:p>
          <a:p>
            <a:pPr marL="0" indent="0">
              <a:buNone/>
            </a:pPr>
            <a:r>
              <a:rPr lang="sv-SE" dirty="0"/>
              <a:t>    - Huggsexa mellan privatanställda tjänstemän, offentliganställda</a:t>
            </a:r>
          </a:p>
          <a:p>
            <a:pPr marL="0" indent="0">
              <a:buNone/>
            </a:pPr>
            <a:r>
              <a:rPr lang="sv-SE" dirty="0"/>
              <a:t>      och privatanställda LO-medlemmar</a:t>
            </a:r>
          </a:p>
          <a:p>
            <a:pPr marL="0" indent="0">
              <a:buNone/>
            </a:pPr>
            <a:r>
              <a:rPr lang="sv-SE" dirty="0"/>
              <a:t>    - Pris-, löne- och devalveringsspiral</a:t>
            </a:r>
          </a:p>
          <a:p>
            <a:r>
              <a:rPr lang="sv-SE" dirty="0"/>
              <a:t>Branschvisa (förbundsvisa) avtalsförhandlingar utan samordning</a:t>
            </a:r>
          </a:p>
          <a:p>
            <a:r>
              <a:rPr lang="sv-SE" dirty="0"/>
              <a:t>Lägre löneökningar under 1990-talskrisen</a:t>
            </a:r>
          </a:p>
          <a:p>
            <a:r>
              <a:rPr lang="sv-SE" dirty="0"/>
              <a:t>Högre löneökningar så fort ekonomin vände lite uppåt</a:t>
            </a:r>
          </a:p>
          <a:p>
            <a:r>
              <a:rPr lang="sv-SE" dirty="0"/>
              <a:t>Hot om lagstiftning</a:t>
            </a:r>
          </a:p>
          <a:p>
            <a:r>
              <a:rPr lang="sv-SE" dirty="0"/>
              <a:t>1997: Industrins samarbetsavtal mellan parterna i industrin</a:t>
            </a:r>
          </a:p>
        </p:txBody>
      </p:sp>
    </p:spTree>
    <p:extLst>
      <p:ext uri="{BB962C8B-B14F-4D97-AF65-F5344CB8AC3E}">
        <p14:creationId xmlns:p14="http://schemas.microsoft.com/office/powerpoint/2010/main" val="234291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0C5A-3F0D-5029-5B3D-CE92314E9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Huvudtankarna bakom industrins märkessättning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CAFD8-3DA5-F906-6189-3C40E237B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Industrin är internationellt konkurrensutsatt</a:t>
            </a:r>
          </a:p>
          <a:p>
            <a:pPr marL="0" indent="0">
              <a:buNone/>
            </a:pPr>
            <a:r>
              <a:rPr lang="sv-SE" dirty="0"/>
              <a:t>   - Det sätter en gräns för sektorns prisökningar</a:t>
            </a:r>
          </a:p>
          <a:p>
            <a:pPr marL="0" indent="0">
              <a:buNone/>
            </a:pPr>
            <a:r>
              <a:rPr lang="sv-SE" dirty="0"/>
              <a:t>   - Därmed också en gräns för löneökningarna</a:t>
            </a:r>
          </a:p>
          <a:p>
            <a:pPr marL="0" indent="0">
              <a:buNone/>
            </a:pPr>
            <a:r>
              <a:rPr lang="sv-SE" dirty="0"/>
              <a:t>   - Inflationen hålls under kontroll</a:t>
            </a:r>
          </a:p>
        </p:txBody>
      </p:sp>
    </p:spTree>
    <p:extLst>
      <p:ext uri="{BB962C8B-B14F-4D97-AF65-F5344CB8AC3E}">
        <p14:creationId xmlns:p14="http://schemas.microsoft.com/office/powerpoint/2010/main" val="323271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AE101-BAD9-C14D-5454-A38C1013E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414" y="365125"/>
            <a:ext cx="9848385" cy="1325563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Industrimärket: genomsnittlig årlig procentuell lönekostnadsökning under olika avtalsperioder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5F4746-6087-9849-DEC0-D657043318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2751" y="2453268"/>
            <a:ext cx="10419205" cy="3724508"/>
          </a:xfrm>
        </p:spPr>
      </p:pic>
    </p:spTree>
    <p:extLst>
      <p:ext uri="{BB962C8B-B14F-4D97-AF65-F5344CB8AC3E}">
        <p14:creationId xmlns:p14="http://schemas.microsoft.com/office/powerpoint/2010/main" val="164602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AF48-4B9E-D4C2-940C-FF3DB377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676" y="365125"/>
            <a:ext cx="9794436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Årlig löneökning i svensk ekonomi, procent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FA2E0B7-5560-FA3D-3B66-BEEA61C48F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2676" y="2230244"/>
            <a:ext cx="10716167" cy="4070195"/>
          </a:xfrm>
        </p:spPr>
      </p:pic>
    </p:spTree>
    <p:extLst>
      <p:ext uri="{BB962C8B-B14F-4D97-AF65-F5344CB8AC3E}">
        <p14:creationId xmlns:p14="http://schemas.microsoft.com/office/powerpoint/2010/main" val="2728332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5674</TotalTime>
  <Words>721</Words>
  <Application>Microsoft Office PowerPoint</Application>
  <PresentationFormat>Widescreen</PresentationFormat>
  <Paragraphs>122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Aptos</vt:lpstr>
      <vt:lpstr>Aptos Display</vt:lpstr>
      <vt:lpstr>Arial</vt:lpstr>
      <vt:lpstr>Office Theme</vt:lpstr>
      <vt:lpstr>Lönebildning och avtal i Sverige</vt:lpstr>
      <vt:lpstr>Andel av anställda som omfattas av kollektiv-avtal</vt:lpstr>
      <vt:lpstr>Andel av de anställda som är fackligt organiserade</vt:lpstr>
      <vt:lpstr>Två olika synsätt på fack och kollektivavtal</vt:lpstr>
      <vt:lpstr>Industrins märkessättning</vt:lpstr>
      <vt:lpstr>Utvecklingen mot industrins märkessättning</vt:lpstr>
      <vt:lpstr>Huvudtankarna bakom industrins märkessättning</vt:lpstr>
      <vt:lpstr>Industrimärket: genomsnittlig årlig procentuell lönekostnadsökning under olika avtalsperioder </vt:lpstr>
      <vt:lpstr>Årlig löneökning i svensk ekonomi, procent</vt:lpstr>
      <vt:lpstr>Huvudtankarna bakom industrins märkessättning</vt:lpstr>
      <vt:lpstr>Anpassningen till industrimärket</vt:lpstr>
      <vt:lpstr>Mekanismer för att upprätthålla industri-normeringen</vt:lpstr>
      <vt:lpstr>Årlig löneökning i svensk ekonomi, procent</vt:lpstr>
      <vt:lpstr>Årlig reallöneförändring i svensk ekonomi, procent</vt:lpstr>
      <vt:lpstr>För- och nackdelar med märkessättningen</vt:lpstr>
      <vt:lpstr>Olika avtalskonstruktioner </vt:lpstr>
      <vt:lpstr>Kronisk arbetskraftsbrist i delar av offentlig sektor</vt:lpstr>
      <vt:lpstr>Årliga löneökningar, procent</vt:lpstr>
      <vt:lpstr>Regionernas resultat 2023</vt:lpstr>
      <vt:lpstr>Svårt ändra relativlöner utan mer flexibel märkessättning</vt:lpstr>
      <vt:lpstr>Monopsonteorin</vt:lpstr>
      <vt:lpstr>Monopsonteorin passar in på yngre läkares situation</vt:lpstr>
      <vt:lpstr>Möjliga lösningar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6</cp:revision>
  <dcterms:created xsi:type="dcterms:W3CDTF">2024-10-11T13:54:50Z</dcterms:created>
  <dcterms:modified xsi:type="dcterms:W3CDTF">2024-10-17T08:15:22Z</dcterms:modified>
</cp:coreProperties>
</file>