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70" r:id="rId7"/>
    <p:sldId id="282" r:id="rId8"/>
    <p:sldId id="278" r:id="rId9"/>
    <p:sldId id="279" r:id="rId10"/>
    <p:sldId id="275" r:id="rId11"/>
    <p:sldId id="262" r:id="rId12"/>
    <p:sldId id="273" r:id="rId13"/>
    <p:sldId id="263" r:id="rId14"/>
    <p:sldId id="281" r:id="rId15"/>
    <p:sldId id="277" r:id="rId16"/>
    <p:sldId id="280" r:id="rId17"/>
  </p:sldIdLst>
  <p:sldSz cx="12192000" cy="6858000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E19F-9C05-1768-8969-B4501776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9705B-1DB4-195E-AD50-77C3C4189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89A3-0C95-D7F5-C6D8-03243F3B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F268E-A101-1C96-843D-D176FEBD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CB5F4-4A50-718D-4559-7CDB84AE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7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532B-2FCF-9410-AB85-8381ADEB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A8E27-E33C-FDC6-4F25-9C4064219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2789F-0D4C-9965-D954-38A08462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8B5EA-154E-1696-4AAF-85E1C22B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557D-C3F8-1646-D1DF-F48E1850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69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A90DF-22CE-EB28-BEFB-A7B797300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60B49-CEB5-8A23-7671-4FB5287B7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06C2C-E343-650E-204C-502C300E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4F982-2C23-F702-146B-EA30DB6E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77995-B123-EB73-9CE6-AD35E7A9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13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F489-0F75-3EA6-8A18-6188A96A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672F-B38B-9D03-F1D5-D1228887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2B55-3907-EF7A-C67B-2C9336B8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38AA4-2997-487E-EB77-346ACF84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63E9D-608F-DB14-3EAA-FF65FD33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36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5FEC-A81C-62D6-B08C-BD246FB7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9C1BB-C4E3-FAD9-F6B5-A23E56B68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7C87F-1315-0622-29AF-46147F14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60481-9EB5-BE75-6169-4B48A793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C98C0-E087-EF44-2863-B53733B3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95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7532-3409-5F3E-A594-D09DE6BD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EFE5-5BAF-E668-571F-5D7769FA5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76211-1263-D7C8-D56E-60F67D1D4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ED03A-0637-FF17-4CA8-120BF9A3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DA6F4-0932-AAC5-D4E8-C6B08A65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D3D00-EFB3-2C8A-9858-8FE03611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91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BBE6-2005-6234-8CC8-1963C7F02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C7781-AEFA-F145-55E5-C5DB953E1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01F83-5B27-257F-5286-C2FEA1210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D6C9B-DDA2-6732-35D6-1F2DA3928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5F9EE-8BDB-D18C-0526-081CEFA5B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C9387-AC3B-D922-C193-BF1574CA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85AD7-D8F7-7DC8-B422-E829142B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36686-8DFB-EE1F-F740-5196AC37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B2B6-9F7D-0707-890C-366D4BDD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FDEE6-BA75-BD5B-5F6E-066C9955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A2EDD-EE98-8DBA-7A93-24BAD3CB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979EE-E736-84FD-C414-0C2B6234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93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07E25-B867-7500-FD52-6145419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8136E-6B64-20A3-D988-63DF7021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04269-7515-4C9A-3EA8-17E7CCED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5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7456-F6DE-63F3-C285-3ED19073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830E-85B4-5A8F-1294-AA5A4EA9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6D222-41AE-AAAE-1B9F-3F32A98AD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7F3F8-CA90-FBC6-1500-DF1B05B5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FB4ED-E8D9-2145-E30D-0823FC59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C0DD-1DC7-17DF-A946-606360C3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1065A-A633-B1A3-47BE-D4D637E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C1E5FB-FD42-2C68-A410-09BA0072E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DBAEB-1D99-8F71-BA64-4C3C82AEC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B6EC8-2880-C788-9A5E-0CC9882F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CAC4A-7861-E3AF-7769-C9B39483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D72E3-A213-7887-306A-6F92AB9A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99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A9ED3-312B-7CD4-BDF6-02D780818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4D0FA-396F-56A4-6D55-2F2D3469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8860-E85F-F58C-9FD9-2F4A89283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09D1-5270-497C-8C84-60832DE11561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D685C-7BD1-61A6-6136-E3E3BD7B3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1AFB5-83FA-CEE6-0CD1-72011A9BB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0CD5-EB3D-4322-AEDE-DB3F2370DD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04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0879-4469-FF53-AD00-8B36D064E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Argument för och emot en svensk euroanslutning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A7780-51E7-FC4B-1829-AE3752FF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Svenskt Näringslivs verksamhetsstyrelse </a:t>
            </a:r>
          </a:p>
          <a:p>
            <a:r>
              <a:rPr lang="sv-SE" dirty="0"/>
              <a:t>17/10-2024</a:t>
            </a:r>
          </a:p>
        </p:txBody>
      </p:sp>
    </p:spTree>
    <p:extLst>
      <p:ext uri="{BB962C8B-B14F-4D97-AF65-F5344CB8AC3E}">
        <p14:creationId xmlns:p14="http://schemas.microsoft.com/office/powerpoint/2010/main" val="57927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23B0-D8EB-E976-35DD-0F7474DE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Omräkningskurs vid euroanslutning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48FA-5069-2FA4-46FD-D3F0494E9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Omräkningskursen behöver inte bestämmas av marknadskurs före anslutningsprocess</a:t>
            </a:r>
          </a:p>
          <a:p>
            <a:r>
              <a:rPr lang="sv-SE" dirty="0"/>
              <a:t>Man kan välja en uppskattad jämviktsväxelkurs</a:t>
            </a:r>
          </a:p>
          <a:p>
            <a:pPr marL="0" indent="0">
              <a:buNone/>
            </a:pPr>
            <a:r>
              <a:rPr lang="sv-SE" dirty="0"/>
              <a:t>   - Omräkningskursen påverkar omedelbart marknadskursen</a:t>
            </a:r>
          </a:p>
          <a:p>
            <a:pPr marL="0" indent="0">
              <a:buNone/>
            </a:pPr>
            <a:r>
              <a:rPr lang="sv-SE" dirty="0"/>
              <a:t>   - Förhandlingsfråga</a:t>
            </a:r>
          </a:p>
          <a:p>
            <a:pPr marL="0" indent="0">
              <a:buNone/>
            </a:pPr>
            <a:r>
              <a:rPr lang="sv-SE" dirty="0"/>
              <a:t>   - Centralkurs vid ERM-anslutning</a:t>
            </a:r>
          </a:p>
          <a:p>
            <a:r>
              <a:rPr lang="sv-SE" dirty="0"/>
              <a:t>Gemensamt intresse av starkare omräkningskurs</a:t>
            </a:r>
          </a:p>
          <a:p>
            <a:pPr marL="0" indent="0">
              <a:buNone/>
            </a:pPr>
            <a:r>
              <a:rPr lang="sv-SE" dirty="0"/>
              <a:t>   - Annars svensk konkurrensfördel under en tid</a:t>
            </a:r>
          </a:p>
          <a:p>
            <a:pPr marL="0" indent="0">
              <a:buNone/>
            </a:pPr>
            <a:r>
              <a:rPr lang="sv-SE" dirty="0"/>
              <a:t>   - Högre inflation i Sverige under en anpassningsperiod</a:t>
            </a:r>
          </a:p>
          <a:p>
            <a:r>
              <a:rPr lang="sv-SE" dirty="0"/>
              <a:t>Men alltför stark omräkningskurs kan leda till en deflationsperiod </a:t>
            </a:r>
          </a:p>
        </p:txBody>
      </p:sp>
    </p:spTree>
    <p:extLst>
      <p:ext uri="{BB962C8B-B14F-4D97-AF65-F5344CB8AC3E}">
        <p14:creationId xmlns:p14="http://schemas.microsoft.com/office/powerpoint/2010/main" val="252431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1CF0-A505-C7C8-0317-67D57E05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Bankunionen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495B4-C9ED-ED01-20EB-B767052B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Gemensam finansiell tillsyn – ECB</a:t>
            </a:r>
          </a:p>
          <a:p>
            <a:pPr marL="0" indent="0">
              <a:buNone/>
            </a:pPr>
            <a:r>
              <a:rPr lang="sv-SE" dirty="0"/>
              <a:t>   - Effektivt eftersom finansiella marknader är så sammanflätade</a:t>
            </a:r>
          </a:p>
          <a:p>
            <a:pPr marL="0" indent="0">
              <a:buNone/>
            </a:pPr>
            <a:r>
              <a:rPr lang="sv-SE" dirty="0"/>
              <a:t>   - Kan utveckla större expertis</a:t>
            </a:r>
          </a:p>
          <a:p>
            <a:pPr marL="0" indent="0">
              <a:buNone/>
            </a:pPr>
            <a:r>
              <a:rPr lang="sv-SE" dirty="0"/>
              <a:t>   - Mindre risk för </a:t>
            </a:r>
            <a:r>
              <a:rPr lang="sv-SE" i="1" dirty="0" err="1"/>
              <a:t>regulatory</a:t>
            </a:r>
            <a:r>
              <a:rPr lang="sv-SE" i="1" dirty="0"/>
              <a:t> </a:t>
            </a:r>
            <a:r>
              <a:rPr lang="sv-SE" i="1" dirty="0" err="1"/>
              <a:t>capture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Men mindre kännedom om landspecifika förhållanden</a:t>
            </a:r>
          </a:p>
          <a:p>
            <a:r>
              <a:rPr lang="sv-SE" dirty="0"/>
              <a:t>Gemensam resolutionsfond</a:t>
            </a:r>
          </a:p>
          <a:p>
            <a:pPr marL="0" indent="0">
              <a:buNone/>
            </a:pPr>
            <a:r>
              <a:rPr lang="sv-SE" dirty="0"/>
              <a:t>   - Vi kan få stöd i nationell finanskris</a:t>
            </a:r>
          </a:p>
          <a:p>
            <a:pPr marL="0" indent="0">
              <a:buNone/>
            </a:pPr>
            <a:r>
              <a:rPr lang="sv-SE" dirty="0"/>
              <a:t>   - Men vi kan också få bidra till kostnaderna för finanskriser i andra</a:t>
            </a:r>
          </a:p>
          <a:p>
            <a:pPr marL="0" indent="0">
              <a:buNone/>
            </a:pPr>
            <a:r>
              <a:rPr lang="sv-SE" dirty="0"/>
              <a:t>     länder</a:t>
            </a:r>
          </a:p>
          <a:p>
            <a:r>
              <a:rPr lang="sv-SE" dirty="0"/>
              <a:t>Gemensamt system för insättningsgaranti (EDIS)?</a:t>
            </a:r>
          </a:p>
        </p:txBody>
      </p:sp>
    </p:spTree>
    <p:extLst>
      <p:ext uri="{BB962C8B-B14F-4D97-AF65-F5344CB8AC3E}">
        <p14:creationId xmlns:p14="http://schemas.microsoft.com/office/powerpoint/2010/main" val="135915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22AC-67CE-BDFF-08F9-E7F4DA79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Politiska följder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BCE7-44C6-F0A6-2200-EBF764A9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Svårt påvisa mindre svenskt politiskt inflytande därför att vi står utanför</a:t>
            </a:r>
          </a:p>
          <a:p>
            <a:pPr marL="0" indent="0">
              <a:buNone/>
            </a:pPr>
            <a:r>
              <a:rPr lang="sv-SE" dirty="0"/>
              <a:t>   - Studier av nätverkskapital</a:t>
            </a:r>
          </a:p>
          <a:p>
            <a:pPr marL="0" indent="0">
              <a:buNone/>
            </a:pPr>
            <a:r>
              <a:rPr lang="sv-SE" dirty="0"/>
              <a:t>   - Men idag har 20 av 27 EU-länder euron som valuta</a:t>
            </a:r>
          </a:p>
          <a:p>
            <a:pPr marL="0" indent="0">
              <a:buNone/>
            </a:pPr>
            <a:r>
              <a:rPr lang="sv-SE" dirty="0"/>
              <a:t>   - Storbritannien har lämnat EU</a:t>
            </a:r>
          </a:p>
          <a:p>
            <a:pPr marL="0" indent="0">
              <a:buNone/>
            </a:pPr>
            <a:r>
              <a:rPr lang="sv-SE" dirty="0"/>
              <a:t>   - Ett EU i olika hastigheter</a:t>
            </a:r>
          </a:p>
          <a:p>
            <a:r>
              <a:rPr lang="sv-SE" dirty="0"/>
              <a:t>Svenskt bidrag till europeisk politisk integration</a:t>
            </a:r>
          </a:p>
          <a:p>
            <a:pPr marL="0" indent="0">
              <a:buNone/>
            </a:pPr>
            <a:r>
              <a:rPr lang="sv-SE" dirty="0"/>
              <a:t>   - Europeisk identitet?</a:t>
            </a:r>
          </a:p>
          <a:p>
            <a:pPr marL="0" indent="0">
              <a:buNone/>
            </a:pPr>
            <a:r>
              <a:rPr lang="sv-SE" dirty="0"/>
              <a:t>   - Samverkan i gemensamma institutioner och mer av en europeisk arena</a:t>
            </a:r>
          </a:p>
          <a:p>
            <a:pPr marL="0" indent="0">
              <a:buNone/>
            </a:pPr>
            <a:r>
              <a:rPr lang="sv-SE" dirty="0"/>
              <a:t>     för diskussion</a:t>
            </a:r>
          </a:p>
          <a:p>
            <a:pPr marL="0" indent="0">
              <a:buNone/>
            </a:pPr>
            <a:r>
              <a:rPr lang="sv-SE" dirty="0"/>
              <a:t>   - Men gemensam penningpolitik och budgetregler kan också skapa</a:t>
            </a:r>
          </a:p>
          <a:p>
            <a:pPr marL="0" indent="0">
              <a:buNone/>
            </a:pPr>
            <a:r>
              <a:rPr lang="sv-SE" dirty="0"/>
              <a:t>     konflikter</a:t>
            </a:r>
          </a:p>
        </p:txBody>
      </p:sp>
    </p:spTree>
    <p:extLst>
      <p:ext uri="{BB962C8B-B14F-4D97-AF65-F5344CB8AC3E}">
        <p14:creationId xmlns:p14="http://schemas.microsoft.com/office/powerpoint/2010/main" val="60690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5235-80B2-1AA6-FFE9-A79A1D88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Dåligt fungerande budgetregler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20D00-C83A-999E-BF68-938E99151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Höga statsskulder i euroländerna</a:t>
            </a:r>
          </a:p>
          <a:p>
            <a:r>
              <a:rPr lang="sv-SE" dirty="0"/>
              <a:t>Tidigare budgetregler fungerade dåligt</a:t>
            </a:r>
          </a:p>
          <a:p>
            <a:pPr marL="0" indent="0">
              <a:buNone/>
            </a:pPr>
            <a:r>
              <a:rPr lang="sv-SE" dirty="0"/>
              <a:t>   - För många och för komplexa regler</a:t>
            </a:r>
          </a:p>
          <a:p>
            <a:r>
              <a:rPr lang="sv-SE" dirty="0"/>
              <a:t>Budgetreglerna har reformerats</a:t>
            </a:r>
          </a:p>
          <a:p>
            <a:pPr marL="0" indent="0">
              <a:buNone/>
            </a:pPr>
            <a:r>
              <a:rPr lang="sv-SE" dirty="0"/>
              <a:t>    - Större hänsyn till läget i enskilda länder</a:t>
            </a:r>
          </a:p>
          <a:p>
            <a:pPr marL="0" indent="0">
              <a:buNone/>
            </a:pPr>
            <a:r>
              <a:rPr lang="sv-SE" dirty="0"/>
              <a:t>    - Regelsystemet riskerar att bli mer godtyckligt</a:t>
            </a:r>
          </a:p>
          <a:p>
            <a:r>
              <a:rPr lang="sv-SE" dirty="0"/>
              <a:t>Riskerar vi att få betala för andras statsskuldkriser vid euroanslutning?</a:t>
            </a:r>
          </a:p>
          <a:p>
            <a:r>
              <a:rPr lang="sv-SE" dirty="0"/>
              <a:t>Eller skulle vi få göra det i alla fall och få större inflytande vid anslutning?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0095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0883F-1D1E-8362-00B4-53AB8471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Maastrichtskuld, prognos 2024, procent av BNP</a:t>
            </a:r>
            <a:endParaRPr lang="en-GB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F8BCC2C-F24D-8C17-7A38-8EB5AED28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220948"/>
              </p:ext>
            </p:extLst>
          </p:nvPr>
        </p:nvGraphicFramePr>
        <p:xfrm>
          <a:off x="3316941" y="2133600"/>
          <a:ext cx="5226424" cy="4007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3414">
                  <a:extLst>
                    <a:ext uri="{9D8B030D-6E8A-4147-A177-3AD203B41FA5}">
                      <a16:colId xmlns:a16="http://schemas.microsoft.com/office/drawing/2014/main" val="931222555"/>
                    </a:ext>
                  </a:extLst>
                </a:gridCol>
                <a:gridCol w="2473010">
                  <a:extLst>
                    <a:ext uri="{9D8B030D-6E8A-4147-A177-3AD203B41FA5}">
                      <a16:colId xmlns:a16="http://schemas.microsoft.com/office/drawing/2014/main" val="1341265383"/>
                    </a:ext>
                  </a:extLst>
                </a:gridCol>
              </a:tblGrid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Grekland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61907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Italien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139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9127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Frankrike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8711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Spanien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36665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Belgien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3661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Portugal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29893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432914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Tyskland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2454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Sverige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8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5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77B17-FF8E-32D1-D0E2-48586DC3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Summering av argument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BF200-9173-0A5C-BAF8-3A7ABBA2A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euroanslutning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36EA6-2FCC-72B1-79F9-0F40B3769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Samhällsekonomiska effektivitetsvinster</a:t>
            </a:r>
          </a:p>
          <a:p>
            <a:r>
              <a:rPr lang="sv-SE" dirty="0"/>
              <a:t>Inga växelkursstörningar mot euroländerna</a:t>
            </a:r>
          </a:p>
          <a:p>
            <a:r>
              <a:rPr lang="sv-SE" dirty="0"/>
              <a:t>Medlemskap i bankunionen (?)</a:t>
            </a:r>
          </a:p>
          <a:p>
            <a:r>
              <a:rPr lang="sv-SE" dirty="0"/>
              <a:t>Större inflytande i EU (?)</a:t>
            </a:r>
          </a:p>
          <a:p>
            <a:r>
              <a:rPr lang="sv-SE" dirty="0"/>
              <a:t>Större svenskt bidrag till europeisk politisk integration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DE70F-A93B-161E-C04D-FDEADE7FC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Mot euroanslutning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83035-BB3E-EEAF-8CB6-52D06AEAF8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Stabiliseringspolitisk risk – landspecifika störningar</a:t>
            </a:r>
          </a:p>
          <a:p>
            <a:r>
              <a:rPr lang="sv-SE" dirty="0"/>
              <a:t>Svensk ekonomi mer räntekänslig</a:t>
            </a:r>
          </a:p>
          <a:p>
            <a:r>
              <a:rPr lang="sv-SE" dirty="0"/>
              <a:t>Risk få bidra till stöd till euroländer i statsskuldkris</a:t>
            </a:r>
          </a:p>
          <a:p>
            <a:r>
              <a:rPr lang="sv-SE" dirty="0"/>
              <a:t>Kan valutaunionen krascha?</a:t>
            </a:r>
          </a:p>
        </p:txBody>
      </p:sp>
    </p:spTree>
    <p:extLst>
      <p:ext uri="{BB962C8B-B14F-4D97-AF65-F5344CB8AC3E}">
        <p14:creationId xmlns:p14="http://schemas.microsoft.com/office/powerpoint/2010/main" val="139580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83CEE1-EA15-4B3A-7C72-F09BE18A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472"/>
            <a:ext cx="10515600" cy="322728"/>
          </a:xfrm>
        </p:spPr>
        <p:txBody>
          <a:bodyPr>
            <a:normAutofit fontScale="90000"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Euroutredning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46DF2-7EEF-733F-DD85-60CF02DA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8629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Rikard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Forslid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handeln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produktiviteten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Jesper Hansson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Synkroniseringen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konjunkturcykler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Sverige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euroområdet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Karl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Walentin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Riksbankens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möjligheter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penningpolitik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utan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för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hur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väl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skulle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ECB:s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politik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passa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oss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ett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medlemskap</a:t>
            </a:r>
            <a:r>
              <a:rPr lang="en-GB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Martin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Flodén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Hur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påverkar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valutakurssvängningar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makroekonomiska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utfallen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Lars Calmfors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flexibel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lönebildning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substitut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för 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penningpolitik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euromedlemskap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Peter Englund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Pehr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Wissén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det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finansiella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systemet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bankunionen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Fredrik N G Andersson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Lars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Jonung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Euroområdets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budgetregler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för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statsskuldkriser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Stefan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Ingves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Hur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skulle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anslutning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tekniskt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gå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till?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Magnus Lundgren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Påverkar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medlemskap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Sveriges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inflytande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EU?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Erik Jones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Valutaunionen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den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integrationen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Europa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och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Sveriges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roll för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Johannes </a:t>
            </a:r>
            <a:r>
              <a:rPr lang="en-GB" sz="23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Lindwall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Den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politiska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beslutsprocessen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ifall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eurofrågan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blir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aktuell</a:t>
            </a:r>
            <a:r>
              <a:rPr lang="en-GB" sz="2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3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igen</a:t>
            </a:r>
            <a:endParaRPr lang="en-GB" sz="2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18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C51D-2D19-92D4-2CC0-325DEBE4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EMU-utredningen 1996: konsekvenser av anslutning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D3DCB-93D8-30C5-E7C0-4411381C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143"/>
            <a:ext cx="10515600" cy="4039819"/>
          </a:xfrm>
        </p:spPr>
        <p:txBody>
          <a:bodyPr>
            <a:normAutofit/>
          </a:bodyPr>
          <a:lstStyle/>
          <a:p>
            <a:r>
              <a:rPr lang="sv-SE" sz="4000" dirty="0"/>
              <a:t>Samhällsekonomiska effektivitetsvinster</a:t>
            </a:r>
          </a:p>
          <a:p>
            <a:r>
              <a:rPr lang="sv-SE" sz="4000" dirty="0"/>
              <a:t>Stabiliseringspolitiska effekter</a:t>
            </a:r>
          </a:p>
          <a:p>
            <a:r>
              <a:rPr lang="sv-SE" sz="4000" dirty="0"/>
              <a:t>Politiska följder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65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1AFE-0ADC-4F0D-E4D3-791AA3EB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Mer handel med euron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68B0-ED7F-D451-D9F9-13B12182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Olika valutor är ett handelshinder</a:t>
            </a:r>
          </a:p>
          <a:p>
            <a:r>
              <a:rPr lang="sv-SE" dirty="0"/>
              <a:t>Studier av handelseffekterna</a:t>
            </a:r>
          </a:p>
          <a:p>
            <a:pPr marL="0" indent="0">
              <a:buNone/>
            </a:pPr>
            <a:r>
              <a:rPr lang="sv-SE" dirty="0"/>
              <a:t>   - Före valutaunionens start: små effekter av mindre valutakurs-</a:t>
            </a:r>
          </a:p>
          <a:p>
            <a:pPr marL="0" indent="0">
              <a:buNone/>
            </a:pPr>
            <a:r>
              <a:rPr lang="sv-SE" dirty="0"/>
              <a:t>     volatilitet</a:t>
            </a:r>
          </a:p>
          <a:p>
            <a:pPr marL="0" indent="0">
              <a:buNone/>
            </a:pPr>
            <a:r>
              <a:rPr lang="sv-SE" dirty="0"/>
              <a:t>   - Efter valutaunionens start: betydande effekter enligt olika studier</a:t>
            </a:r>
          </a:p>
          <a:p>
            <a:pPr marL="0" indent="0">
              <a:buNone/>
            </a:pPr>
            <a:r>
              <a:rPr lang="sv-SE" dirty="0"/>
              <a:t>   - Harry </a:t>
            </a:r>
            <a:r>
              <a:rPr lang="sv-SE" dirty="0" err="1"/>
              <a:t>Flam</a:t>
            </a:r>
            <a:r>
              <a:rPr lang="sv-SE" dirty="0"/>
              <a:t> (2018): ökad handel med 12 procent vid euroanslutning</a:t>
            </a:r>
          </a:p>
          <a:p>
            <a:r>
              <a:rPr lang="sv-SE" dirty="0"/>
              <a:t>Effekter på produktivitetstillväxt</a:t>
            </a:r>
          </a:p>
          <a:p>
            <a:pPr marL="0" indent="0">
              <a:buNone/>
            </a:pPr>
            <a:r>
              <a:rPr lang="sv-SE" dirty="0"/>
              <a:t>   - En eller ett par </a:t>
            </a:r>
            <a:r>
              <a:rPr lang="sv-SE"/>
              <a:t>tiondels procentenheter </a:t>
            </a:r>
            <a:r>
              <a:rPr lang="sv-SE" dirty="0"/>
              <a:t>per år?</a:t>
            </a:r>
          </a:p>
        </p:txBody>
      </p:sp>
    </p:spTree>
    <p:extLst>
      <p:ext uri="{BB962C8B-B14F-4D97-AF65-F5344CB8AC3E}">
        <p14:creationId xmlns:p14="http://schemas.microsoft.com/office/powerpoint/2010/main" val="255194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B1ED-DCAD-BC29-A59D-6DB8794F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EMU-utredningen 1996: stabiliseringspolitiska effekter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9914-873D-889D-198D-E97AA89B7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Stor vikt vid risken för landspecifika (asymmetriska) makroekonomiska störningar</a:t>
            </a:r>
          </a:p>
          <a:p>
            <a:r>
              <a:rPr lang="sv-SE" dirty="0"/>
              <a:t>Inga växelkursstörningar mot euroländer</a:t>
            </a:r>
          </a:p>
          <a:p>
            <a:r>
              <a:rPr lang="sv-SE" dirty="0"/>
              <a:t>Hög arbetslöshet efter krisen i början av 1990-talet</a:t>
            </a:r>
          </a:p>
          <a:p>
            <a:r>
              <a:rPr lang="sv-SE" dirty="0"/>
              <a:t>Finanspolitiken helt inriktad på sanering av de offentliga finanserna</a:t>
            </a:r>
          </a:p>
          <a:p>
            <a:pPr marL="0" indent="0">
              <a:buNone/>
            </a:pPr>
            <a:r>
              <a:rPr lang="sv-SE" dirty="0"/>
              <a:t>   - Omöjlig använda som konjunkturstimulans</a:t>
            </a:r>
          </a:p>
          <a:p>
            <a:r>
              <a:rPr lang="sv-SE" dirty="0"/>
              <a:t>Rekommendation: Vänta med inträde tills vi rett upp våra makroekonomiska problem</a:t>
            </a:r>
          </a:p>
        </p:txBody>
      </p:sp>
    </p:spTree>
    <p:extLst>
      <p:ext uri="{BB962C8B-B14F-4D97-AF65-F5344CB8AC3E}">
        <p14:creationId xmlns:p14="http://schemas.microsoft.com/office/powerpoint/2010/main" val="8260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0EA4-EBC7-D81D-FFDA-B9DD8FC1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Stabiliseringspolitiska effekter idag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70D6-4B7B-5F0A-1BB3-2ACA7A31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Idag starka offentliga finanser i Sverige: finanspolitiken kan användas som konjunkturstimulans</a:t>
            </a:r>
          </a:p>
          <a:p>
            <a:r>
              <a:rPr lang="sv-SE" dirty="0"/>
              <a:t>Vi har inte drabbats av någon kraftig landspecifik makroekonomisk störning sedan valutaunionens start</a:t>
            </a:r>
          </a:p>
          <a:p>
            <a:pPr marL="0" indent="0">
              <a:buNone/>
            </a:pPr>
            <a:r>
              <a:rPr lang="sv-SE" dirty="0"/>
              <a:t>   - men andra har: Finland</a:t>
            </a:r>
          </a:p>
          <a:p>
            <a:r>
              <a:rPr lang="sv-SE" dirty="0"/>
              <a:t>Större räntekänslighet i Sverige</a:t>
            </a:r>
          </a:p>
          <a:p>
            <a:r>
              <a:rPr lang="sv-SE" dirty="0"/>
              <a:t>Kronan har försvagats i internationella nedgångar</a:t>
            </a:r>
          </a:p>
          <a:p>
            <a:pPr marL="0" indent="0">
              <a:buNone/>
            </a:pPr>
            <a:r>
              <a:rPr lang="sv-SE" dirty="0"/>
              <a:t>   - Asienkrisen i slutet av 1990-talet</a:t>
            </a:r>
          </a:p>
          <a:p>
            <a:pPr marL="0" indent="0">
              <a:buNone/>
            </a:pPr>
            <a:r>
              <a:rPr lang="sv-SE" dirty="0"/>
              <a:t>   - IT-kraschen efter millennieskiftet</a:t>
            </a:r>
          </a:p>
          <a:p>
            <a:pPr marL="0" indent="0">
              <a:buNone/>
            </a:pPr>
            <a:r>
              <a:rPr lang="sv-SE" dirty="0"/>
              <a:t>   - Inledningen av den globala finanskrisen 2008–10</a:t>
            </a:r>
          </a:p>
          <a:p>
            <a:pPr marL="0" indent="0">
              <a:buNone/>
            </a:pPr>
            <a:r>
              <a:rPr lang="sv-SE" dirty="0"/>
              <a:t>   - Inledningen av pandemin</a:t>
            </a:r>
          </a:p>
          <a:p>
            <a:pPr marL="0" indent="0">
              <a:buNone/>
            </a:pPr>
            <a:r>
              <a:rPr lang="sv-SE" dirty="0"/>
              <a:t>   - Inflationsvågen 2022–23 </a:t>
            </a:r>
          </a:p>
        </p:txBody>
      </p:sp>
    </p:spTree>
    <p:extLst>
      <p:ext uri="{BB962C8B-B14F-4D97-AF65-F5344CB8AC3E}">
        <p14:creationId xmlns:p14="http://schemas.microsoft.com/office/powerpoint/2010/main" val="324272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1E0AC-1BF4-7362-EDCB-26756FDB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>
            <a:noAutofit/>
          </a:bodyPr>
          <a:lstStyle/>
          <a:p>
            <a:r>
              <a:rPr lang="sv-SE" sz="4800" dirty="0">
                <a:solidFill>
                  <a:srgbClr val="002060"/>
                </a:solidFill>
              </a:rPr>
              <a:t>Kronans försvagning i internationella kriser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92FE8-41D9-2786-8F7D-E0C705B0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9651"/>
            <a:ext cx="10740887" cy="4803223"/>
          </a:xfrm>
        </p:spPr>
        <p:txBody>
          <a:bodyPr>
            <a:normAutofit fontScale="47500" lnSpcReduction="20000"/>
          </a:bodyPr>
          <a:lstStyle/>
          <a:p>
            <a:r>
              <a:rPr lang="sv-SE" sz="5100" dirty="0"/>
              <a:t>En stabiliseringspolitisk nackdel under 2022–23 års inflationsvåg</a:t>
            </a:r>
          </a:p>
          <a:p>
            <a:pPr marL="0" indent="0">
              <a:buNone/>
            </a:pPr>
            <a:r>
              <a:rPr lang="sv-SE" sz="5100" dirty="0"/>
              <a:t>  - Inflationen hölls uppe både direkt via importpriser och indirekt genom</a:t>
            </a:r>
          </a:p>
          <a:p>
            <a:pPr marL="0" indent="0">
              <a:buNone/>
            </a:pPr>
            <a:r>
              <a:rPr lang="sv-SE" sz="5100" dirty="0"/>
              <a:t>    att nettoexporten stimulerades</a:t>
            </a:r>
          </a:p>
          <a:p>
            <a:r>
              <a:rPr lang="sv-SE" sz="5100" dirty="0"/>
              <a:t>Tidigare en stabiliseringspolitisk fördel</a:t>
            </a:r>
          </a:p>
          <a:p>
            <a:pPr marL="0" indent="0">
              <a:buNone/>
            </a:pPr>
            <a:r>
              <a:rPr lang="sv-SE" sz="5100" dirty="0"/>
              <a:t>   - Produktion och sysselsättning har hållits uppe</a:t>
            </a:r>
          </a:p>
          <a:p>
            <a:pPr marL="0" indent="0">
              <a:buNone/>
            </a:pPr>
            <a:r>
              <a:rPr lang="sv-SE" sz="5100" dirty="0"/>
              <a:t>   - Inga inflationsproblem</a:t>
            </a:r>
          </a:p>
          <a:p>
            <a:pPr marL="0" indent="0">
              <a:buNone/>
            </a:pPr>
            <a:r>
              <a:rPr lang="sv-SE" sz="5100" dirty="0"/>
              <a:t>   - Men minskat omvandlingstryck</a:t>
            </a:r>
          </a:p>
          <a:p>
            <a:r>
              <a:rPr lang="sv-SE" sz="5100" dirty="0"/>
              <a:t>För stort fokus bör inte läggas på den svaga kronan</a:t>
            </a:r>
          </a:p>
          <a:p>
            <a:pPr marL="0" indent="0">
              <a:buNone/>
            </a:pPr>
            <a:r>
              <a:rPr lang="sv-SE" sz="5100" dirty="0"/>
              <a:t>   - Växelkurser svänger kraftigt</a:t>
            </a:r>
          </a:p>
          <a:p>
            <a:pPr marL="0" indent="0">
              <a:buNone/>
            </a:pPr>
            <a:r>
              <a:rPr lang="sv-SE" sz="5100" dirty="0"/>
              <a:t>   - Osannolikt med evigt svag krona</a:t>
            </a:r>
          </a:p>
          <a:p>
            <a:endParaRPr lang="sv-SE" sz="36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5950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37A2C4-B148-9770-0494-75C9E5E4B47F}"/>
              </a:ext>
            </a:extLst>
          </p:cNvPr>
          <p:cNvSpPr txBox="1"/>
          <p:nvPr/>
        </p:nvSpPr>
        <p:spPr>
          <a:xfrm>
            <a:off x="1012874" y="286435"/>
            <a:ext cx="10508566" cy="83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4400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Olika växelkurser, logaritm = 0 år </a:t>
            </a:r>
            <a:r>
              <a:rPr lang="sv-SE" sz="4400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1999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E1A6D4-04B3-7D9E-A6BC-88B483134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731" y="1446059"/>
            <a:ext cx="8032751" cy="463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5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E198-8241-7A89-FA97-5ACF04B9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266" y="374552"/>
            <a:ext cx="9747315" cy="1048895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Relativa</a:t>
            </a:r>
            <a:r>
              <a:rPr lang="sv-SE" dirty="0">
                <a:solidFill>
                  <a:schemeClr val="tx2"/>
                </a:solidFill>
              </a:rPr>
              <a:t> lönekostnader och nominell växelkurs: logaritm = 0 år 2000</a:t>
            </a: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675CE531-7340-296C-0260-84D3F380D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628" y="1882183"/>
            <a:ext cx="7164371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8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B2A25-4FD0-D238-79F3-1075B37D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76" y="281042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Relativ BNP-</a:t>
            </a:r>
            <a:r>
              <a:rPr lang="sv-SE" dirty="0" err="1">
                <a:solidFill>
                  <a:srgbClr val="002060"/>
                </a:solidFill>
              </a:rPr>
              <a:t>deflator</a:t>
            </a:r>
            <a:r>
              <a:rPr lang="sv-SE" dirty="0">
                <a:solidFill>
                  <a:srgbClr val="002060"/>
                </a:solidFill>
              </a:rPr>
              <a:t> och nominell växelkurs: logaritm = 0 år 1999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A0D300AC-76EA-F99C-4774-D132BE3F6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8421" y="1881685"/>
            <a:ext cx="7035110" cy="42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5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20017</TotalTime>
  <Words>825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Office Theme</vt:lpstr>
      <vt:lpstr>Argument för och emot en svensk euroanslutning</vt:lpstr>
      <vt:lpstr>EMU-utredningen 1996: konsekvenser av anslutning</vt:lpstr>
      <vt:lpstr>Mer handel med euron</vt:lpstr>
      <vt:lpstr>EMU-utredningen 1996: stabiliseringspolitiska effekter</vt:lpstr>
      <vt:lpstr>Stabiliseringspolitiska effekter idag</vt:lpstr>
      <vt:lpstr>Kronans försvagning i internationella kriser</vt:lpstr>
      <vt:lpstr>PowerPoint Presentation</vt:lpstr>
      <vt:lpstr>Relativa lönekostnader och nominell växelkurs: logaritm = 0 år 2000</vt:lpstr>
      <vt:lpstr>Relativ BNP-deflator och nominell växelkurs: logaritm = 0 år 1999</vt:lpstr>
      <vt:lpstr>Omräkningskurs vid euroanslutning</vt:lpstr>
      <vt:lpstr>Bankunionen</vt:lpstr>
      <vt:lpstr>Politiska följder</vt:lpstr>
      <vt:lpstr>Dåligt fungerande budgetregler</vt:lpstr>
      <vt:lpstr>Maastrichtskuld, prognos 2024, procent av BNP</vt:lpstr>
      <vt:lpstr>Summering av argument</vt:lpstr>
      <vt:lpstr>Euroutredning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Sverige och euron</dc:title>
  <dc:creator>Lars Calmfors</dc:creator>
  <cp:lastModifiedBy>Lars Calmfors</cp:lastModifiedBy>
  <cp:revision>17</cp:revision>
  <cp:lastPrinted>2024-10-13T09:36:04Z</cp:lastPrinted>
  <dcterms:created xsi:type="dcterms:W3CDTF">2023-04-12T12:21:57Z</dcterms:created>
  <dcterms:modified xsi:type="dcterms:W3CDTF">2024-10-16T13:19:24Z</dcterms:modified>
</cp:coreProperties>
</file>