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7" r:id="rId10"/>
    <p:sldId id="258" r:id="rId11"/>
    <p:sldId id="259" r:id="rId12"/>
    <p:sldId id="260" r:id="rId13"/>
    <p:sldId id="261" r:id="rId14"/>
    <p:sldId id="270" r:id="rId15"/>
    <p:sldId id="271" r:id="rId16"/>
    <p:sldId id="272" r:id="rId17"/>
    <p:sldId id="273" r:id="rId18"/>
    <p:sldId id="275" r:id="rId19"/>
    <p:sldId id="276" r:id="rId20"/>
    <p:sldId id="262" r:id="rId21"/>
    <p:sldId id="277" r:id="rId22"/>
    <p:sldId id="278" r:id="rId23"/>
    <p:sldId id="279" r:id="rId24"/>
  </p:sldIdLst>
  <p:sldSz cx="12192000" cy="6858000"/>
  <p:notesSz cx="6858000" cy="99472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994" autoAdjust="0"/>
  </p:normalViewPr>
  <p:slideViewPr>
    <p:cSldViewPr snapToGrid="0">
      <p:cViewPr varScale="1">
        <p:scale>
          <a:sx n="52" d="100"/>
          <a:sy n="52" d="100"/>
        </p:scale>
        <p:origin x="11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Calmfors" userId="3f24f927704f227b" providerId="LiveId" clId="{5CDFAA0D-6D0C-43A5-9BD0-DB512F899741}"/>
    <pc:docChg chg="custSel delSld modSld">
      <pc:chgData name="Lars Calmfors" userId="3f24f927704f227b" providerId="LiveId" clId="{5CDFAA0D-6D0C-43A5-9BD0-DB512F899741}" dt="2024-10-23T09:33:23.720" v="375" actId="20577"/>
      <pc:docMkLst>
        <pc:docMk/>
      </pc:docMkLst>
      <pc:sldChg chg="modSp mod modNotesTx">
        <pc:chgData name="Lars Calmfors" userId="3f24f927704f227b" providerId="LiveId" clId="{5CDFAA0D-6D0C-43A5-9BD0-DB512F899741}" dt="2024-10-23T09:21:56.497" v="65" actId="14100"/>
        <pc:sldMkLst>
          <pc:docMk/>
          <pc:sldMk cId="1450363652" sldId="269"/>
        </pc:sldMkLst>
        <pc:spChg chg="mod">
          <ac:chgData name="Lars Calmfors" userId="3f24f927704f227b" providerId="LiveId" clId="{5CDFAA0D-6D0C-43A5-9BD0-DB512F899741}" dt="2024-10-23T09:21:15.635" v="60" actId="14100"/>
          <ac:spMkLst>
            <pc:docMk/>
            <pc:sldMk cId="1450363652" sldId="269"/>
            <ac:spMk id="2" creationId="{8FDF247C-442A-41F1-BBB9-35DD3F187A3E}"/>
          </ac:spMkLst>
        </pc:spChg>
        <pc:spChg chg="mod">
          <ac:chgData name="Lars Calmfors" userId="3f24f927704f227b" providerId="LiveId" clId="{5CDFAA0D-6D0C-43A5-9BD0-DB512F899741}" dt="2024-10-23T09:21:56.497" v="65" actId="14100"/>
          <ac:spMkLst>
            <pc:docMk/>
            <pc:sldMk cId="1450363652" sldId="269"/>
            <ac:spMk id="3" creationId="{6CF414A8-1071-C89D-C526-A905AD2D8570}"/>
          </ac:spMkLst>
        </pc:spChg>
      </pc:sldChg>
      <pc:sldChg chg="modSp mod">
        <pc:chgData name="Lars Calmfors" userId="3f24f927704f227b" providerId="LiveId" clId="{5CDFAA0D-6D0C-43A5-9BD0-DB512F899741}" dt="2024-10-23T09:25:11.095" v="128" actId="113"/>
        <pc:sldMkLst>
          <pc:docMk/>
          <pc:sldMk cId="3986560477" sldId="270"/>
        </pc:sldMkLst>
        <pc:spChg chg="mod">
          <ac:chgData name="Lars Calmfors" userId="3f24f927704f227b" providerId="LiveId" clId="{5CDFAA0D-6D0C-43A5-9BD0-DB512F899741}" dt="2024-10-23T09:25:11.095" v="128" actId="113"/>
          <ac:spMkLst>
            <pc:docMk/>
            <pc:sldMk cId="3986560477" sldId="270"/>
            <ac:spMk id="3" creationId="{ED14B564-E5BB-8626-5FBB-EBC4A2A40522}"/>
          </ac:spMkLst>
        </pc:spChg>
      </pc:sldChg>
      <pc:sldChg chg="modSp mod">
        <pc:chgData name="Lars Calmfors" userId="3f24f927704f227b" providerId="LiveId" clId="{5CDFAA0D-6D0C-43A5-9BD0-DB512F899741}" dt="2024-10-23T09:26:01.779" v="153" actId="20577"/>
        <pc:sldMkLst>
          <pc:docMk/>
          <pc:sldMk cId="3087813222" sldId="272"/>
        </pc:sldMkLst>
        <pc:spChg chg="mod">
          <ac:chgData name="Lars Calmfors" userId="3f24f927704f227b" providerId="LiveId" clId="{5CDFAA0D-6D0C-43A5-9BD0-DB512F899741}" dt="2024-10-23T09:26:01.779" v="153" actId="20577"/>
          <ac:spMkLst>
            <pc:docMk/>
            <pc:sldMk cId="3087813222" sldId="272"/>
            <ac:spMk id="3" creationId="{C6382393-E081-CC4E-70E2-F61F8673111A}"/>
          </ac:spMkLst>
        </pc:spChg>
      </pc:sldChg>
      <pc:sldChg chg="modSp mod">
        <pc:chgData name="Lars Calmfors" userId="3f24f927704f227b" providerId="LiveId" clId="{5CDFAA0D-6D0C-43A5-9BD0-DB512F899741}" dt="2024-10-23T09:26:58.221" v="155" actId="20577"/>
        <pc:sldMkLst>
          <pc:docMk/>
          <pc:sldMk cId="2072798849" sldId="273"/>
        </pc:sldMkLst>
        <pc:graphicFrameChg chg="modGraphic">
          <ac:chgData name="Lars Calmfors" userId="3f24f927704f227b" providerId="LiveId" clId="{5CDFAA0D-6D0C-43A5-9BD0-DB512F899741}" dt="2024-10-23T09:26:58.221" v="155" actId="20577"/>
          <ac:graphicFrameMkLst>
            <pc:docMk/>
            <pc:sldMk cId="2072798849" sldId="273"/>
            <ac:graphicFrameMk id="4" creationId="{961F9D8A-8570-9C45-E785-6B9E95F16B53}"/>
          </ac:graphicFrameMkLst>
        </pc:graphicFrameChg>
      </pc:sldChg>
      <pc:sldChg chg="modSp mod">
        <pc:chgData name="Lars Calmfors" userId="3f24f927704f227b" providerId="LiveId" clId="{5CDFAA0D-6D0C-43A5-9BD0-DB512F899741}" dt="2024-10-23T09:27:16.330" v="157" actId="20577"/>
        <pc:sldMkLst>
          <pc:docMk/>
          <pc:sldMk cId="2092763646" sldId="275"/>
        </pc:sldMkLst>
        <pc:graphicFrameChg chg="modGraphic">
          <ac:chgData name="Lars Calmfors" userId="3f24f927704f227b" providerId="LiveId" clId="{5CDFAA0D-6D0C-43A5-9BD0-DB512F899741}" dt="2024-10-23T09:27:16.330" v="157" actId="20577"/>
          <ac:graphicFrameMkLst>
            <pc:docMk/>
            <pc:sldMk cId="2092763646" sldId="275"/>
            <ac:graphicFrameMk id="4" creationId="{8D466AE2-4355-78DB-EB82-A766FD661ADD}"/>
          </ac:graphicFrameMkLst>
        </pc:graphicFrameChg>
      </pc:sldChg>
      <pc:sldChg chg="modSp mod">
        <pc:chgData name="Lars Calmfors" userId="3f24f927704f227b" providerId="LiveId" clId="{5CDFAA0D-6D0C-43A5-9BD0-DB512F899741}" dt="2024-10-23T09:30:19.308" v="229" actId="20577"/>
        <pc:sldMkLst>
          <pc:docMk/>
          <pc:sldMk cId="1082564995" sldId="276"/>
        </pc:sldMkLst>
        <pc:spChg chg="mod">
          <ac:chgData name="Lars Calmfors" userId="3f24f927704f227b" providerId="LiveId" clId="{5CDFAA0D-6D0C-43A5-9BD0-DB512F899741}" dt="2024-10-23T09:30:19.308" v="229" actId="20577"/>
          <ac:spMkLst>
            <pc:docMk/>
            <pc:sldMk cId="1082564995" sldId="276"/>
            <ac:spMk id="3" creationId="{10686D26-52D4-084E-D484-0648630E96E1}"/>
          </ac:spMkLst>
        </pc:spChg>
      </pc:sldChg>
      <pc:sldChg chg="modSp mod">
        <pc:chgData name="Lars Calmfors" userId="3f24f927704f227b" providerId="LiveId" clId="{5CDFAA0D-6D0C-43A5-9BD0-DB512F899741}" dt="2024-10-23T09:31:22.155" v="298" actId="20577"/>
        <pc:sldMkLst>
          <pc:docMk/>
          <pc:sldMk cId="2649256583" sldId="277"/>
        </pc:sldMkLst>
        <pc:spChg chg="mod">
          <ac:chgData name="Lars Calmfors" userId="3f24f927704f227b" providerId="LiveId" clId="{5CDFAA0D-6D0C-43A5-9BD0-DB512F899741}" dt="2024-10-23T09:31:22.155" v="298" actId="20577"/>
          <ac:spMkLst>
            <pc:docMk/>
            <pc:sldMk cId="2649256583" sldId="277"/>
            <ac:spMk id="3" creationId="{1AEA490B-820D-08E0-FC26-91C18B842483}"/>
          </ac:spMkLst>
        </pc:spChg>
      </pc:sldChg>
      <pc:sldChg chg="modSp mod">
        <pc:chgData name="Lars Calmfors" userId="3f24f927704f227b" providerId="LiveId" clId="{5CDFAA0D-6D0C-43A5-9BD0-DB512F899741}" dt="2024-10-23T09:32:01.564" v="299" actId="20577"/>
        <pc:sldMkLst>
          <pc:docMk/>
          <pc:sldMk cId="1448515777" sldId="278"/>
        </pc:sldMkLst>
        <pc:spChg chg="mod">
          <ac:chgData name="Lars Calmfors" userId="3f24f927704f227b" providerId="LiveId" clId="{5CDFAA0D-6D0C-43A5-9BD0-DB512F899741}" dt="2024-10-23T09:32:01.564" v="299" actId="20577"/>
          <ac:spMkLst>
            <pc:docMk/>
            <pc:sldMk cId="1448515777" sldId="278"/>
            <ac:spMk id="3" creationId="{9E5A3851-0858-603E-4B73-6F24CD7F1838}"/>
          </ac:spMkLst>
        </pc:spChg>
      </pc:sldChg>
      <pc:sldChg chg="modSp mod">
        <pc:chgData name="Lars Calmfors" userId="3f24f927704f227b" providerId="LiveId" clId="{5CDFAA0D-6D0C-43A5-9BD0-DB512F899741}" dt="2024-10-23T09:33:23.720" v="375" actId="20577"/>
        <pc:sldMkLst>
          <pc:docMk/>
          <pc:sldMk cId="1695004196" sldId="279"/>
        </pc:sldMkLst>
        <pc:spChg chg="mod">
          <ac:chgData name="Lars Calmfors" userId="3f24f927704f227b" providerId="LiveId" clId="{5CDFAA0D-6D0C-43A5-9BD0-DB512F899741}" dt="2024-10-23T09:33:23.720" v="375" actId="20577"/>
          <ac:spMkLst>
            <pc:docMk/>
            <pc:sldMk cId="1695004196" sldId="279"/>
            <ac:spMk id="3" creationId="{ADEE18B3-19F9-B0BE-BD62-6C36BF7B29C8}"/>
          </ac:spMkLst>
        </pc:spChg>
      </pc:sldChg>
      <pc:sldChg chg="del">
        <pc:chgData name="Lars Calmfors" userId="3f24f927704f227b" providerId="LiveId" clId="{5CDFAA0D-6D0C-43A5-9BD0-DB512F899741}" dt="2024-10-23T09:22:28.815" v="66" actId="47"/>
        <pc:sldMkLst>
          <pc:docMk/>
          <pc:sldMk cId="3262340706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CFBD2-81F4-4BD7-849B-BC879D4BFAB5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2BE9D-1B03-4A1A-A5D6-87C9B1B226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64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2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2BE9D-1B03-4A1A-A5D6-87C9B1B2261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627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2BE9D-1B03-4A1A-A5D6-87C9B1B22614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58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32BE9D-1B03-4A1A-A5D6-87C9B1B22614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422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81C62-0B88-3187-134B-A48CC1A53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624C2-3D6C-F883-6708-671CA022C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121E-3E57-B6F9-E20F-DFC747BE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61D4C-A74F-F0A8-02A1-D4C8D58A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C9888-9F67-9EE4-CDFB-6EAA20612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2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790A-FB79-35CB-26D9-E1AB66D0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8BF6B5-02D7-8E9C-5D67-9FD064641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C0544-421E-42CF-ED37-90A6FF92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E9E21-C00A-F8DA-F3D2-E9C59547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EFCF5-2415-57E9-F97B-DFC6AFCCB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01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7668A-6BC9-205E-C046-7BA0F047D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F95B4-F0D1-B840-D5F7-3DEE0BB82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E0186-74A0-DCAF-E1BF-E62E9A0C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C5BED-B769-F4F3-30CC-F07E92E5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A4A17-B85E-96EB-3AFA-40507135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7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2008-9943-6F42-E699-9B34FF37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36FA-727E-F39B-A02C-F585C837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F723F-0CB9-4220-C4DC-B53970838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B6ED-924A-9E4D-1618-4BB5B1CD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04940-131D-84C7-B828-222A627C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64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6369-3FC3-7B8A-52BB-51EB4FA6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0D124-CC91-2D21-C8A5-ACBA7BA48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6656F-CE4A-3BE1-116C-5F631012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D72F2-4220-1B1D-E22D-D05E6E5A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113F9-27E2-444D-BABD-A6ADF3A6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01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8648-CCCD-85DA-CCC6-A74FAE15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65CB9-269B-2131-C9A4-0FC7EA9D4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BE243-0F07-4CCB-1FDC-AE817361E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D28FA-4822-B0E7-0F78-70180276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7F248-27B5-CF06-0238-87935154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EDAF5-32E8-126C-D625-5CA46C72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94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39352-2398-5523-9B48-B8C5DFFA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B8A56-0A75-F89D-F156-F6F8F3436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3CF33-4F11-C686-D173-CD03C9BA9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7CD8E-A11F-AFEC-490B-7B1B886B3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1B6CD-511D-F542-E5DB-95A6DBCD6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F29BCD-FB71-B692-B903-AA72FACA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344434-5A1A-7182-EB4D-F916405E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B5C28-CC25-8AA2-7A18-5A5F2A0B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022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772C-403D-EA91-18DC-D50A94D7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7E7B1-94C1-13F3-339C-397CA0CFA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31564-1499-306D-40A4-587A0E50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6CFB3-B3F2-BA54-1131-6BFEE08D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687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7F14B-568A-A89F-88D6-4659C443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CD688-07B0-F1F5-E6C9-105FDB6A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88EE4-1D7A-7DA8-FD47-31A09D41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86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D5C2-DCE2-5141-0B85-766723CC0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6543D-D6BF-E447-FB6D-7C15E311B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10729-9CA1-B4D3-1711-2ECF3246A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C4E92-ED40-7EF1-67C3-488F947C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407E-B344-39AE-F552-41D89684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D7843-EA44-9225-6AE9-111F0978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6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D01A-FF0B-D840-67D6-DF6092B9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987184-E5A2-27E1-3538-EEFC9ADE4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96E93-D51A-CA2C-66F8-A88CBA6C4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9F582-9F81-399B-E112-8B3E0ACB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62A8E-2B04-F5D3-D88B-BABCA208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7AD94-EFF3-506D-59CE-67B98FC8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98EE3-B850-4777-4CDE-9012B421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17ED7-64F2-E930-DE88-BBEEBBB99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D31CA-1BDB-A015-B5FF-035A69F78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BC0437-A6B9-44D3-834A-817FA01AC7E8}" type="datetimeFigureOut">
              <a:rPr lang="sv-SE" smtClean="0"/>
              <a:t>2024-10-20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E3CBA-9ED6-66FD-2DEB-ECE2DA042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80049-A38F-1F52-3034-DA940328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1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6F8E-8357-8DD0-F873-112B60D55C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as a </a:t>
            </a:r>
            <a:r>
              <a:rPr lang="sv-SE" dirty="0" err="1">
                <a:solidFill>
                  <a:schemeClr val="tx2"/>
                </a:solidFill>
              </a:rPr>
              <a:t>means</a:t>
            </a:r>
            <a:r>
              <a:rPr lang="sv-SE" dirty="0">
                <a:solidFill>
                  <a:schemeClr val="tx2"/>
                </a:solidFill>
              </a:rPr>
              <a:t> to </a:t>
            </a:r>
            <a:r>
              <a:rPr lang="sv-SE" dirty="0" err="1">
                <a:solidFill>
                  <a:schemeClr val="tx2"/>
                </a:solidFill>
              </a:rPr>
              <a:t>coordinate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wages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06021-7AF1-A0BF-DF9B-62275E40B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Nordic </a:t>
            </a:r>
            <a:r>
              <a:rPr lang="sv-SE" dirty="0" err="1"/>
              <a:t>Economic</a:t>
            </a:r>
            <a:r>
              <a:rPr lang="sv-SE" dirty="0"/>
              <a:t> Policy Review Conference</a:t>
            </a:r>
          </a:p>
          <a:p>
            <a:r>
              <a:rPr lang="sv-SE" dirty="0"/>
              <a:t>Stockholm</a:t>
            </a:r>
          </a:p>
          <a:p>
            <a:r>
              <a:rPr lang="sv-SE" dirty="0"/>
              <a:t>24 </a:t>
            </a:r>
            <a:r>
              <a:rPr lang="sv-SE" dirty="0" err="1"/>
              <a:t>October</a:t>
            </a:r>
            <a:r>
              <a:rPr lang="sv-SE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03688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A82C0-382D-4F90-F9C3-B0BE822AC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3673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Nominal </a:t>
            </a:r>
            <a:r>
              <a:rPr lang="sv-SE" dirty="0" err="1">
                <a:solidFill>
                  <a:schemeClr val="tx2"/>
                </a:solidFill>
              </a:rPr>
              <a:t>hourly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cost</a:t>
            </a:r>
            <a:r>
              <a:rPr lang="sv-SE" dirty="0">
                <a:solidFill>
                  <a:schemeClr val="tx2"/>
                </a:solidFill>
              </a:rPr>
              <a:t>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 national </a:t>
            </a:r>
            <a:r>
              <a:rPr lang="sv-SE" dirty="0" err="1">
                <a:solidFill>
                  <a:schemeClr val="tx2"/>
                </a:solidFill>
              </a:rPr>
              <a:t>currency</a:t>
            </a:r>
            <a:r>
              <a:rPr lang="sv-SE" dirty="0">
                <a:solidFill>
                  <a:schemeClr val="tx2"/>
                </a:solidFill>
              </a:rPr>
              <a:t>, index, logs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3B8F57-419F-7864-AD4E-1BE9F5F99A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615" y="1897369"/>
            <a:ext cx="8140390" cy="4577038"/>
          </a:xfrm>
        </p:spPr>
      </p:pic>
    </p:spTree>
    <p:extLst>
      <p:ext uri="{BB962C8B-B14F-4D97-AF65-F5344CB8AC3E}">
        <p14:creationId xmlns:p14="http://schemas.microsoft.com/office/powerpoint/2010/main" val="94993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E224-60F2-1EA5-B1B9-16FBFCFBB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254" y="365125"/>
            <a:ext cx="9491545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Nominal </a:t>
            </a:r>
            <a:r>
              <a:rPr lang="sv-SE" dirty="0" err="1">
                <a:solidFill>
                  <a:schemeClr val="tx2"/>
                </a:solidFill>
              </a:rPr>
              <a:t>hourly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cost</a:t>
            </a:r>
            <a:r>
              <a:rPr lang="sv-SE" dirty="0">
                <a:solidFill>
                  <a:schemeClr val="tx2"/>
                </a:solidFill>
              </a:rPr>
              <a:t> in euros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, index, logs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0B70A-1761-E835-04A2-3E56F178BC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6621" y="1690688"/>
            <a:ext cx="9362328" cy="4802187"/>
          </a:xfrm>
        </p:spPr>
      </p:pic>
    </p:spTree>
    <p:extLst>
      <p:ext uri="{BB962C8B-B14F-4D97-AF65-F5344CB8AC3E}">
        <p14:creationId xmlns:p14="http://schemas.microsoft.com/office/powerpoint/2010/main" val="1891164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CCE89-53E1-CEE8-9DBF-5C16D21D1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6858" y="342822"/>
            <a:ext cx="8621751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Nominal </a:t>
            </a:r>
            <a:r>
              <a:rPr lang="sv-SE" dirty="0" err="1">
                <a:solidFill>
                  <a:schemeClr val="tx2"/>
                </a:solidFill>
              </a:rPr>
              <a:t>unit</a:t>
            </a:r>
            <a:r>
              <a:rPr lang="sv-SE" dirty="0">
                <a:solidFill>
                  <a:schemeClr val="tx2"/>
                </a:solidFill>
              </a:rPr>
              <a:t>  </a:t>
            </a:r>
            <a:r>
              <a:rPr lang="sv-SE" dirty="0" err="1">
                <a:solidFill>
                  <a:schemeClr val="tx2"/>
                </a:solidFill>
              </a:rPr>
              <a:t>labour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cost</a:t>
            </a:r>
            <a:r>
              <a:rPr lang="sv-SE" dirty="0">
                <a:solidFill>
                  <a:schemeClr val="tx2"/>
                </a:solidFill>
              </a:rPr>
              <a:t> in euros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, index, logs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C2646B-1C20-D20F-115C-3672F17ED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2184" y="2034109"/>
            <a:ext cx="7850459" cy="4209056"/>
          </a:xfrm>
        </p:spPr>
      </p:pic>
    </p:spTree>
    <p:extLst>
      <p:ext uri="{BB962C8B-B14F-4D97-AF65-F5344CB8AC3E}">
        <p14:creationId xmlns:p14="http://schemas.microsoft.com/office/powerpoint/2010/main" val="3128399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A222-E9FD-4C2D-A02F-4A0FA8AA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473" y="365125"/>
            <a:ext cx="9770327" cy="1325563"/>
          </a:xfrm>
        </p:spPr>
        <p:txBody>
          <a:bodyPr/>
          <a:lstStyle/>
          <a:p>
            <a:r>
              <a:rPr lang="sv-SE" dirty="0" err="1">
                <a:solidFill>
                  <a:srgbClr val="002060"/>
                </a:solidFill>
              </a:rPr>
              <a:t>Trade</a:t>
            </a:r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dirty="0" err="1">
                <a:solidFill>
                  <a:srgbClr val="002060"/>
                </a:solidFill>
              </a:rPr>
              <a:t>balance</a:t>
            </a:r>
            <a:r>
              <a:rPr lang="sv-SE" dirty="0">
                <a:solidFill>
                  <a:srgbClr val="002060"/>
                </a:solidFill>
              </a:rPr>
              <a:t>, per cent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GDP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4689C6-7B04-144B-7467-C1E2FBD05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80" y="2274849"/>
            <a:ext cx="11520591" cy="3891775"/>
          </a:xfrm>
        </p:spPr>
      </p:pic>
    </p:spTree>
    <p:extLst>
      <p:ext uri="{BB962C8B-B14F-4D97-AF65-F5344CB8AC3E}">
        <p14:creationId xmlns:p14="http://schemas.microsoft.com/office/powerpoint/2010/main" val="2247758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AC39-5FCF-40FD-CA46-EFC77A13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and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restraint</a:t>
            </a:r>
            <a:r>
              <a:rPr lang="sv-SE" dirty="0">
                <a:solidFill>
                  <a:schemeClr val="tx2"/>
                </a:solidFill>
              </a:rPr>
              <a:t>: </a:t>
            </a:r>
            <a:r>
              <a:rPr lang="sv-SE" dirty="0" err="1">
                <a:solidFill>
                  <a:schemeClr val="tx2"/>
                </a:solidFill>
              </a:rPr>
              <a:t>informal</a:t>
            </a:r>
            <a:r>
              <a:rPr lang="sv-SE" dirty="0">
                <a:solidFill>
                  <a:schemeClr val="tx2"/>
                </a:solidFill>
              </a:rPr>
              <a:t>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4B564-E5BB-8626-5FBB-EBC4A2A40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Foreign</a:t>
            </a:r>
            <a:r>
              <a:rPr lang="sv-SE" dirty="0"/>
              <a:t> </a:t>
            </a:r>
            <a:r>
              <a:rPr lang="sv-SE" dirty="0" err="1"/>
              <a:t>competition</a:t>
            </a:r>
            <a:r>
              <a:rPr lang="sv-SE" dirty="0"/>
              <a:t> </a:t>
            </a:r>
            <a:r>
              <a:rPr lang="sv-SE" dirty="0" err="1"/>
              <a:t>provides</a:t>
            </a:r>
            <a:r>
              <a:rPr lang="sv-SE" dirty="0"/>
              <a:t> strong </a:t>
            </a:r>
            <a:r>
              <a:rPr lang="sv-SE" dirty="0" err="1"/>
              <a:t>incentive</a:t>
            </a:r>
            <a:r>
              <a:rPr lang="sv-SE" dirty="0"/>
              <a:t> for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under a </a:t>
            </a:r>
            <a:r>
              <a:rPr lang="sv-SE" dirty="0" err="1"/>
              <a:t>fixed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rate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Such</a:t>
            </a:r>
            <a:r>
              <a:rPr lang="sv-SE" dirty="0"/>
              <a:t> </a:t>
            </a:r>
            <a:r>
              <a:rPr lang="sv-SE" dirty="0" err="1"/>
              <a:t>incentives</a:t>
            </a:r>
            <a:r>
              <a:rPr lang="sv-SE" dirty="0"/>
              <a:t> </a:t>
            </a:r>
            <a:r>
              <a:rPr lang="sv-SE" dirty="0" err="1"/>
              <a:t>missing</a:t>
            </a:r>
            <a:r>
              <a:rPr lang="sv-SE" dirty="0"/>
              <a:t> in the non-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endParaRPr lang="sv-SE" dirty="0"/>
          </a:p>
          <a:p>
            <a:r>
              <a:rPr lang="sv-SE" dirty="0"/>
              <a:t>Argument </a:t>
            </a:r>
            <a:r>
              <a:rPr lang="sv-SE" dirty="0" err="1"/>
              <a:t>of</a:t>
            </a:r>
            <a:r>
              <a:rPr lang="sv-SE" dirty="0"/>
              <a:t> double </a:t>
            </a:r>
            <a:r>
              <a:rPr lang="sv-SE" dirty="0" err="1"/>
              <a:t>incentives</a:t>
            </a:r>
            <a:r>
              <a:rPr lang="sv-SE" dirty="0"/>
              <a:t> under inflation </a:t>
            </a:r>
            <a:r>
              <a:rPr lang="sv-SE" dirty="0" err="1"/>
              <a:t>targeting</a:t>
            </a:r>
            <a:r>
              <a:rPr lang="sv-SE" dirty="0"/>
              <a:t> and a flexible </a:t>
            </a:r>
            <a:r>
              <a:rPr lang="sv-SE" dirty="0" err="1"/>
              <a:t>exchange</a:t>
            </a:r>
            <a:r>
              <a:rPr lang="sv-SE" dirty="0"/>
              <a:t> rate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Foreign</a:t>
            </a:r>
            <a:r>
              <a:rPr lang="sv-SE" dirty="0"/>
              <a:t> </a:t>
            </a:r>
            <a:r>
              <a:rPr lang="sv-SE" dirty="0" err="1"/>
              <a:t>competition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Currency</a:t>
            </a:r>
            <a:r>
              <a:rPr lang="sv-SE" dirty="0"/>
              <a:t> </a:t>
            </a:r>
            <a:r>
              <a:rPr lang="sv-SE" dirty="0" err="1"/>
              <a:t>appreciation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interest</a:t>
            </a:r>
            <a:r>
              <a:rPr lang="sv-SE" dirty="0"/>
              <a:t> rate </a:t>
            </a:r>
            <a:r>
              <a:rPr lang="sv-SE" dirty="0" err="1"/>
              <a:t>increase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inflation</a:t>
            </a:r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target</a:t>
            </a:r>
            <a:r>
              <a:rPr lang="sv-SE" dirty="0"/>
              <a:t> is </a:t>
            </a:r>
            <a:r>
              <a:rPr lang="sv-SE" dirty="0" err="1"/>
              <a:t>threatened</a:t>
            </a:r>
            <a:endParaRPr lang="sv-SE" dirty="0"/>
          </a:p>
          <a:p>
            <a:r>
              <a:rPr lang="sv-SE" dirty="0" err="1"/>
              <a:t>But</a:t>
            </a:r>
            <a:r>
              <a:rPr lang="sv-SE" dirty="0"/>
              <a:t> strong </a:t>
            </a:r>
            <a:r>
              <a:rPr lang="sv-SE" dirty="0" err="1"/>
              <a:t>incentives</a:t>
            </a:r>
            <a:r>
              <a:rPr lang="sv-SE" dirty="0"/>
              <a:t> for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in the non-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under inflation </a:t>
            </a:r>
            <a:r>
              <a:rPr lang="sv-SE" dirty="0" err="1"/>
              <a:t>targeting</a:t>
            </a:r>
            <a:endParaRPr lang="sv-SE" dirty="0"/>
          </a:p>
          <a:p>
            <a:r>
              <a:rPr lang="sv-SE" dirty="0" err="1"/>
              <a:t>Uncertain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rate </a:t>
            </a:r>
            <a:r>
              <a:rPr lang="sv-SE" dirty="0" err="1"/>
              <a:t>effects</a:t>
            </a:r>
            <a:r>
              <a:rPr lang="sv-SE" dirty="0"/>
              <a:t> under a flexible </a:t>
            </a:r>
            <a:r>
              <a:rPr lang="sv-SE" dirty="0" err="1"/>
              <a:t>exchange</a:t>
            </a:r>
            <a:r>
              <a:rPr lang="sv-SE" dirty="0"/>
              <a:t> rate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86560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1C23F-8AC7-4B40-BC44-90FD790B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800" dirty="0" err="1">
                <a:solidFill>
                  <a:schemeClr val="tx2"/>
                </a:solidFill>
              </a:rPr>
              <a:t>Pattern</a:t>
            </a:r>
            <a:r>
              <a:rPr lang="sv-SE" sz="4800" dirty="0">
                <a:solidFill>
                  <a:schemeClr val="tx2"/>
                </a:solidFill>
              </a:rPr>
              <a:t> </a:t>
            </a:r>
            <a:r>
              <a:rPr lang="sv-SE" sz="4800" dirty="0" err="1">
                <a:solidFill>
                  <a:schemeClr val="tx2"/>
                </a:solidFill>
              </a:rPr>
              <a:t>bargaining</a:t>
            </a:r>
            <a:r>
              <a:rPr lang="sv-SE" sz="4800" dirty="0">
                <a:solidFill>
                  <a:schemeClr val="tx2"/>
                </a:solidFill>
              </a:rPr>
              <a:t> and </a:t>
            </a:r>
            <a:r>
              <a:rPr lang="sv-SE" sz="4800" dirty="0" err="1">
                <a:solidFill>
                  <a:schemeClr val="tx2"/>
                </a:solidFill>
              </a:rPr>
              <a:t>wage</a:t>
            </a:r>
            <a:r>
              <a:rPr lang="sv-SE" sz="4800" dirty="0">
                <a:solidFill>
                  <a:schemeClr val="tx2"/>
                </a:solidFill>
              </a:rPr>
              <a:t> </a:t>
            </a:r>
            <a:r>
              <a:rPr lang="sv-SE" sz="4800" dirty="0" err="1">
                <a:solidFill>
                  <a:schemeClr val="tx2"/>
                </a:solidFill>
              </a:rPr>
              <a:t>restraint</a:t>
            </a:r>
            <a:r>
              <a:rPr lang="sv-SE" sz="4800" dirty="0">
                <a:solidFill>
                  <a:schemeClr val="tx2"/>
                </a:solidFill>
              </a:rPr>
              <a:t>: formal </a:t>
            </a:r>
            <a:r>
              <a:rPr lang="sv-SE" sz="4800" dirty="0" err="1">
                <a:solidFill>
                  <a:schemeClr val="tx2"/>
                </a:solidFill>
              </a:rPr>
              <a:t>analysis</a:t>
            </a:r>
            <a:endParaRPr lang="sv-SE" sz="48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D93AC-7297-202F-E652-B8016FDF5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4215"/>
            <a:ext cx="10515600" cy="3952747"/>
          </a:xfrm>
        </p:spPr>
        <p:txBody>
          <a:bodyPr/>
          <a:lstStyle/>
          <a:p>
            <a:r>
              <a:rPr lang="sv-SE" sz="3200" dirty="0" err="1"/>
              <a:t>Centralised</a:t>
            </a:r>
            <a:r>
              <a:rPr lang="sv-SE" sz="3200" dirty="0"/>
              <a:t> </a:t>
            </a:r>
            <a:r>
              <a:rPr lang="sv-SE" sz="3200" dirty="0" err="1"/>
              <a:t>bargaining</a:t>
            </a:r>
            <a:r>
              <a:rPr lang="sv-SE" sz="3200" dirty="0"/>
              <a:t> in </a:t>
            </a:r>
            <a:r>
              <a:rPr lang="sv-SE" sz="3200" dirty="0" err="1"/>
              <a:t>disguise</a:t>
            </a:r>
            <a:endParaRPr lang="sv-SE" sz="3200" dirty="0"/>
          </a:p>
          <a:p>
            <a:r>
              <a:rPr lang="sv-SE" sz="3200" dirty="0"/>
              <a:t>Stackelberg game </a:t>
            </a:r>
            <a:r>
              <a:rPr lang="sv-SE" sz="3200" dirty="0" err="1"/>
              <a:t>where</a:t>
            </a:r>
            <a:r>
              <a:rPr lang="sv-SE" sz="3200" dirty="0"/>
              <a:t> the </a:t>
            </a:r>
            <a:r>
              <a:rPr lang="sv-SE" sz="3200" dirty="0" err="1"/>
              <a:t>leader</a:t>
            </a:r>
            <a:r>
              <a:rPr lang="sv-SE" sz="3200" dirty="0"/>
              <a:t> </a:t>
            </a:r>
            <a:r>
              <a:rPr lang="sv-SE" sz="3200" dirty="0" err="1"/>
              <a:t>sector</a:t>
            </a:r>
            <a:r>
              <a:rPr lang="sv-SE" sz="3200" dirty="0"/>
              <a:t> maximises </a:t>
            </a:r>
            <a:r>
              <a:rPr lang="sv-SE" sz="3200" dirty="0" err="1"/>
              <a:t>her</a:t>
            </a:r>
            <a:r>
              <a:rPr lang="sv-SE" sz="3200" dirty="0"/>
              <a:t> </a:t>
            </a:r>
            <a:r>
              <a:rPr lang="sv-SE" sz="3200" dirty="0" err="1"/>
              <a:t>own</a:t>
            </a:r>
            <a:r>
              <a:rPr lang="sv-SE" sz="3200" dirty="0"/>
              <a:t> </a:t>
            </a:r>
            <a:r>
              <a:rPr lang="sv-SE" sz="3200" dirty="0" err="1"/>
              <a:t>welfare</a:t>
            </a:r>
            <a:r>
              <a:rPr lang="sv-SE" sz="3200" dirty="0"/>
              <a:t> </a:t>
            </a:r>
            <a:r>
              <a:rPr lang="sv-SE" sz="3200" dirty="0" err="1"/>
              <a:t>taking</a:t>
            </a:r>
            <a:r>
              <a:rPr lang="sv-SE" sz="3200" dirty="0"/>
              <a:t> </a:t>
            </a:r>
            <a:r>
              <a:rPr lang="sv-SE" sz="3200" dirty="0" err="1"/>
              <a:t>into</a:t>
            </a:r>
            <a:r>
              <a:rPr lang="sv-SE" sz="3200" dirty="0"/>
              <a:t> </a:t>
            </a:r>
            <a:r>
              <a:rPr lang="sv-SE" sz="3200" dirty="0" err="1"/>
              <a:t>account</a:t>
            </a:r>
            <a:r>
              <a:rPr lang="sv-SE" sz="3200" dirty="0"/>
              <a:t> </a:t>
            </a:r>
            <a:r>
              <a:rPr lang="sv-SE" sz="3200" dirty="0" err="1"/>
              <a:t>that</a:t>
            </a:r>
            <a:r>
              <a:rPr lang="sv-SE" sz="3200" dirty="0"/>
              <a:t> </a:t>
            </a:r>
            <a:r>
              <a:rPr lang="sv-SE" sz="3200" dirty="0" err="1"/>
              <a:t>followers</a:t>
            </a:r>
            <a:r>
              <a:rPr lang="sv-SE" sz="3200" dirty="0"/>
              <a:t> do the same</a:t>
            </a:r>
          </a:p>
          <a:p>
            <a:r>
              <a:rPr lang="sv-SE" sz="3200" dirty="0"/>
              <a:t>A game </a:t>
            </a:r>
            <a:r>
              <a:rPr lang="sv-SE" sz="3200" dirty="0" err="1"/>
              <a:t>where</a:t>
            </a:r>
            <a:r>
              <a:rPr lang="sv-SE" sz="3200" dirty="0"/>
              <a:t> the </a:t>
            </a:r>
            <a:r>
              <a:rPr lang="sv-SE" sz="3200" dirty="0" err="1"/>
              <a:t>leader</a:t>
            </a:r>
            <a:r>
              <a:rPr lang="sv-SE" sz="3200" dirty="0"/>
              <a:t> maximises </a:t>
            </a:r>
            <a:r>
              <a:rPr lang="sv-SE" sz="3200" dirty="0" err="1"/>
              <a:t>her</a:t>
            </a:r>
            <a:r>
              <a:rPr lang="sv-SE" sz="3200" dirty="0"/>
              <a:t> </a:t>
            </a:r>
            <a:r>
              <a:rPr lang="sv-SE" sz="3200" dirty="0" err="1"/>
              <a:t>own</a:t>
            </a:r>
            <a:r>
              <a:rPr lang="sv-SE" sz="3200" dirty="0"/>
              <a:t> </a:t>
            </a:r>
            <a:r>
              <a:rPr lang="sv-SE" sz="3200" dirty="0" err="1"/>
              <a:t>utility</a:t>
            </a:r>
            <a:r>
              <a:rPr lang="sv-SE" sz="3200" dirty="0"/>
              <a:t> under the </a:t>
            </a:r>
            <a:r>
              <a:rPr lang="sv-SE" sz="3200" dirty="0" err="1"/>
              <a:t>constraint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a social norm </a:t>
            </a:r>
            <a:r>
              <a:rPr lang="sv-SE" sz="3200" dirty="0" err="1"/>
              <a:t>forcing</a:t>
            </a:r>
            <a:r>
              <a:rPr lang="sv-SE" sz="3200" dirty="0"/>
              <a:t> </a:t>
            </a:r>
            <a:r>
              <a:rPr lang="sv-SE" sz="3200" dirty="0" err="1"/>
              <a:t>followers</a:t>
            </a:r>
            <a:r>
              <a:rPr lang="sv-SE" sz="3200" dirty="0"/>
              <a:t> to </a:t>
            </a:r>
            <a:r>
              <a:rPr lang="sv-SE" sz="3200" dirty="0" err="1"/>
              <a:t>choose</a:t>
            </a:r>
            <a:r>
              <a:rPr lang="sv-SE" sz="3200" dirty="0"/>
              <a:t> the same </a:t>
            </a:r>
            <a:r>
              <a:rPr lang="sv-SE" sz="3200" dirty="0" err="1"/>
              <a:t>wage</a:t>
            </a:r>
            <a:r>
              <a:rPr lang="sv-SE" sz="3200" dirty="0"/>
              <a:t> (</a:t>
            </a:r>
            <a:r>
              <a:rPr lang="sv-SE" sz="3200" dirty="0" err="1"/>
              <a:t>increases</a:t>
            </a:r>
            <a:r>
              <a:rPr lang="sv-SE" sz="3200" dirty="0"/>
              <a:t>) as the </a:t>
            </a:r>
            <a:r>
              <a:rPr lang="sv-SE" sz="3200" dirty="0" err="1"/>
              <a:t>leader</a:t>
            </a:r>
            <a:endParaRPr lang="sv-SE" sz="32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89FC7-75C2-5042-0BC0-49F36FA7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as centralisation in </a:t>
            </a:r>
            <a:r>
              <a:rPr lang="sv-SE" dirty="0" err="1">
                <a:solidFill>
                  <a:schemeClr val="tx2"/>
                </a:solidFill>
              </a:rPr>
              <a:t>disguise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2393-E081-CC4E-70E2-F61F86731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Internalisation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externalities</a:t>
            </a:r>
            <a:r>
              <a:rPr lang="sv-SE" dirty="0"/>
              <a:t> in the same </a:t>
            </a:r>
            <a:r>
              <a:rPr lang="sv-SE" dirty="0" err="1"/>
              <a:t>way</a:t>
            </a:r>
            <a:r>
              <a:rPr lang="sv-SE" dirty="0"/>
              <a:t> as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centralised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peak</a:t>
            </a:r>
            <a:r>
              <a:rPr lang="sv-SE" dirty="0"/>
              <a:t> organisations </a:t>
            </a:r>
            <a:r>
              <a:rPr lang="sv-SE" dirty="0" err="1"/>
              <a:t>promoting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Price </a:t>
            </a:r>
            <a:r>
              <a:rPr lang="sv-SE" dirty="0" err="1"/>
              <a:t>externalities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Tax </a:t>
            </a:r>
            <a:r>
              <a:rPr lang="sv-SE" dirty="0" err="1"/>
              <a:t>base</a:t>
            </a:r>
            <a:r>
              <a:rPr lang="sv-SE" dirty="0"/>
              <a:t> </a:t>
            </a:r>
            <a:r>
              <a:rPr lang="sv-SE" dirty="0" err="1"/>
              <a:t>externalities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Financing</a:t>
            </a:r>
            <a:r>
              <a:rPr lang="sv-SE" dirty="0"/>
              <a:t>-</a:t>
            </a:r>
            <a:r>
              <a:rPr lang="sv-SE" dirty="0" err="1"/>
              <a:t>of</a:t>
            </a:r>
            <a:r>
              <a:rPr lang="sv-SE" dirty="0"/>
              <a:t>-</a:t>
            </a:r>
            <a:r>
              <a:rPr lang="sv-SE" dirty="0" err="1"/>
              <a:t>unemployment</a:t>
            </a:r>
            <a:r>
              <a:rPr lang="sv-SE" dirty="0"/>
              <a:t>-benefit </a:t>
            </a:r>
            <a:r>
              <a:rPr lang="sv-SE" dirty="0" err="1"/>
              <a:t>exteralities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Unemployment</a:t>
            </a:r>
            <a:r>
              <a:rPr lang="sv-SE" dirty="0"/>
              <a:t> </a:t>
            </a:r>
            <a:r>
              <a:rPr lang="sv-SE" dirty="0" err="1"/>
              <a:t>externalities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Envy</a:t>
            </a:r>
            <a:r>
              <a:rPr lang="sv-SE" dirty="0"/>
              <a:t> </a:t>
            </a:r>
            <a:r>
              <a:rPr lang="sv-SE" dirty="0" err="1"/>
              <a:t>externalities</a:t>
            </a:r>
            <a:endParaRPr lang="sv-SE" dirty="0"/>
          </a:p>
          <a:p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stance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manufacturing</a:t>
            </a:r>
            <a:r>
              <a:rPr lang="sv-SE" dirty="0"/>
              <a:t> </a:t>
            </a:r>
            <a:r>
              <a:rPr lang="sv-SE" dirty="0" err="1"/>
              <a:t>determined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informal</a:t>
            </a:r>
            <a:r>
              <a:rPr lang="sv-SE" dirty="0"/>
              <a:t> </a:t>
            </a:r>
            <a:r>
              <a:rPr lang="sv-SE" dirty="0" err="1"/>
              <a:t>negotiations</a:t>
            </a:r>
            <a:r>
              <a:rPr lang="sv-SE" dirty="0"/>
              <a:t> or </a:t>
            </a:r>
            <a:r>
              <a:rPr lang="sv-SE" i="1" dirty="0"/>
              <a:t>as </a:t>
            </a:r>
            <a:r>
              <a:rPr lang="sv-SE" i="1" dirty="0" err="1"/>
              <a:t>if</a:t>
            </a:r>
            <a:r>
              <a:rPr lang="sv-SE" i="1" dirty="0"/>
              <a:t> </a:t>
            </a:r>
            <a:r>
              <a:rPr lang="sv-SE" dirty="0" err="1"/>
              <a:t>there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such</a:t>
            </a:r>
            <a:r>
              <a:rPr lang="sv-SE" dirty="0"/>
              <a:t> </a:t>
            </a:r>
            <a:r>
              <a:rPr lang="sv-SE" dirty="0" err="1"/>
              <a:t>negotiations</a:t>
            </a:r>
            <a:endParaRPr lang="sv-SE" dirty="0"/>
          </a:p>
          <a:p>
            <a:r>
              <a:rPr lang="sv-SE" dirty="0" err="1"/>
              <a:t>Empirial</a:t>
            </a:r>
            <a:r>
              <a:rPr lang="sv-SE" dirty="0"/>
              <a:t> studies </a:t>
            </a:r>
            <a:r>
              <a:rPr lang="sv-SE" dirty="0" err="1"/>
              <a:t>often</a:t>
            </a:r>
            <a:r>
              <a:rPr lang="sv-SE" dirty="0"/>
              <a:t> </a:t>
            </a:r>
            <a:r>
              <a:rPr lang="sv-SE" dirty="0" err="1"/>
              <a:t>classify</a:t>
            </a:r>
            <a:r>
              <a:rPr lang="sv-SE" dirty="0"/>
              <a:t> </a:t>
            </a:r>
            <a:r>
              <a:rPr lang="sv-SE" dirty="0" err="1"/>
              <a:t>centralised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and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in the same </a:t>
            </a:r>
            <a:r>
              <a:rPr lang="sv-SE" dirty="0" err="1"/>
              <a:t>category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7813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1161-7DDD-3EE3-E2B6-13C5BF7EC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-148279"/>
            <a:ext cx="10515600" cy="1309814"/>
          </a:xfrm>
        </p:spPr>
        <p:txBody>
          <a:bodyPr>
            <a:normAutofit/>
          </a:bodyPr>
          <a:lstStyle/>
          <a:p>
            <a:r>
              <a:rPr lang="sv-SE" sz="3600" dirty="0" err="1">
                <a:solidFill>
                  <a:srgbClr val="002060"/>
                </a:solidFill>
              </a:rPr>
              <a:t>Wage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leadership</a:t>
            </a:r>
            <a:r>
              <a:rPr lang="sv-SE" sz="3600" dirty="0">
                <a:solidFill>
                  <a:srgbClr val="002060"/>
                </a:solidFill>
              </a:rPr>
              <a:t> in a </a:t>
            </a:r>
            <a:r>
              <a:rPr lang="sv-SE" sz="3600" dirty="0" err="1">
                <a:solidFill>
                  <a:srgbClr val="002060"/>
                </a:solidFill>
              </a:rPr>
              <a:t>monetary</a:t>
            </a:r>
            <a:r>
              <a:rPr lang="sv-SE" sz="3600" dirty="0">
                <a:solidFill>
                  <a:srgbClr val="002060"/>
                </a:solidFill>
              </a:rPr>
              <a:t> union (</a:t>
            </a:r>
            <a:r>
              <a:rPr lang="sv-SE" sz="3600" dirty="0" err="1">
                <a:solidFill>
                  <a:srgbClr val="002060"/>
                </a:solidFill>
              </a:rPr>
              <a:t>fixed</a:t>
            </a:r>
            <a:r>
              <a:rPr lang="sv-SE" sz="3600" dirty="0">
                <a:solidFill>
                  <a:srgbClr val="002060"/>
                </a:solidFill>
              </a:rPr>
              <a:t> </a:t>
            </a:r>
            <a:r>
              <a:rPr lang="sv-SE" sz="3600" dirty="0" err="1">
                <a:solidFill>
                  <a:srgbClr val="002060"/>
                </a:solidFill>
              </a:rPr>
              <a:t>exchange</a:t>
            </a:r>
            <a:r>
              <a:rPr lang="sv-SE" sz="3600" dirty="0">
                <a:solidFill>
                  <a:srgbClr val="002060"/>
                </a:solidFill>
              </a:rPr>
              <a:t> rate)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1F9D8A-8570-9C45-E785-6B9E95F16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082364"/>
              </p:ext>
            </p:extLst>
          </p:nvPr>
        </p:nvGraphicFramePr>
        <p:xfrm>
          <a:off x="803189" y="1013254"/>
          <a:ext cx="10550608" cy="5875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0210">
                  <a:extLst>
                    <a:ext uri="{9D8B030D-6E8A-4147-A177-3AD203B41FA5}">
                      <a16:colId xmlns:a16="http://schemas.microsoft.com/office/drawing/2014/main" val="132463075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69283437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5657033"/>
                    </a:ext>
                  </a:extLst>
                </a:gridCol>
              </a:tblGrid>
              <a:tr h="432937">
                <a:tc>
                  <a:txBody>
                    <a:bodyPr/>
                    <a:lstStyle/>
                    <a:p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="1" dirty="0"/>
                        <a:t>Calmfors and Seim (2013</a:t>
                      </a:r>
                      <a:r>
                        <a:rPr lang="sv-SE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="1" dirty="0" err="1"/>
                        <a:t>Juvonen</a:t>
                      </a:r>
                      <a:r>
                        <a:rPr lang="sv-SE" sz="2000" b="1" dirty="0"/>
                        <a:t> (2023)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97474"/>
                  </a:ext>
                </a:extLst>
              </a:tr>
              <a:tr h="1067517">
                <a:tc>
                  <a:txBody>
                    <a:bodyPr/>
                    <a:lstStyle/>
                    <a:p>
                      <a:r>
                        <a:rPr lang="sv-SE" sz="2000" b="1" dirty="0"/>
                        <a:t>Stackelberg </a:t>
                      </a:r>
                      <a:r>
                        <a:rPr lang="sv-SE" sz="2000" b="1" dirty="0" err="1"/>
                        <a:t>leadership</a:t>
                      </a:r>
                      <a:r>
                        <a:rPr lang="sv-SE" sz="2000" b="1" dirty="0"/>
                        <a:t> (SL) </a:t>
                      </a:r>
                      <a:r>
                        <a:rPr lang="sv-SE" sz="2000" b="1" dirty="0" err="1"/>
                        <a:t>tradables</a:t>
                      </a:r>
                      <a:r>
                        <a:rPr lang="sv-SE" sz="2000" b="1" dirty="0"/>
                        <a:t> </a:t>
                      </a:r>
                      <a:r>
                        <a:rPr lang="sv-SE" sz="2000" b="1" dirty="0" err="1"/>
                        <a:t>sector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tradables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Higer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tradables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UC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838903"/>
                  </a:ext>
                </a:extLst>
              </a:tr>
              <a:tr h="1708027">
                <a:tc>
                  <a:txBody>
                    <a:bodyPr/>
                    <a:lstStyle/>
                    <a:p>
                      <a:r>
                        <a:rPr lang="sv-SE" sz="2000" b="1" dirty="0"/>
                        <a:t>Stackelberg </a:t>
                      </a:r>
                      <a:r>
                        <a:rPr lang="sv-SE" sz="2000" b="1" dirty="0" err="1"/>
                        <a:t>leadership</a:t>
                      </a:r>
                      <a:r>
                        <a:rPr lang="sv-SE" sz="2000" b="1" dirty="0"/>
                        <a:t> (SL) </a:t>
                      </a:r>
                      <a:r>
                        <a:rPr lang="sv-SE" sz="2000" b="1" dirty="0" err="1"/>
                        <a:t>nontradables</a:t>
                      </a:r>
                      <a:r>
                        <a:rPr lang="sv-SE" sz="2000" b="1" dirty="0"/>
                        <a:t> </a:t>
                      </a:r>
                      <a:r>
                        <a:rPr lang="sv-SE" sz="2000" b="1" dirty="0" err="1"/>
                        <a:t>sector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non-</a:t>
                      </a:r>
                      <a:r>
                        <a:rPr lang="sv-SE" sz="2000" dirty="0" err="1"/>
                        <a:t>tradables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nontradables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UC </a:t>
                      </a:r>
                      <a:r>
                        <a:rPr lang="sv-SE" sz="2000" dirty="0" err="1"/>
                        <a:t>but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with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tradables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leadership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57938"/>
                  </a:ext>
                </a:extLst>
              </a:tr>
              <a:tr h="1387772">
                <a:tc>
                  <a:txBody>
                    <a:bodyPr/>
                    <a:lstStyle/>
                    <a:p>
                      <a:r>
                        <a:rPr lang="sv-SE" sz="2000" b="1" dirty="0"/>
                        <a:t>Social-norm </a:t>
                      </a:r>
                      <a:r>
                        <a:rPr lang="sv-SE" sz="2000" b="1" dirty="0" err="1"/>
                        <a:t>leadership</a:t>
                      </a:r>
                      <a:r>
                        <a:rPr lang="sv-SE" sz="2000" b="1" dirty="0"/>
                        <a:t> for </a:t>
                      </a:r>
                      <a:r>
                        <a:rPr lang="sv-SE" sz="2000" b="1" dirty="0" err="1"/>
                        <a:t>any</a:t>
                      </a:r>
                      <a:r>
                        <a:rPr lang="sv-SE" sz="2000" b="1" dirty="0"/>
                        <a:t> </a:t>
                      </a:r>
                      <a:r>
                        <a:rPr lang="sv-SE" sz="2000" b="1" dirty="0" err="1"/>
                        <a:t>of</a:t>
                      </a:r>
                      <a:r>
                        <a:rPr lang="sv-SE" sz="2000" b="1" dirty="0"/>
                        <a:t> the </a:t>
                      </a:r>
                      <a:r>
                        <a:rPr lang="sv-SE" sz="2000" b="1" dirty="0" err="1"/>
                        <a:t>sectors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wages</a:t>
                      </a:r>
                      <a:r>
                        <a:rPr lang="sv-SE" sz="2000" dirty="0"/>
                        <a:t>, </a:t>
                      </a:r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welfare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UC and 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970771"/>
                  </a:ext>
                </a:extLst>
              </a:tr>
              <a:tr h="1067517">
                <a:tc>
                  <a:txBody>
                    <a:bodyPr/>
                    <a:lstStyle/>
                    <a:p>
                      <a:r>
                        <a:rPr lang="sv-SE" sz="2000" b="1" dirty="0"/>
                        <a:t>Social-norm </a:t>
                      </a:r>
                      <a:r>
                        <a:rPr lang="sv-SE" sz="2000" b="1" dirty="0" err="1"/>
                        <a:t>leadership</a:t>
                      </a:r>
                      <a:r>
                        <a:rPr lang="sv-SE" sz="2000" b="1" dirty="0"/>
                        <a:t> for the </a:t>
                      </a:r>
                      <a:r>
                        <a:rPr lang="sv-SE" sz="2000" b="1" dirty="0" err="1"/>
                        <a:t>smaller</a:t>
                      </a:r>
                      <a:r>
                        <a:rPr lang="sv-SE" sz="2000" b="1" dirty="0"/>
                        <a:t> </a:t>
                      </a:r>
                      <a:r>
                        <a:rPr lang="sv-SE" sz="2000" b="1" dirty="0" err="1"/>
                        <a:t>sector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Lower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wage</a:t>
                      </a:r>
                      <a:r>
                        <a:rPr lang="sv-SE" sz="2000" dirty="0"/>
                        <a:t> in </a:t>
                      </a:r>
                      <a:r>
                        <a:rPr lang="sv-SE" sz="2000" dirty="0" err="1"/>
                        <a:t>leader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sector</a:t>
                      </a:r>
                      <a:r>
                        <a:rPr lang="sv-SE" sz="2000" dirty="0"/>
                        <a:t> and </a:t>
                      </a:r>
                      <a:r>
                        <a:rPr lang="sv-SE" sz="2000" dirty="0" err="1"/>
                        <a:t>higher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aggregate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employment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than</a:t>
                      </a:r>
                      <a:r>
                        <a:rPr lang="sv-SE" sz="2000" dirty="0"/>
                        <a:t> </a:t>
                      </a:r>
                      <a:r>
                        <a:rPr lang="sv-SE" sz="2000" dirty="0" err="1"/>
                        <a:t>otherwise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70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798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91163-4690-CA1B-9B5A-664870AE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leadership</a:t>
            </a:r>
            <a:r>
              <a:rPr lang="sv-SE" dirty="0">
                <a:solidFill>
                  <a:schemeClr val="tx2"/>
                </a:solidFill>
              </a:rPr>
              <a:t> under inflation </a:t>
            </a:r>
            <a:r>
              <a:rPr lang="sv-SE" dirty="0" err="1">
                <a:solidFill>
                  <a:schemeClr val="tx2"/>
                </a:solidFill>
              </a:rPr>
              <a:t>targeting</a:t>
            </a:r>
            <a:endParaRPr lang="sv-SE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466AE2-4355-78DB-EB82-A766FD661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867553"/>
              </p:ext>
            </p:extLst>
          </p:nvPr>
        </p:nvGraphicFramePr>
        <p:xfrm>
          <a:off x="838200" y="1309816"/>
          <a:ext cx="10515597" cy="5429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15333364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5262830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836700169"/>
                    </a:ext>
                  </a:extLst>
                </a:gridCol>
              </a:tblGrid>
              <a:tr h="864263">
                <a:tc>
                  <a:txBody>
                    <a:bodyPr/>
                    <a:lstStyle/>
                    <a:p>
                      <a:endParaRPr lang="sv-S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/>
                        <a:t>Calmfors and Seim (2013)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/>
                        <a:t>Vartiainen</a:t>
                      </a:r>
                      <a:r>
                        <a:rPr lang="sv-SE" sz="2400" b="1" dirty="0"/>
                        <a:t> (2010)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54024"/>
                  </a:ext>
                </a:extLst>
              </a:tr>
              <a:tr h="1632497">
                <a:tc>
                  <a:txBody>
                    <a:bodyPr/>
                    <a:lstStyle/>
                    <a:p>
                      <a:r>
                        <a:rPr lang="sv-SE" sz="2400" b="1" dirty="0"/>
                        <a:t>Stackelberg </a:t>
                      </a:r>
                      <a:r>
                        <a:rPr lang="sv-SE" sz="2400" b="1" dirty="0" err="1"/>
                        <a:t>leadership</a:t>
                      </a:r>
                      <a:r>
                        <a:rPr lang="sv-SE" sz="2400" b="1" dirty="0"/>
                        <a:t> ( SL) for </a:t>
                      </a:r>
                      <a:r>
                        <a:rPr lang="sv-SE" sz="2400" b="1" dirty="0" err="1"/>
                        <a:t>any</a:t>
                      </a:r>
                      <a:r>
                        <a:rPr lang="sv-SE" sz="2400" b="1" dirty="0"/>
                        <a:t> </a:t>
                      </a:r>
                      <a:r>
                        <a:rPr lang="sv-SE" sz="2400" b="1" dirty="0" err="1"/>
                        <a:t>of</a:t>
                      </a:r>
                      <a:r>
                        <a:rPr lang="sv-SE" sz="2400" b="1" dirty="0"/>
                        <a:t> the </a:t>
                      </a:r>
                      <a:r>
                        <a:rPr lang="sv-SE" sz="2400" b="1" dirty="0" err="1"/>
                        <a:t>sectors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/>
                        <a:t>Same </a:t>
                      </a:r>
                      <a:r>
                        <a:rPr lang="sv-SE" sz="2400" dirty="0" err="1"/>
                        <a:t>wages</a:t>
                      </a:r>
                      <a:r>
                        <a:rPr lang="sv-SE" sz="2400" dirty="0"/>
                        <a:t> and </a:t>
                      </a:r>
                      <a:r>
                        <a:rPr lang="sv-SE" sz="2400" dirty="0" err="1"/>
                        <a:t>aggregate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employment</a:t>
                      </a:r>
                      <a:r>
                        <a:rPr lang="sv-SE" sz="2400" dirty="0"/>
                        <a:t> as 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/>
                        <a:t>Lower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wages</a:t>
                      </a:r>
                      <a:r>
                        <a:rPr lang="sv-SE" sz="2400" dirty="0"/>
                        <a:t> and </a:t>
                      </a:r>
                      <a:r>
                        <a:rPr lang="sv-SE" sz="2400" dirty="0" err="1"/>
                        <a:t>higher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aggregate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employmet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than</a:t>
                      </a:r>
                      <a:r>
                        <a:rPr lang="sv-SE" sz="2400" dirty="0"/>
                        <a:t> UC </a:t>
                      </a:r>
                      <a:r>
                        <a:rPr lang="sv-SE" sz="2400" dirty="0" err="1"/>
                        <a:t>if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goods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are</a:t>
                      </a:r>
                      <a:r>
                        <a:rPr lang="sv-SE" sz="2400" dirty="0"/>
                        <a:t> not </a:t>
                      </a:r>
                      <a:r>
                        <a:rPr lang="sv-SE" sz="2400" dirty="0" err="1"/>
                        <a:t>easily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substitutable</a:t>
                      </a:r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854096"/>
                  </a:ext>
                </a:extLst>
              </a:tr>
              <a:tr h="1300589">
                <a:tc>
                  <a:txBody>
                    <a:bodyPr/>
                    <a:lstStyle/>
                    <a:p>
                      <a:r>
                        <a:rPr lang="sv-SE" sz="2400" b="1" dirty="0"/>
                        <a:t>Social-norm </a:t>
                      </a:r>
                      <a:r>
                        <a:rPr lang="sv-SE" sz="2400" b="1" dirty="0" err="1"/>
                        <a:t>leadership</a:t>
                      </a:r>
                      <a:r>
                        <a:rPr lang="sv-SE" sz="2400" b="1" dirty="0"/>
                        <a:t> for </a:t>
                      </a:r>
                      <a:r>
                        <a:rPr lang="sv-SE" sz="2400" b="1" dirty="0" err="1"/>
                        <a:t>any</a:t>
                      </a:r>
                      <a:r>
                        <a:rPr lang="sv-SE" sz="2400" b="1" dirty="0"/>
                        <a:t> </a:t>
                      </a:r>
                      <a:r>
                        <a:rPr lang="sv-SE" sz="2400" b="1" dirty="0" err="1"/>
                        <a:t>of</a:t>
                      </a:r>
                      <a:r>
                        <a:rPr lang="sv-SE" sz="2400" b="1" dirty="0"/>
                        <a:t> the </a:t>
                      </a:r>
                      <a:r>
                        <a:rPr lang="sv-SE" sz="2400" b="1" dirty="0" err="1"/>
                        <a:t>sectors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/>
                        <a:t>Lower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wages</a:t>
                      </a:r>
                      <a:r>
                        <a:rPr lang="sv-SE" sz="2400" dirty="0"/>
                        <a:t> and </a:t>
                      </a:r>
                      <a:r>
                        <a:rPr lang="sv-SE" sz="2400" dirty="0" err="1"/>
                        <a:t>higher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aggregate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employment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than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with</a:t>
                      </a:r>
                      <a:r>
                        <a:rPr lang="sv-SE" sz="2400" dirty="0"/>
                        <a:t> UC and 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10440"/>
                  </a:ext>
                </a:extLst>
              </a:tr>
              <a:tr h="1632497">
                <a:tc>
                  <a:txBody>
                    <a:bodyPr/>
                    <a:lstStyle/>
                    <a:p>
                      <a:r>
                        <a:rPr lang="sv-SE" sz="2400" b="1" dirty="0"/>
                        <a:t>Social-norm </a:t>
                      </a:r>
                      <a:r>
                        <a:rPr lang="sv-SE" sz="2400" b="1" dirty="0" err="1"/>
                        <a:t>leadership</a:t>
                      </a:r>
                      <a:r>
                        <a:rPr lang="sv-SE" sz="2400" b="1" dirty="0"/>
                        <a:t> for the </a:t>
                      </a:r>
                      <a:r>
                        <a:rPr lang="sv-SE" sz="2400" b="1" dirty="0" err="1"/>
                        <a:t>smaller</a:t>
                      </a:r>
                      <a:r>
                        <a:rPr lang="sv-SE" sz="2400" b="1" dirty="0"/>
                        <a:t> </a:t>
                      </a:r>
                      <a:r>
                        <a:rPr lang="sv-SE" sz="2400" b="1" dirty="0" err="1"/>
                        <a:t>sector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/>
                        <a:t>Lower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wage</a:t>
                      </a:r>
                      <a:r>
                        <a:rPr lang="sv-SE" sz="2400" dirty="0"/>
                        <a:t> in the </a:t>
                      </a:r>
                      <a:r>
                        <a:rPr lang="sv-SE" sz="2400" dirty="0" err="1"/>
                        <a:t>leader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sector</a:t>
                      </a:r>
                      <a:r>
                        <a:rPr lang="sv-SE" sz="2400" dirty="0"/>
                        <a:t> and </a:t>
                      </a:r>
                      <a:r>
                        <a:rPr lang="sv-SE" sz="2400" dirty="0" err="1"/>
                        <a:t>higher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aggregate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employment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than</a:t>
                      </a:r>
                      <a:r>
                        <a:rPr lang="sv-SE" sz="2400" dirty="0"/>
                        <a:t> </a:t>
                      </a:r>
                      <a:r>
                        <a:rPr lang="sv-SE" sz="2400" dirty="0" err="1"/>
                        <a:t>otherwise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51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63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F983-7D61-7567-F791-60A547A9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</a:t>
            </a:r>
            <a:r>
              <a:rPr lang="sv-SE" dirty="0" err="1">
                <a:solidFill>
                  <a:schemeClr val="tx2"/>
                </a:solidFill>
              </a:rPr>
              <a:t>size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the </a:t>
            </a:r>
            <a:r>
              <a:rPr lang="sv-SE" dirty="0" err="1">
                <a:solidFill>
                  <a:schemeClr val="tx2"/>
                </a:solidFill>
              </a:rPr>
              <a:t>tradables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sector</a:t>
            </a:r>
            <a:r>
              <a:rPr lang="sv-SE" dirty="0">
                <a:solidFill>
                  <a:schemeClr val="tx2"/>
                </a:solidFill>
              </a:rPr>
              <a:t> and </a:t>
            </a:r>
            <a:r>
              <a:rPr lang="sv-SE" dirty="0" err="1">
                <a:solidFill>
                  <a:schemeClr val="tx2"/>
                </a:solidFill>
              </a:rPr>
              <a:t>labour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reallocation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6D26-52D4-084E-D484-0648630E9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Ageing</a:t>
            </a:r>
            <a:r>
              <a:rPr lang="sv-SE" dirty="0"/>
              <a:t> populations </a:t>
            </a:r>
            <a:r>
              <a:rPr lang="sv-SE" dirty="0" err="1"/>
              <a:t>likely</a:t>
            </a:r>
            <a:r>
              <a:rPr lang="sv-SE" dirty="0"/>
              <a:t> to </a:t>
            </a:r>
            <a:r>
              <a:rPr lang="sv-SE" dirty="0" err="1"/>
              <a:t>require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to the public </a:t>
            </a:r>
            <a:r>
              <a:rPr lang="sv-SE" dirty="0" err="1"/>
              <a:t>sector</a:t>
            </a:r>
            <a:r>
              <a:rPr lang="sv-SE" dirty="0"/>
              <a:t> (</a:t>
            </a:r>
            <a:r>
              <a:rPr lang="sv-SE" dirty="0" err="1"/>
              <a:t>nontradables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)</a:t>
            </a:r>
          </a:p>
          <a:p>
            <a:r>
              <a:rPr lang="sv-SE" dirty="0" err="1"/>
              <a:t>Stylised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by Rose at al. (2007): </a:t>
            </a:r>
            <a:r>
              <a:rPr lang="sv-SE" dirty="0" err="1"/>
              <a:t>Tradables</a:t>
            </a:r>
            <a:r>
              <a:rPr lang="sv-SE" dirty="0"/>
              <a:t> and </a:t>
            </a:r>
            <a:r>
              <a:rPr lang="sv-SE" dirty="0" err="1"/>
              <a:t>nontradables</a:t>
            </a:r>
            <a:r>
              <a:rPr lang="sv-SE" dirty="0"/>
              <a:t> (</a:t>
            </a:r>
            <a:r>
              <a:rPr lang="sv-SE" dirty="0" err="1"/>
              <a:t>including</a:t>
            </a:r>
            <a:r>
              <a:rPr lang="sv-SE" dirty="0"/>
              <a:t> </a:t>
            </a:r>
            <a:r>
              <a:rPr lang="sv-SE" dirty="0" err="1"/>
              <a:t>care</a:t>
            </a:r>
            <a:r>
              <a:rPr lang="sv-SE" dirty="0"/>
              <a:t>)</a:t>
            </a:r>
          </a:p>
          <a:p>
            <a:r>
              <a:rPr lang="sv-SE" dirty="0"/>
              <a:t>Three </a:t>
            </a:r>
            <a:r>
              <a:rPr lang="sv-SE" dirty="0" err="1"/>
              <a:t>overlapping</a:t>
            </a:r>
            <a:r>
              <a:rPr lang="sv-SE" dirty="0"/>
              <a:t> generations: </a:t>
            </a:r>
            <a:r>
              <a:rPr lang="sv-SE" dirty="0" err="1"/>
              <a:t>children</a:t>
            </a:r>
            <a:r>
              <a:rPr lang="sv-SE" dirty="0"/>
              <a:t>, </a:t>
            </a:r>
            <a:r>
              <a:rPr lang="sv-SE" dirty="0" err="1"/>
              <a:t>workers</a:t>
            </a:r>
            <a:r>
              <a:rPr lang="sv-SE" dirty="0"/>
              <a:t>, pensioners</a:t>
            </a:r>
          </a:p>
          <a:p>
            <a:r>
              <a:rPr lang="sv-SE" dirty="0" err="1"/>
              <a:t>Workers</a:t>
            </a:r>
            <a:r>
              <a:rPr lang="sv-SE" dirty="0"/>
              <a:t> save for </a:t>
            </a:r>
            <a:r>
              <a:rPr lang="sv-SE" dirty="0" err="1"/>
              <a:t>their</a:t>
            </a:r>
            <a:r>
              <a:rPr lang="sv-SE" dirty="0"/>
              <a:t> </a:t>
            </a:r>
            <a:r>
              <a:rPr lang="sv-SE" dirty="0" err="1"/>
              <a:t>retirement</a:t>
            </a:r>
            <a:endParaRPr lang="sv-SE" dirty="0"/>
          </a:p>
          <a:p>
            <a:r>
              <a:rPr lang="sv-SE" dirty="0"/>
              <a:t>Pensioners </a:t>
            </a:r>
            <a:r>
              <a:rPr lang="sv-SE" dirty="0" err="1"/>
              <a:t>allocate</a:t>
            </a:r>
            <a:r>
              <a:rPr lang="sv-SE" dirty="0"/>
              <a:t> a </a:t>
            </a:r>
            <a:r>
              <a:rPr lang="sv-SE" dirty="0" err="1"/>
              <a:t>larger</a:t>
            </a:r>
            <a:r>
              <a:rPr lang="sv-SE" dirty="0"/>
              <a:t> </a:t>
            </a:r>
            <a:r>
              <a:rPr lang="sv-SE" dirty="0" err="1"/>
              <a:t>share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consumption</a:t>
            </a:r>
            <a:r>
              <a:rPr lang="sv-SE" dirty="0"/>
              <a:t> to </a:t>
            </a:r>
            <a:r>
              <a:rPr lang="sv-SE" dirty="0" err="1"/>
              <a:t>nontradables</a:t>
            </a:r>
            <a:r>
              <a:rPr lang="sv-SE" dirty="0"/>
              <a:t> (</a:t>
            </a:r>
            <a:r>
              <a:rPr lang="sv-SE" dirty="0" err="1"/>
              <a:t>care</a:t>
            </a:r>
            <a:r>
              <a:rPr lang="sv-SE" dirty="0"/>
              <a:t>)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workes</a:t>
            </a:r>
            <a:endParaRPr lang="sv-SE" dirty="0"/>
          </a:p>
          <a:p>
            <a:r>
              <a:rPr lang="sv-SE" dirty="0" err="1"/>
              <a:t>Homogenous</a:t>
            </a:r>
            <a:r>
              <a:rPr lang="sv-SE" dirty="0"/>
              <a:t> </a:t>
            </a:r>
            <a:r>
              <a:rPr lang="sv-SE" dirty="0" err="1"/>
              <a:t>labour</a:t>
            </a:r>
            <a:endParaRPr lang="sv-SE" dirty="0"/>
          </a:p>
          <a:p>
            <a:r>
              <a:rPr lang="sv-SE" dirty="0" err="1"/>
              <a:t>Employment</a:t>
            </a:r>
            <a:r>
              <a:rPr lang="sv-SE" dirty="0"/>
              <a:t> in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determined</a:t>
            </a:r>
            <a:r>
              <a:rPr lang="sv-SE" dirty="0"/>
              <a:t> by real </a:t>
            </a:r>
            <a:r>
              <a:rPr lang="sv-SE" dirty="0" err="1"/>
              <a:t>product</a:t>
            </a:r>
            <a:r>
              <a:rPr lang="sv-SE" dirty="0"/>
              <a:t> </a:t>
            </a:r>
            <a:r>
              <a:rPr lang="sv-SE" dirty="0" err="1"/>
              <a:t>wage</a:t>
            </a:r>
            <a:endParaRPr lang="sv-SE" dirty="0"/>
          </a:p>
          <a:p>
            <a:r>
              <a:rPr lang="sv-SE" dirty="0" err="1"/>
              <a:t>Comparison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wages</a:t>
            </a:r>
            <a:r>
              <a:rPr lang="sv-SE" dirty="0"/>
              <a:t> set to </a:t>
            </a:r>
            <a:r>
              <a:rPr lang="sv-SE" dirty="0" err="1"/>
              <a:t>equilibrate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supply</a:t>
            </a:r>
            <a:r>
              <a:rPr lang="sv-SE" dirty="0"/>
              <a:t> and </a:t>
            </a:r>
            <a:r>
              <a:rPr lang="sv-SE" dirty="0" err="1"/>
              <a:t>demand</a:t>
            </a:r>
            <a:r>
              <a:rPr lang="sv-SE" dirty="0"/>
              <a:t> and </a:t>
            </a:r>
            <a:r>
              <a:rPr lang="sv-SE" dirty="0" err="1"/>
              <a:t>wages</a:t>
            </a:r>
            <a:r>
              <a:rPr lang="sv-SE" dirty="0"/>
              <a:t> set </a:t>
            </a:r>
            <a:r>
              <a:rPr lang="sv-SE" dirty="0" err="1"/>
              <a:t>according</a:t>
            </a:r>
            <a:r>
              <a:rPr lang="sv-SE" dirty="0"/>
              <a:t> to the Scandinavian </a:t>
            </a:r>
            <a:r>
              <a:rPr lang="sv-SE" dirty="0" err="1"/>
              <a:t>model</a:t>
            </a:r>
            <a:r>
              <a:rPr lang="sv-SE" dirty="0"/>
              <a:t> (</a:t>
            </a:r>
            <a:r>
              <a:rPr lang="sv-SE" dirty="0" err="1"/>
              <a:t>fixed</a:t>
            </a:r>
            <a:r>
              <a:rPr lang="sv-SE" dirty="0"/>
              <a:t> real </a:t>
            </a:r>
            <a:r>
              <a:rPr lang="sv-SE" dirty="0" err="1"/>
              <a:t>product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in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)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56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894FA-D361-2C6F-CD47-059EE65A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Broad </a:t>
            </a:r>
            <a:r>
              <a:rPr lang="sv-SE" dirty="0" err="1">
                <a:solidFill>
                  <a:schemeClr val="tx2"/>
                </a:solidFill>
              </a:rPr>
              <a:t>development</a:t>
            </a:r>
            <a:r>
              <a:rPr lang="sv-SE" dirty="0">
                <a:solidFill>
                  <a:schemeClr val="tx2"/>
                </a:solidFill>
              </a:rPr>
              <a:t> features in the Nordics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5F332-C9C3-E03C-EA76-E0CE38D4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Shift</a:t>
            </a:r>
            <a:r>
              <a:rPr lang="sv-SE" dirty="0"/>
              <a:t> from </a:t>
            </a:r>
            <a:r>
              <a:rPr lang="sv-SE" dirty="0" err="1"/>
              <a:t>peak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to </a:t>
            </a:r>
            <a:r>
              <a:rPr lang="sv-SE" dirty="0" err="1"/>
              <a:t>industry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bargaining</a:t>
            </a:r>
            <a:endParaRPr lang="sv-SE" dirty="0"/>
          </a:p>
          <a:p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manufacturing</a:t>
            </a:r>
            <a:r>
              <a:rPr lang="sv-SE" dirty="0"/>
              <a:t> as norm setter</a:t>
            </a:r>
          </a:p>
          <a:p>
            <a:r>
              <a:rPr lang="sv-SE" dirty="0"/>
              <a:t>At the same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increased</a:t>
            </a:r>
            <a:r>
              <a:rPr lang="sv-SE" dirty="0"/>
              <a:t> </a:t>
            </a:r>
            <a:r>
              <a:rPr lang="sv-SE" dirty="0" err="1"/>
              <a:t>scope</a:t>
            </a:r>
            <a:r>
              <a:rPr lang="sv-SE" dirty="0"/>
              <a:t> for </a:t>
            </a:r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: </a:t>
            </a:r>
            <a:r>
              <a:rPr lang="sv-SE" dirty="0" err="1"/>
              <a:t>organised</a:t>
            </a:r>
            <a:r>
              <a:rPr lang="sv-SE" dirty="0"/>
              <a:t> decentralisation</a:t>
            </a:r>
          </a:p>
          <a:p>
            <a:r>
              <a:rPr lang="sv-SE" dirty="0"/>
              <a:t>Strong </a:t>
            </a:r>
            <a:r>
              <a:rPr lang="sv-SE" dirty="0" err="1"/>
              <a:t>belief</a:t>
            </a:r>
            <a:r>
              <a:rPr lang="sv-SE" dirty="0"/>
              <a:t> </a:t>
            </a:r>
            <a:r>
              <a:rPr lang="sv-SE" dirty="0" err="1"/>
              <a:t>among</a:t>
            </a:r>
            <a:r>
              <a:rPr lang="sv-SE" dirty="0"/>
              <a:t> policy </a:t>
            </a:r>
            <a:r>
              <a:rPr lang="sv-SE" dirty="0" err="1"/>
              <a:t>makers</a:t>
            </a:r>
            <a:r>
              <a:rPr lang="sv-SE" dirty="0"/>
              <a:t> and representatives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market organisations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contributes</a:t>
            </a:r>
            <a:r>
              <a:rPr lang="sv-SE" dirty="0"/>
              <a:t> to 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macroeconomic</a:t>
            </a:r>
            <a:r>
              <a:rPr lang="sv-SE" dirty="0"/>
              <a:t> </a:t>
            </a:r>
            <a:r>
              <a:rPr lang="sv-SE" dirty="0" err="1"/>
              <a:t>performance</a:t>
            </a:r>
            <a:endParaRPr lang="sv-SE" dirty="0"/>
          </a:p>
          <a:p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critique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flexibility</a:t>
            </a:r>
            <a:r>
              <a:rPr lang="sv-SE" dirty="0"/>
              <a:t> and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impaired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914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3C0F1-FD18-4CBE-7BEA-55C58F3F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Changing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demographics</a:t>
            </a:r>
            <a:r>
              <a:rPr lang="sv-SE" dirty="0">
                <a:solidFill>
                  <a:schemeClr val="tx2"/>
                </a:solidFill>
              </a:rPr>
              <a:t> and </a:t>
            </a:r>
            <a:r>
              <a:rPr lang="sv-SE" dirty="0" err="1">
                <a:solidFill>
                  <a:schemeClr val="tx2"/>
                </a:solidFill>
              </a:rPr>
              <a:t>sector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sizes</a:t>
            </a:r>
            <a:endParaRPr lang="sv-SE" dirty="0">
              <a:solidFill>
                <a:schemeClr val="tx2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157D6E-3BD4-A704-9511-455D21968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01795" y="1841158"/>
            <a:ext cx="7315200" cy="4651718"/>
          </a:xfrm>
        </p:spPr>
      </p:pic>
    </p:spTree>
    <p:extLst>
      <p:ext uri="{BB962C8B-B14F-4D97-AF65-F5344CB8AC3E}">
        <p14:creationId xmlns:p14="http://schemas.microsoft.com/office/powerpoint/2010/main" val="716502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6C16-60E5-1149-9D70-F0923E97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Conflict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goals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490B-820D-08E0-FC26-91C18B842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Excess </a:t>
            </a:r>
            <a:r>
              <a:rPr lang="sv-SE" dirty="0" err="1"/>
              <a:t>demand</a:t>
            </a:r>
            <a:r>
              <a:rPr lang="sv-SE" dirty="0"/>
              <a:t> for </a:t>
            </a:r>
            <a:r>
              <a:rPr lang="sv-SE" dirty="0" err="1"/>
              <a:t>labour</a:t>
            </a:r>
            <a:r>
              <a:rPr lang="sv-SE" dirty="0"/>
              <a:t> in </a:t>
            </a:r>
            <a:r>
              <a:rPr lang="sv-SE" dirty="0" err="1"/>
              <a:t>nontradables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under Scandinavian-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determination </a:t>
            </a:r>
            <a:r>
              <a:rPr lang="sv-SE" dirty="0" err="1"/>
              <a:t>could</a:t>
            </a:r>
            <a:r>
              <a:rPr lang="sv-SE" dirty="0"/>
              <a:t> </a:t>
            </a:r>
            <a:r>
              <a:rPr lang="sv-SE" dirty="0" err="1"/>
              <a:t>draw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</a:t>
            </a:r>
            <a:r>
              <a:rPr lang="sv-SE" dirty="0" err="1"/>
              <a:t>effective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supply</a:t>
            </a:r>
            <a:endParaRPr lang="sv-SE" dirty="0"/>
          </a:p>
          <a:p>
            <a:r>
              <a:rPr lang="sv-SE" dirty="0" err="1"/>
              <a:t>Possible</a:t>
            </a:r>
            <a:r>
              <a:rPr lang="sv-SE" dirty="0"/>
              <a:t> </a:t>
            </a:r>
            <a:r>
              <a:rPr lang="sv-SE" dirty="0" err="1"/>
              <a:t>conflict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goals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output (</a:t>
            </a:r>
            <a:r>
              <a:rPr lang="sv-SE" dirty="0" err="1"/>
              <a:t>employment</a:t>
            </a:r>
            <a:r>
              <a:rPr lang="sv-SE" dirty="0"/>
              <a:t>) and </a:t>
            </a:r>
            <a:r>
              <a:rPr lang="sv-SE" dirty="0" err="1"/>
              <a:t>efficient</a:t>
            </a:r>
            <a:r>
              <a:rPr lang="sv-SE" dirty="0"/>
              <a:t> </a:t>
            </a:r>
            <a:r>
              <a:rPr lang="sv-SE" dirty="0" err="1"/>
              <a:t>sectoral</a:t>
            </a:r>
            <a:r>
              <a:rPr lang="sv-SE" dirty="0"/>
              <a:t> </a:t>
            </a:r>
            <a:r>
              <a:rPr lang="sv-SE" dirty="0" err="1"/>
              <a:t>allocation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labour</a:t>
            </a:r>
            <a:endParaRPr lang="sv-SE" dirty="0"/>
          </a:p>
          <a:p>
            <a:r>
              <a:rPr lang="sv-SE" dirty="0"/>
              <a:t>No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changes</a:t>
            </a:r>
            <a:r>
              <a:rPr lang="sv-SE" dirty="0"/>
              <a:t> </a:t>
            </a:r>
            <a:r>
              <a:rPr lang="sv-SE" dirty="0" err="1"/>
              <a:t>required</a:t>
            </a:r>
            <a:r>
              <a:rPr lang="sv-SE" dirty="0"/>
              <a:t> in the long </a:t>
            </a:r>
            <a:r>
              <a:rPr lang="sv-SE" dirty="0" err="1"/>
              <a:t>run</a:t>
            </a:r>
            <a:r>
              <a:rPr lang="sv-SE" dirty="0"/>
              <a:t> for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(</a:t>
            </a:r>
            <a:r>
              <a:rPr lang="sv-SE" dirty="0" err="1"/>
              <a:t>homogeneous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)</a:t>
            </a:r>
          </a:p>
          <a:p>
            <a:r>
              <a:rPr lang="sv-SE" dirty="0" err="1"/>
              <a:t>But</a:t>
            </a:r>
            <a:r>
              <a:rPr lang="sv-SE" dirty="0"/>
              <a:t> short-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require</a:t>
            </a:r>
            <a:r>
              <a:rPr lang="sv-SE" dirty="0"/>
              <a:t>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changes</a:t>
            </a:r>
            <a:r>
              <a:rPr lang="sv-SE" dirty="0"/>
              <a:t>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be </a:t>
            </a:r>
            <a:r>
              <a:rPr lang="sv-SE" dirty="0" err="1"/>
              <a:t>hindered</a:t>
            </a:r>
            <a:r>
              <a:rPr lang="sv-SE" dirty="0"/>
              <a:t> by Scandinavian-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setting</a:t>
            </a:r>
            <a:r>
              <a:rPr lang="sv-SE" dirty="0"/>
              <a:t> (non-</a:t>
            </a:r>
            <a:r>
              <a:rPr lang="sv-SE" dirty="0" err="1"/>
              <a:t>homogenous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9256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AC6A9-182D-C2EA-FE40-63A20DC3D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211"/>
            <a:ext cx="10515600" cy="704335"/>
          </a:xfrm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tx2"/>
                </a:solidFill>
              </a:rPr>
              <a:t>Conclusions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3851-0858-603E-4B73-6F24CD7F1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5546"/>
            <a:ext cx="10515600" cy="5931243"/>
          </a:xfrm>
        </p:spPr>
        <p:txBody>
          <a:bodyPr>
            <a:normAutofit fontScale="92500" lnSpcReduction="10000"/>
          </a:bodyPr>
          <a:lstStyle/>
          <a:p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manufacturing</a:t>
            </a:r>
            <a:r>
              <a:rPr lang="sv-SE" dirty="0"/>
              <a:t> </a:t>
            </a:r>
            <a:r>
              <a:rPr lang="sv-SE" dirty="0" err="1"/>
              <a:t>deciding</a:t>
            </a:r>
            <a:r>
              <a:rPr lang="sv-SE" dirty="0"/>
              <a:t> the </a:t>
            </a:r>
            <a:r>
              <a:rPr lang="sv-SE" dirty="0" err="1"/>
              <a:t>wage</a:t>
            </a:r>
            <a:r>
              <a:rPr lang="sv-SE" dirty="0"/>
              <a:t> norm is the dominant form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Norway</a:t>
            </a:r>
            <a:r>
              <a:rPr lang="sv-SE" dirty="0"/>
              <a:t> and Sweden </a:t>
            </a:r>
            <a:r>
              <a:rPr lang="sv-SE" dirty="0" err="1"/>
              <a:t>since</a:t>
            </a:r>
            <a:r>
              <a:rPr lang="sv-SE" dirty="0"/>
              <a:t> the late 1990s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More</a:t>
            </a:r>
            <a:r>
              <a:rPr lang="sv-SE" dirty="0"/>
              <a:t> recent </a:t>
            </a:r>
            <a:r>
              <a:rPr lang="sv-SE" dirty="0" err="1"/>
              <a:t>development</a:t>
            </a:r>
            <a:r>
              <a:rPr lang="sv-SE" dirty="0"/>
              <a:t> in Finland</a:t>
            </a:r>
          </a:p>
          <a:p>
            <a:r>
              <a:rPr lang="sv-SE" dirty="0"/>
              <a:t>Norm </a:t>
            </a:r>
            <a:r>
              <a:rPr lang="sv-SE" dirty="0" err="1"/>
              <a:t>setting</a:t>
            </a:r>
            <a:r>
              <a:rPr lang="sv-SE" dirty="0"/>
              <a:t> </a:t>
            </a:r>
            <a:r>
              <a:rPr lang="sv-SE" dirty="0" err="1"/>
              <a:t>governed</a:t>
            </a:r>
            <a:r>
              <a:rPr lang="sv-SE" dirty="0"/>
              <a:t> by international-</a:t>
            </a:r>
            <a:r>
              <a:rPr lang="sv-SE" dirty="0" err="1"/>
              <a:t>competitiveness</a:t>
            </a:r>
            <a:r>
              <a:rPr lang="sv-SE" dirty="0"/>
              <a:t> </a:t>
            </a:r>
            <a:r>
              <a:rPr lang="sv-SE" dirty="0" err="1"/>
              <a:t>concerns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challening</a:t>
            </a:r>
            <a:r>
              <a:rPr lang="sv-SE" dirty="0"/>
              <a:t> under flexible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fixed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rates</a:t>
            </a:r>
          </a:p>
          <a:p>
            <a:r>
              <a:rPr lang="sv-SE" dirty="0"/>
              <a:t>Long-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</a:t>
            </a:r>
            <a:r>
              <a:rPr lang="sv-SE" dirty="0" err="1"/>
              <a:t>broadly</a:t>
            </a:r>
            <a:r>
              <a:rPr lang="sv-SE" dirty="0"/>
              <a:t> in </a:t>
            </a:r>
            <a:r>
              <a:rPr lang="sv-SE" dirty="0" err="1"/>
              <a:t>line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Scandinavian </a:t>
            </a:r>
            <a:r>
              <a:rPr lang="sv-SE" dirty="0" err="1"/>
              <a:t>model</a:t>
            </a:r>
            <a:r>
              <a:rPr lang="sv-SE" dirty="0"/>
              <a:t> from the </a:t>
            </a:r>
            <a:r>
              <a:rPr lang="sv-SE" dirty="0" err="1"/>
              <a:t>early</a:t>
            </a:r>
            <a:r>
              <a:rPr lang="sv-SE" dirty="0"/>
              <a:t> 2000s in all the Nordic </a:t>
            </a:r>
            <a:r>
              <a:rPr lang="sv-SE" dirty="0" err="1"/>
              <a:t>countries</a:t>
            </a:r>
            <a:endParaRPr lang="sv-SE" dirty="0"/>
          </a:p>
          <a:p>
            <a:r>
              <a:rPr lang="sv-SE" dirty="0" err="1"/>
              <a:t>Striking</a:t>
            </a:r>
            <a:r>
              <a:rPr lang="sv-SE" dirty="0"/>
              <a:t> </a:t>
            </a:r>
            <a:r>
              <a:rPr lang="sv-SE" dirty="0" err="1"/>
              <a:t>discrepancy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policy </a:t>
            </a:r>
            <a:r>
              <a:rPr lang="sv-SE" dirty="0" err="1"/>
              <a:t>makers</a:t>
            </a:r>
            <a:r>
              <a:rPr lang="sv-SE" dirty="0"/>
              <a:t>’ </a:t>
            </a:r>
            <a:r>
              <a:rPr lang="sv-SE" dirty="0" err="1"/>
              <a:t>faith</a:t>
            </a:r>
            <a:r>
              <a:rPr lang="sv-SE" dirty="0"/>
              <a:t> in norm </a:t>
            </a:r>
            <a:r>
              <a:rPr lang="sv-SE" dirty="0" err="1"/>
              <a:t>setting</a:t>
            </a:r>
            <a:r>
              <a:rPr lang="sv-SE" dirty="0"/>
              <a:t> by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and </a:t>
            </a:r>
            <a:r>
              <a:rPr lang="sv-SE" dirty="0" err="1"/>
              <a:t>theoretical</a:t>
            </a:r>
            <a:r>
              <a:rPr lang="sv-SE" dirty="0"/>
              <a:t> </a:t>
            </a:r>
            <a:r>
              <a:rPr lang="sv-SE" dirty="0" err="1"/>
              <a:t>considerations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Theory</a:t>
            </a:r>
            <a:r>
              <a:rPr lang="sv-SE" dirty="0"/>
              <a:t> suggests it is </a:t>
            </a:r>
            <a:r>
              <a:rPr lang="sv-SE" dirty="0" err="1"/>
              <a:t>rather</a:t>
            </a:r>
            <a:r>
              <a:rPr lang="sv-SE" dirty="0"/>
              <a:t>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setting</a:t>
            </a:r>
            <a:r>
              <a:rPr lang="sv-SE" dirty="0"/>
              <a:t> in </a:t>
            </a:r>
            <a:r>
              <a:rPr lang="sv-SE" dirty="0" err="1"/>
              <a:t>itself</a:t>
            </a:r>
            <a:r>
              <a:rPr lang="sv-SE" dirty="0"/>
              <a:t> – not </a:t>
            </a:r>
            <a:r>
              <a:rPr lang="sv-SE" dirty="0" err="1"/>
              <a:t>who</a:t>
            </a:r>
            <a:r>
              <a:rPr lang="sv-SE" dirty="0"/>
              <a:t> </a:t>
            </a:r>
            <a:r>
              <a:rPr lang="sv-SE" dirty="0" err="1"/>
              <a:t>does</a:t>
            </a:r>
            <a:r>
              <a:rPr lang="sv-SE" dirty="0"/>
              <a:t> it –</a:t>
            </a:r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that</a:t>
            </a:r>
            <a:r>
              <a:rPr lang="sv-SE" dirty="0"/>
              <a:t> is </a:t>
            </a:r>
            <a:r>
              <a:rPr lang="sv-SE" dirty="0" err="1"/>
              <a:t>important</a:t>
            </a:r>
            <a:endParaRPr lang="sv-SE" dirty="0"/>
          </a:p>
          <a:p>
            <a:r>
              <a:rPr lang="sv-SE" dirty="0"/>
              <a:t>Status-</a:t>
            </a:r>
            <a:r>
              <a:rPr lang="sv-SE" dirty="0" err="1"/>
              <a:t>quo</a:t>
            </a:r>
            <a:r>
              <a:rPr lang="sv-SE" dirty="0"/>
              <a:t> bias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respect</a:t>
            </a:r>
            <a:r>
              <a:rPr lang="sv-SE" dirty="0"/>
              <a:t> to the </a:t>
            </a:r>
            <a:r>
              <a:rPr lang="sv-SE" dirty="0" err="1"/>
              <a:t>size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come in </a:t>
            </a:r>
            <a:r>
              <a:rPr lang="sv-SE" dirty="0" err="1"/>
              <a:t>conflict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demands</a:t>
            </a:r>
            <a:r>
              <a:rPr lang="sv-SE" dirty="0"/>
              <a:t> for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ageing</a:t>
            </a:r>
            <a:r>
              <a:rPr lang="sv-SE" dirty="0"/>
              <a:t> population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8515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A568-5876-F432-2B83-AA7E27723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"/>
            <a:ext cx="10515600" cy="840258"/>
          </a:xfrm>
        </p:spPr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Possible</a:t>
            </a:r>
            <a:r>
              <a:rPr lang="sv-SE" dirty="0">
                <a:solidFill>
                  <a:schemeClr val="tx2"/>
                </a:solidFill>
              </a:rPr>
              <a:t> reforms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E18B3-19F9-B0BE-BD62-6C36BF7B2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751"/>
            <a:ext cx="10515600" cy="5609968"/>
          </a:xfrm>
        </p:spPr>
        <p:txBody>
          <a:bodyPr>
            <a:normAutofit fontScale="77500" lnSpcReduction="20000"/>
          </a:bodyPr>
          <a:lstStyle/>
          <a:p>
            <a:r>
              <a:rPr lang="sv-SE" sz="3600" dirty="0" err="1"/>
              <a:t>More</a:t>
            </a:r>
            <a:r>
              <a:rPr lang="sv-SE" sz="3600" dirty="0"/>
              <a:t> flexible norm </a:t>
            </a:r>
            <a:r>
              <a:rPr lang="sv-SE" sz="3600" dirty="0" err="1"/>
              <a:t>setting</a:t>
            </a:r>
            <a:r>
              <a:rPr lang="sv-SE" sz="3600" dirty="0"/>
              <a:t> </a:t>
            </a:r>
            <a:r>
              <a:rPr lang="sv-SE" sz="3600" dirty="0" err="1"/>
              <a:t>but</a:t>
            </a:r>
            <a:r>
              <a:rPr lang="sv-SE" sz="3600" dirty="0"/>
              <a:t> </a:t>
            </a:r>
            <a:r>
              <a:rPr lang="sv-SE" sz="3600" dirty="0" err="1"/>
              <a:t>important</a:t>
            </a:r>
            <a:r>
              <a:rPr lang="sv-SE" sz="3600" dirty="0"/>
              <a:t> to </a:t>
            </a:r>
            <a:r>
              <a:rPr lang="sv-SE" sz="3600" dirty="0" err="1"/>
              <a:t>build</a:t>
            </a:r>
            <a:r>
              <a:rPr lang="sv-SE" sz="3600" dirty="0"/>
              <a:t> on tradition </a:t>
            </a:r>
            <a:r>
              <a:rPr lang="sv-SE" sz="3600" dirty="0" err="1"/>
              <a:t>of</a:t>
            </a:r>
            <a:r>
              <a:rPr lang="sv-SE" sz="3600" dirty="0"/>
              <a:t> norm </a:t>
            </a:r>
            <a:r>
              <a:rPr lang="sv-SE" sz="3600" dirty="0" err="1"/>
              <a:t>setting</a:t>
            </a:r>
            <a:r>
              <a:rPr lang="sv-SE" sz="3600" dirty="0"/>
              <a:t> by the </a:t>
            </a:r>
            <a:r>
              <a:rPr lang="sv-SE" sz="3600" dirty="0" err="1"/>
              <a:t>tradables</a:t>
            </a:r>
            <a:r>
              <a:rPr lang="sv-SE" sz="3600" dirty="0"/>
              <a:t> </a:t>
            </a:r>
            <a:r>
              <a:rPr lang="sv-SE" sz="3600" dirty="0" err="1"/>
              <a:t>setor</a:t>
            </a:r>
            <a:endParaRPr lang="sv-SE" sz="3600" dirty="0"/>
          </a:p>
          <a:p>
            <a:r>
              <a:rPr lang="sv-SE" sz="3600" dirty="0" err="1"/>
              <a:t>Larger</a:t>
            </a:r>
            <a:r>
              <a:rPr lang="sv-SE" sz="3600" dirty="0"/>
              <a:t> </a:t>
            </a:r>
            <a:r>
              <a:rPr lang="sv-SE" sz="3600" dirty="0" err="1"/>
              <a:t>importance</a:t>
            </a:r>
            <a:r>
              <a:rPr lang="sv-SE" sz="3600" dirty="0"/>
              <a:t> for </a:t>
            </a:r>
            <a:r>
              <a:rPr lang="sv-SE" sz="3600" dirty="0" err="1"/>
              <a:t>price</a:t>
            </a:r>
            <a:r>
              <a:rPr lang="sv-SE" sz="3600" dirty="0"/>
              <a:t> and </a:t>
            </a:r>
            <a:r>
              <a:rPr lang="sv-SE" sz="3600" dirty="0" err="1"/>
              <a:t>productivity</a:t>
            </a:r>
            <a:r>
              <a:rPr lang="sv-SE" sz="3600" dirty="0"/>
              <a:t> </a:t>
            </a:r>
            <a:r>
              <a:rPr lang="sv-SE" sz="3600" dirty="0" err="1"/>
              <a:t>developments</a:t>
            </a:r>
            <a:r>
              <a:rPr lang="sv-SE" sz="3600" dirty="0"/>
              <a:t> in the </a:t>
            </a:r>
            <a:r>
              <a:rPr lang="sv-SE" sz="3600" dirty="0" err="1"/>
              <a:t>nontradables</a:t>
            </a:r>
            <a:r>
              <a:rPr lang="sv-SE" sz="3600" dirty="0"/>
              <a:t> </a:t>
            </a:r>
            <a:r>
              <a:rPr lang="sv-SE" sz="3600" dirty="0" err="1"/>
              <a:t>sector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- The </a:t>
            </a:r>
            <a:r>
              <a:rPr lang="sv-SE" sz="3600" dirty="0" err="1"/>
              <a:t>tradables</a:t>
            </a:r>
            <a:r>
              <a:rPr lang="sv-SE" sz="3600" dirty="0"/>
              <a:t> </a:t>
            </a:r>
            <a:r>
              <a:rPr lang="sv-SE" sz="3600" dirty="0" err="1"/>
              <a:t>sector</a:t>
            </a:r>
            <a:r>
              <a:rPr lang="sv-SE" sz="3600" dirty="0"/>
              <a:t> </a:t>
            </a:r>
            <a:r>
              <a:rPr lang="sv-SE" sz="3600" dirty="0" err="1"/>
              <a:t>could</a:t>
            </a:r>
            <a:r>
              <a:rPr lang="sv-SE" sz="3600" dirty="0"/>
              <a:t> </a:t>
            </a:r>
            <a:r>
              <a:rPr lang="sv-SE" sz="3600" dirty="0" err="1"/>
              <a:t>take</a:t>
            </a:r>
            <a:r>
              <a:rPr lang="sv-SE" sz="3600" dirty="0"/>
              <a:t> </a:t>
            </a:r>
            <a:r>
              <a:rPr lang="sv-SE" sz="3600" dirty="0" err="1"/>
              <a:t>such</a:t>
            </a:r>
            <a:r>
              <a:rPr lang="sv-SE" sz="3600" dirty="0"/>
              <a:t> </a:t>
            </a:r>
            <a:r>
              <a:rPr lang="sv-SE" sz="3600" dirty="0" err="1"/>
              <a:t>broader</a:t>
            </a:r>
            <a:r>
              <a:rPr lang="sv-SE" sz="3600" dirty="0"/>
              <a:t> </a:t>
            </a:r>
            <a:r>
              <a:rPr lang="sv-SE" sz="3600" dirty="0" err="1"/>
              <a:t>considerations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    </a:t>
            </a:r>
            <a:r>
              <a:rPr lang="sv-SE" sz="3600" dirty="0" err="1"/>
              <a:t>into</a:t>
            </a:r>
            <a:r>
              <a:rPr lang="sv-SE" sz="3600" dirty="0"/>
              <a:t> </a:t>
            </a:r>
            <a:r>
              <a:rPr lang="sv-SE" sz="3600" dirty="0" err="1"/>
              <a:t>account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- The </a:t>
            </a:r>
            <a:r>
              <a:rPr lang="sv-SE" sz="3600" dirty="0" err="1"/>
              <a:t>bargaing</a:t>
            </a:r>
            <a:r>
              <a:rPr lang="sv-SE" sz="3600" dirty="0"/>
              <a:t> area </a:t>
            </a:r>
            <a:r>
              <a:rPr lang="sv-SE" sz="3600" dirty="0" err="1"/>
              <a:t>acting</a:t>
            </a:r>
            <a:r>
              <a:rPr lang="sv-SE" sz="3600" dirty="0"/>
              <a:t> as </a:t>
            </a:r>
            <a:r>
              <a:rPr lang="sv-SE" sz="3600" dirty="0" err="1"/>
              <a:t>pattern</a:t>
            </a:r>
            <a:r>
              <a:rPr lang="sv-SE" sz="3600" dirty="0"/>
              <a:t> setter </a:t>
            </a:r>
            <a:r>
              <a:rPr lang="sv-SE" sz="3600" dirty="0" err="1"/>
              <a:t>could</a:t>
            </a:r>
            <a:r>
              <a:rPr lang="sv-SE" sz="3600" dirty="0"/>
              <a:t> be </a:t>
            </a:r>
            <a:r>
              <a:rPr lang="sv-SE" sz="3600" dirty="0" err="1"/>
              <a:t>extended</a:t>
            </a:r>
            <a:endParaRPr lang="sv-SE" sz="3600" dirty="0"/>
          </a:p>
          <a:p>
            <a:r>
              <a:rPr lang="sv-SE" sz="3600" dirty="0" err="1"/>
              <a:t>Greater</a:t>
            </a:r>
            <a:r>
              <a:rPr lang="sv-SE" sz="3600" dirty="0"/>
              <a:t> relative-</a:t>
            </a:r>
            <a:r>
              <a:rPr lang="sv-SE" sz="3600" dirty="0" err="1"/>
              <a:t>wage</a:t>
            </a:r>
            <a:r>
              <a:rPr lang="sv-SE" sz="3600" dirty="0"/>
              <a:t> </a:t>
            </a:r>
            <a:r>
              <a:rPr lang="sv-SE" sz="3600" dirty="0" err="1"/>
              <a:t>flexibility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 - Relative-</a:t>
            </a:r>
            <a:r>
              <a:rPr lang="sv-SE" sz="3600" dirty="0" err="1"/>
              <a:t>wage</a:t>
            </a:r>
            <a:r>
              <a:rPr lang="sv-SE" sz="3600" dirty="0"/>
              <a:t> </a:t>
            </a:r>
            <a:r>
              <a:rPr lang="sv-SE" sz="3600" dirty="0" err="1"/>
              <a:t>changes</a:t>
            </a:r>
            <a:r>
              <a:rPr lang="sv-SE" sz="3600" dirty="0"/>
              <a:t> </a:t>
            </a:r>
            <a:r>
              <a:rPr lang="sv-SE" sz="3600" dirty="0" err="1"/>
              <a:t>could</a:t>
            </a:r>
            <a:r>
              <a:rPr lang="sv-SE" sz="3600" dirty="0"/>
              <a:t> be </a:t>
            </a:r>
            <a:r>
              <a:rPr lang="sv-SE" sz="3600" dirty="0" err="1"/>
              <a:t>allowed</a:t>
            </a:r>
            <a:r>
              <a:rPr lang="sv-SE" sz="3600" dirty="0"/>
              <a:t> in the </a:t>
            </a:r>
            <a:r>
              <a:rPr lang="sv-SE" sz="3600" dirty="0" err="1"/>
              <a:t>case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large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    </a:t>
            </a:r>
            <a:r>
              <a:rPr lang="sv-SE" sz="3600" err="1"/>
              <a:t>labour</a:t>
            </a:r>
            <a:r>
              <a:rPr lang="sv-SE" sz="3600"/>
              <a:t> market </a:t>
            </a:r>
            <a:r>
              <a:rPr lang="sv-SE" sz="3600" dirty="0" err="1"/>
              <a:t>imbalances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  - Non-</a:t>
            </a:r>
            <a:r>
              <a:rPr lang="sv-SE" sz="3600" dirty="0" err="1"/>
              <a:t>binding</a:t>
            </a:r>
            <a:r>
              <a:rPr lang="sv-SE" sz="3600" dirty="0"/>
              <a:t> </a:t>
            </a:r>
            <a:r>
              <a:rPr lang="sv-SE" sz="3600" dirty="0" err="1"/>
              <a:t>recommendations</a:t>
            </a:r>
            <a:r>
              <a:rPr lang="sv-SE" sz="3600" dirty="0"/>
              <a:t> from independent </a:t>
            </a:r>
            <a:r>
              <a:rPr lang="sv-SE" sz="3600" dirty="0" err="1"/>
              <a:t>advisory</a:t>
            </a:r>
            <a:endParaRPr lang="sv-SE" sz="3600" dirty="0"/>
          </a:p>
          <a:p>
            <a:pPr marL="0" indent="0">
              <a:buNone/>
            </a:pPr>
            <a:r>
              <a:rPr lang="sv-SE" sz="3600" dirty="0"/>
              <a:t>        council</a:t>
            </a:r>
          </a:p>
          <a:p>
            <a:pPr marL="0" indent="0">
              <a:buNone/>
            </a:pPr>
            <a:r>
              <a:rPr lang="sv-SE" sz="3300" dirty="0"/>
              <a:t>    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69500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6284-5926-D230-4C30-C0004136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Structure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DB4B0-A10B-2BF2-4129-B034DEB62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err="1"/>
              <a:t>Introduction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> in the Nordic </a:t>
            </a:r>
            <a:r>
              <a:rPr lang="sv-SE" dirty="0" err="1"/>
              <a:t>countries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The Scandinavian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formation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Recent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developments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Theoretical</a:t>
            </a:r>
            <a:r>
              <a:rPr lang="sv-SE" dirty="0"/>
              <a:t> </a:t>
            </a:r>
            <a:r>
              <a:rPr lang="sv-SE" dirty="0" err="1"/>
              <a:t>considerations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Labour </a:t>
            </a:r>
            <a:r>
              <a:rPr lang="sv-SE" dirty="0" err="1"/>
              <a:t>reallocation</a:t>
            </a:r>
            <a:r>
              <a:rPr lang="sv-SE" dirty="0"/>
              <a:t> and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flexibility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Summary</a:t>
            </a:r>
            <a:r>
              <a:rPr lang="sv-SE" dirty="0"/>
              <a:t> and </a:t>
            </a:r>
            <a:r>
              <a:rPr lang="sv-SE" dirty="0" err="1"/>
              <a:t>conclusions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741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EFD56-5625-2BF1-3DE4-643B28D4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B99B-A121-73FC-A282-BFE44527A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established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in Sweden and </a:t>
            </a:r>
            <a:r>
              <a:rPr lang="sv-SE" dirty="0" err="1"/>
              <a:t>Norway</a:t>
            </a:r>
            <a:r>
              <a:rPr lang="sv-SE" dirty="0"/>
              <a:t>, and still in the process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being</a:t>
            </a:r>
            <a:r>
              <a:rPr lang="sv-SE" dirty="0"/>
              <a:t> </a:t>
            </a:r>
            <a:r>
              <a:rPr lang="sv-SE" dirty="0" err="1"/>
              <a:t>established</a:t>
            </a:r>
            <a:r>
              <a:rPr lang="sv-SE" dirty="0"/>
              <a:t> in Finland</a:t>
            </a:r>
          </a:p>
          <a:p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roles</a:t>
            </a:r>
            <a:r>
              <a:rPr lang="sv-SE" dirty="0"/>
              <a:t> for </a:t>
            </a:r>
            <a:r>
              <a:rPr lang="sv-SE" dirty="0" err="1"/>
              <a:t>peak</a:t>
            </a:r>
            <a:r>
              <a:rPr lang="sv-SE" dirty="0"/>
              <a:t> organisations in </a:t>
            </a:r>
            <a:r>
              <a:rPr lang="sv-SE" dirty="0" err="1"/>
              <a:t>Norway</a:t>
            </a:r>
            <a:r>
              <a:rPr lang="sv-SE" dirty="0"/>
              <a:t> and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smallest</a:t>
            </a:r>
            <a:r>
              <a:rPr lang="sv-SE" dirty="0"/>
              <a:t> in Finland</a:t>
            </a:r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Sometimes</a:t>
            </a:r>
            <a:r>
              <a:rPr lang="sv-SE" dirty="0"/>
              <a:t> </a:t>
            </a:r>
            <a:r>
              <a:rPr lang="sv-SE" dirty="0" err="1"/>
              <a:t>centralised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in </a:t>
            </a:r>
            <a:r>
              <a:rPr lang="sv-SE" dirty="0" err="1"/>
              <a:t>Norway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Centralised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remained</a:t>
            </a:r>
            <a:r>
              <a:rPr lang="sv-SE" dirty="0"/>
              <a:t> the </a:t>
            </a:r>
            <a:r>
              <a:rPr lang="sv-SE" dirty="0" err="1"/>
              <a:t>longest</a:t>
            </a:r>
            <a:r>
              <a:rPr lang="sv-SE" dirty="0"/>
              <a:t> in Finland</a:t>
            </a:r>
          </a:p>
          <a:p>
            <a:r>
              <a:rPr lang="sv-SE" dirty="0" err="1"/>
              <a:t>Smallest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for the </a:t>
            </a:r>
            <a:r>
              <a:rPr lang="sv-SE" dirty="0" err="1"/>
              <a:t>government</a:t>
            </a:r>
            <a:r>
              <a:rPr lang="sv-SE" dirty="0"/>
              <a:t> in Sweden</a:t>
            </a:r>
          </a:p>
          <a:p>
            <a:r>
              <a:rPr lang="sv-SE" dirty="0" err="1"/>
              <a:t>Mediation</a:t>
            </a:r>
            <a:r>
              <a:rPr lang="sv-SE" dirty="0"/>
              <a:t> institutions </a:t>
            </a:r>
            <a:r>
              <a:rPr lang="sv-SE" dirty="0" err="1"/>
              <a:t>contribute</a:t>
            </a:r>
            <a:r>
              <a:rPr lang="sv-SE" dirty="0"/>
              <a:t> to </a:t>
            </a:r>
            <a:r>
              <a:rPr lang="sv-SE" dirty="0" err="1"/>
              <a:t>upholding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norm in all the </a:t>
            </a:r>
            <a:r>
              <a:rPr lang="sv-SE" dirty="0" err="1"/>
              <a:t>countries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in </a:t>
            </a:r>
            <a:r>
              <a:rPr lang="sv-SE" dirty="0" err="1"/>
              <a:t>Denmark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- </a:t>
            </a:r>
            <a:r>
              <a:rPr lang="sv-SE" dirty="0" err="1"/>
              <a:t>Linking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private-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agreements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60162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1F0CD-875B-44D0-9112-731017821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cont</a:t>
            </a:r>
            <a:r>
              <a:rPr lang="sv-SE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E5B62-9643-0E93-6EBE-0E5F4057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Wage</a:t>
            </a:r>
            <a:r>
              <a:rPr lang="sv-SE" dirty="0"/>
              <a:t> norm </a:t>
            </a:r>
            <a:r>
              <a:rPr lang="sv-SE" dirty="0" err="1"/>
              <a:t>refers</a:t>
            </a:r>
            <a:r>
              <a:rPr lang="sv-SE" dirty="0"/>
              <a:t> to total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, Finland and </a:t>
            </a:r>
            <a:r>
              <a:rPr lang="sv-SE" dirty="0" err="1"/>
              <a:t>Norway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to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industry-level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in Sweden</a:t>
            </a:r>
          </a:p>
          <a:p>
            <a:r>
              <a:rPr lang="sv-SE" dirty="0"/>
              <a:t>Public 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</a:t>
            </a:r>
            <a:r>
              <a:rPr lang="sv-SE" dirty="0" err="1"/>
              <a:t>follow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norm in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Norway</a:t>
            </a:r>
            <a:r>
              <a:rPr lang="sv-SE" dirty="0"/>
              <a:t> and Sweden </a:t>
            </a:r>
            <a:r>
              <a:rPr lang="sv-SE" dirty="0" err="1"/>
              <a:t>but</a:t>
            </a:r>
            <a:r>
              <a:rPr lang="sv-SE" dirty="0"/>
              <a:t> opposition in Finland</a:t>
            </a:r>
          </a:p>
          <a:p>
            <a:pPr marL="0" indent="0">
              <a:buNone/>
            </a:pPr>
            <a:r>
              <a:rPr lang="sv-SE" dirty="0"/>
              <a:t>    - Ex-post </a:t>
            </a:r>
            <a:r>
              <a:rPr lang="sv-SE" dirty="0" err="1"/>
              <a:t>regulation</a:t>
            </a:r>
            <a:r>
              <a:rPr lang="sv-SE" dirty="0"/>
              <a:t> in </a:t>
            </a:r>
            <a:r>
              <a:rPr lang="sv-SE" dirty="0" err="1"/>
              <a:t>Denmark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Figureless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common for public-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white-collar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  <a:r>
              <a:rPr lang="sv-SE" dirty="0" err="1"/>
              <a:t>workers</a:t>
            </a:r>
            <a:r>
              <a:rPr lang="sv-SE" dirty="0"/>
              <a:t> in Sweden</a:t>
            </a:r>
          </a:p>
          <a:p>
            <a:r>
              <a:rPr lang="sv-SE" dirty="0" err="1"/>
              <a:t>Usually</a:t>
            </a:r>
            <a:r>
              <a:rPr lang="sv-SE" dirty="0"/>
              <a:t> </a:t>
            </a:r>
            <a:r>
              <a:rPr lang="sv-SE" dirty="0" err="1"/>
              <a:t>synchronisation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in </a:t>
            </a:r>
            <a:r>
              <a:rPr lang="sv-SE" dirty="0" err="1"/>
              <a:t>time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somewhat</a:t>
            </a:r>
            <a:r>
              <a:rPr lang="sv-SE" dirty="0"/>
              <a:t> less so in Sweden</a:t>
            </a:r>
          </a:p>
          <a:p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in all the </a:t>
            </a:r>
            <a:r>
              <a:rPr lang="sv-SE" dirty="0" err="1"/>
              <a:t>countries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for total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 and </a:t>
            </a:r>
            <a:r>
              <a:rPr lang="sv-SE" dirty="0" err="1"/>
              <a:t>Norway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Less so in Finland and Sweden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039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CFC3-C471-6EEC-1F3D-964640F84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The Scandinavian </a:t>
            </a:r>
            <a:r>
              <a:rPr lang="sv-SE" sz="5400" dirty="0" err="1">
                <a:solidFill>
                  <a:schemeClr val="tx2"/>
                </a:solidFill>
              </a:rPr>
              <a:t>model</a:t>
            </a:r>
            <a:r>
              <a:rPr lang="sv-SE" sz="5400" dirty="0">
                <a:solidFill>
                  <a:schemeClr val="tx2"/>
                </a:solidFill>
              </a:rPr>
              <a:t> </a:t>
            </a:r>
            <a:r>
              <a:rPr lang="sv-SE" sz="5400" dirty="0" err="1">
                <a:solidFill>
                  <a:schemeClr val="tx2"/>
                </a:solidFill>
              </a:rPr>
              <a:t>of</a:t>
            </a:r>
            <a:r>
              <a:rPr lang="sv-SE" sz="5400" dirty="0">
                <a:solidFill>
                  <a:schemeClr val="tx2"/>
                </a:solidFill>
              </a:rPr>
              <a:t> </a:t>
            </a:r>
            <a:r>
              <a:rPr lang="sv-SE" sz="5400" dirty="0" err="1">
                <a:solidFill>
                  <a:schemeClr val="tx2"/>
                </a:solidFill>
              </a:rPr>
              <a:t>wage</a:t>
            </a:r>
            <a:r>
              <a:rPr lang="sv-SE" sz="5400" dirty="0">
                <a:solidFill>
                  <a:schemeClr val="tx2"/>
                </a:solidFill>
              </a:rPr>
              <a:t>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76BFD-2B7D-354C-2305-D0475707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3005"/>
            <a:ext cx="10515600" cy="4063958"/>
          </a:xfrm>
        </p:spPr>
        <p:txBody>
          <a:bodyPr>
            <a:normAutofit/>
          </a:bodyPr>
          <a:lstStyle/>
          <a:p>
            <a:r>
              <a:rPr lang="sv-SE" sz="3600" dirty="0" err="1"/>
              <a:t>Developed</a:t>
            </a:r>
            <a:r>
              <a:rPr lang="sv-SE" sz="3600" dirty="0"/>
              <a:t> at </a:t>
            </a:r>
            <a:r>
              <a:rPr lang="sv-SE" sz="3600" dirty="0" err="1"/>
              <a:t>Statistics</a:t>
            </a:r>
            <a:r>
              <a:rPr lang="sv-SE" sz="3600" dirty="0"/>
              <a:t> </a:t>
            </a:r>
            <a:r>
              <a:rPr lang="sv-SE" sz="3600" dirty="0" err="1"/>
              <a:t>Norway</a:t>
            </a:r>
            <a:r>
              <a:rPr lang="sv-SE" sz="3600" dirty="0"/>
              <a:t> in the </a:t>
            </a:r>
            <a:r>
              <a:rPr lang="sv-SE" sz="3600" dirty="0" err="1"/>
              <a:t>early</a:t>
            </a:r>
            <a:r>
              <a:rPr lang="sv-SE" sz="3600" dirty="0"/>
              <a:t> 1960s</a:t>
            </a:r>
          </a:p>
          <a:p>
            <a:r>
              <a:rPr lang="sv-SE" sz="3600" dirty="0"/>
              <a:t>The </a:t>
            </a:r>
            <a:r>
              <a:rPr lang="sv-SE" sz="3600" dirty="0" err="1"/>
              <a:t>Aukrust</a:t>
            </a:r>
            <a:r>
              <a:rPr lang="sv-SE" sz="3600" dirty="0"/>
              <a:t> </a:t>
            </a:r>
            <a:r>
              <a:rPr lang="sv-SE" sz="3600" dirty="0" err="1"/>
              <a:t>model</a:t>
            </a:r>
            <a:r>
              <a:rPr lang="sv-SE" sz="3600" dirty="0"/>
              <a:t> in </a:t>
            </a:r>
            <a:r>
              <a:rPr lang="sv-SE" sz="3600" dirty="0" err="1"/>
              <a:t>Norway</a:t>
            </a:r>
            <a:endParaRPr lang="sv-SE" sz="3600" dirty="0"/>
          </a:p>
          <a:p>
            <a:r>
              <a:rPr lang="sv-SE" sz="3600" dirty="0"/>
              <a:t>The EFO </a:t>
            </a:r>
            <a:r>
              <a:rPr lang="sv-SE" sz="3600" dirty="0" err="1"/>
              <a:t>model</a:t>
            </a:r>
            <a:r>
              <a:rPr lang="sv-SE" sz="3600" dirty="0"/>
              <a:t> in Sweden</a:t>
            </a:r>
          </a:p>
          <a:p>
            <a:r>
              <a:rPr lang="sv-SE" sz="3600" dirty="0" err="1"/>
              <a:t>Both</a:t>
            </a:r>
            <a:r>
              <a:rPr lang="sv-SE" sz="3600" dirty="0"/>
              <a:t> positive and normative </a:t>
            </a:r>
            <a:r>
              <a:rPr lang="sv-SE" sz="3600" dirty="0" err="1"/>
              <a:t>analysis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169323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E8DF-33A8-0CE2-B7D3-C6F65964D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211"/>
            <a:ext cx="10515600" cy="679621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The Scandinavian </a:t>
            </a:r>
            <a:r>
              <a:rPr lang="sv-SE" dirty="0" err="1">
                <a:solidFill>
                  <a:schemeClr val="tx2"/>
                </a:solidFill>
              </a:rPr>
              <a:t>model</a:t>
            </a:r>
            <a:r>
              <a:rPr lang="sv-SE" dirty="0">
                <a:solidFill>
                  <a:schemeClr val="tx2"/>
                </a:solidFill>
              </a:rPr>
              <a:t>: positive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4CF79-068F-33C8-0572-FB8AB2F36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611"/>
            <a:ext cx="10515600" cy="5467264"/>
          </a:xfrm>
        </p:spPr>
        <p:txBody>
          <a:bodyPr>
            <a:normAutofit fontScale="55000" lnSpcReduction="20000"/>
          </a:bodyPr>
          <a:lstStyle/>
          <a:p>
            <a:r>
              <a:rPr lang="sv-SE" sz="4500" dirty="0"/>
              <a:t>Main </a:t>
            </a:r>
            <a:r>
              <a:rPr lang="sv-SE" sz="4500" dirty="0" err="1"/>
              <a:t>course</a:t>
            </a:r>
            <a:r>
              <a:rPr lang="sv-SE" sz="4500" dirty="0"/>
              <a:t> for </a:t>
            </a:r>
            <a:r>
              <a:rPr lang="sv-SE" sz="4500" dirty="0" err="1"/>
              <a:t>wage</a:t>
            </a:r>
            <a:r>
              <a:rPr lang="sv-SE" sz="4500" dirty="0"/>
              <a:t> </a:t>
            </a:r>
            <a:r>
              <a:rPr lang="sv-SE" sz="4500" dirty="0" err="1"/>
              <a:t>increases</a:t>
            </a:r>
            <a:r>
              <a:rPr lang="sv-SE" sz="4500" dirty="0"/>
              <a:t> in the </a:t>
            </a:r>
            <a:r>
              <a:rPr lang="sv-SE" sz="4500" dirty="0" err="1"/>
              <a:t>tradables</a:t>
            </a:r>
            <a:r>
              <a:rPr lang="sv-SE" sz="4500" dirty="0"/>
              <a:t> </a:t>
            </a:r>
            <a:r>
              <a:rPr lang="sv-SE" sz="4500" dirty="0" err="1"/>
              <a:t>sector</a:t>
            </a:r>
            <a:r>
              <a:rPr lang="sv-SE" sz="4500" dirty="0"/>
              <a:t> : </a:t>
            </a:r>
            <a:r>
              <a:rPr lang="sv-SE" sz="4500" dirty="0" err="1"/>
              <a:t>sum</a:t>
            </a:r>
            <a:r>
              <a:rPr lang="sv-SE" sz="4500" dirty="0"/>
              <a:t> </a:t>
            </a:r>
            <a:r>
              <a:rPr lang="sv-SE" sz="4500" dirty="0" err="1"/>
              <a:t>of</a:t>
            </a:r>
            <a:r>
              <a:rPr lang="sv-SE" sz="4500" dirty="0"/>
              <a:t> </a:t>
            </a:r>
            <a:r>
              <a:rPr lang="sv-SE" sz="4500" dirty="0" err="1"/>
              <a:t>price</a:t>
            </a:r>
            <a:r>
              <a:rPr lang="sv-SE" sz="4500" dirty="0"/>
              <a:t> and </a:t>
            </a:r>
            <a:r>
              <a:rPr lang="sv-SE" sz="4500" dirty="0" err="1"/>
              <a:t>productivity</a:t>
            </a:r>
            <a:r>
              <a:rPr lang="sv-SE" sz="4500" dirty="0"/>
              <a:t> </a:t>
            </a:r>
            <a:r>
              <a:rPr lang="sv-SE" sz="4500" dirty="0" err="1"/>
              <a:t>increases</a:t>
            </a:r>
            <a:endParaRPr lang="sv-SE" sz="4500" dirty="0"/>
          </a:p>
          <a:p>
            <a:r>
              <a:rPr lang="sv-SE" sz="4500" dirty="0"/>
              <a:t>The same </a:t>
            </a:r>
            <a:r>
              <a:rPr lang="sv-SE" sz="4500" dirty="0" err="1"/>
              <a:t>wage</a:t>
            </a:r>
            <a:r>
              <a:rPr lang="sv-SE" sz="4500" dirty="0"/>
              <a:t> </a:t>
            </a:r>
            <a:r>
              <a:rPr lang="sv-SE" sz="4500" dirty="0" err="1"/>
              <a:t>increases</a:t>
            </a:r>
            <a:r>
              <a:rPr lang="sv-SE" sz="4500" dirty="0"/>
              <a:t> in the non-</a:t>
            </a:r>
            <a:r>
              <a:rPr lang="sv-SE" sz="4500" dirty="0" err="1"/>
              <a:t>tradables</a:t>
            </a:r>
            <a:r>
              <a:rPr lang="sv-SE" sz="4500" dirty="0"/>
              <a:t> </a:t>
            </a:r>
            <a:r>
              <a:rPr lang="sv-SE" sz="4500" dirty="0" err="1"/>
              <a:t>sector</a:t>
            </a:r>
            <a:endParaRPr lang="sv-SE" sz="4500" dirty="0"/>
          </a:p>
          <a:p>
            <a:r>
              <a:rPr lang="sv-SE" sz="4500" dirty="0"/>
              <a:t>Mark-</a:t>
            </a:r>
            <a:r>
              <a:rPr lang="sv-SE" sz="4500" dirty="0" err="1"/>
              <a:t>up</a:t>
            </a:r>
            <a:r>
              <a:rPr lang="sv-SE" sz="4500" dirty="0"/>
              <a:t> </a:t>
            </a:r>
            <a:r>
              <a:rPr lang="sv-SE" sz="4500" dirty="0" err="1"/>
              <a:t>pricing</a:t>
            </a:r>
            <a:r>
              <a:rPr lang="sv-SE" sz="4500" dirty="0"/>
              <a:t> in the non-</a:t>
            </a:r>
            <a:r>
              <a:rPr lang="sv-SE" sz="4500" dirty="0" err="1"/>
              <a:t>tradables</a:t>
            </a:r>
            <a:r>
              <a:rPr lang="sv-SE" sz="4500" dirty="0"/>
              <a:t> </a:t>
            </a:r>
            <a:r>
              <a:rPr lang="sv-SE" sz="4500" dirty="0" err="1"/>
              <a:t>sector</a:t>
            </a:r>
            <a:endParaRPr lang="sv-SE" sz="4500" dirty="0"/>
          </a:p>
          <a:p>
            <a:r>
              <a:rPr lang="sv-SE" sz="4500" dirty="0" err="1"/>
              <a:t>Early</a:t>
            </a:r>
            <a:r>
              <a:rPr lang="sv-SE" sz="4500" dirty="0"/>
              <a:t> </a:t>
            </a:r>
            <a:r>
              <a:rPr lang="sv-SE" sz="4500" dirty="0" err="1"/>
              <a:t>attempts</a:t>
            </a:r>
            <a:r>
              <a:rPr lang="sv-SE" sz="4500" dirty="0"/>
              <a:t> to </a:t>
            </a:r>
            <a:r>
              <a:rPr lang="sv-SE" sz="4500" dirty="0" err="1"/>
              <a:t>integrate</a:t>
            </a:r>
            <a:r>
              <a:rPr lang="sv-SE" sz="4500" dirty="0"/>
              <a:t> the </a:t>
            </a:r>
            <a:r>
              <a:rPr lang="sv-SE" sz="4500" dirty="0" err="1"/>
              <a:t>model</a:t>
            </a:r>
            <a:r>
              <a:rPr lang="sv-SE" sz="4500" dirty="0"/>
              <a:t> </a:t>
            </a:r>
            <a:r>
              <a:rPr lang="sv-SE" sz="4500" dirty="0" err="1"/>
              <a:t>with</a:t>
            </a:r>
            <a:r>
              <a:rPr lang="sv-SE" sz="4500" dirty="0"/>
              <a:t> the Phillips </a:t>
            </a:r>
            <a:r>
              <a:rPr lang="sv-SE" sz="4500" dirty="0" err="1"/>
              <a:t>curve</a:t>
            </a:r>
            <a:endParaRPr lang="sv-SE" sz="4500" dirty="0"/>
          </a:p>
          <a:p>
            <a:pPr marL="0" indent="0">
              <a:buNone/>
            </a:pPr>
            <a:r>
              <a:rPr lang="sv-SE" sz="4500" dirty="0"/>
              <a:t>   - </a:t>
            </a:r>
            <a:r>
              <a:rPr lang="sv-SE" sz="4500" dirty="0" err="1"/>
              <a:t>Wage</a:t>
            </a:r>
            <a:r>
              <a:rPr lang="sv-SE" sz="4500" dirty="0"/>
              <a:t> </a:t>
            </a:r>
            <a:r>
              <a:rPr lang="sv-SE" sz="4500" dirty="0" err="1"/>
              <a:t>increases</a:t>
            </a:r>
            <a:r>
              <a:rPr lang="sv-SE" sz="4500" dirty="0"/>
              <a:t> </a:t>
            </a:r>
            <a:r>
              <a:rPr lang="sv-SE" sz="4500" dirty="0" err="1"/>
              <a:t>determined</a:t>
            </a:r>
            <a:r>
              <a:rPr lang="sv-SE" sz="4500" dirty="0"/>
              <a:t> by </a:t>
            </a:r>
            <a:r>
              <a:rPr lang="sv-SE" sz="4500" dirty="0" err="1"/>
              <a:t>unemployment</a:t>
            </a:r>
            <a:r>
              <a:rPr lang="sv-SE" sz="4500" dirty="0"/>
              <a:t> and </a:t>
            </a:r>
            <a:r>
              <a:rPr lang="sv-SE" sz="4500" dirty="0" err="1"/>
              <a:t>expected</a:t>
            </a:r>
            <a:endParaRPr lang="sv-SE" sz="4500" dirty="0"/>
          </a:p>
          <a:p>
            <a:pPr marL="0" indent="0">
              <a:buNone/>
            </a:pPr>
            <a:r>
              <a:rPr lang="sv-SE" sz="4500" dirty="0"/>
              <a:t>      </a:t>
            </a:r>
            <a:r>
              <a:rPr lang="sv-SE" sz="4500" dirty="0" err="1"/>
              <a:t>price</a:t>
            </a:r>
            <a:r>
              <a:rPr lang="sv-SE" sz="4500" dirty="0"/>
              <a:t> </a:t>
            </a:r>
            <a:r>
              <a:rPr lang="sv-SE" sz="4500" dirty="0" err="1"/>
              <a:t>increases</a:t>
            </a:r>
            <a:r>
              <a:rPr lang="sv-SE" sz="4500" dirty="0"/>
              <a:t> for </a:t>
            </a:r>
            <a:r>
              <a:rPr lang="sv-SE" sz="4500" dirty="0" err="1"/>
              <a:t>tradables</a:t>
            </a:r>
            <a:endParaRPr lang="sv-SE" sz="4500" dirty="0"/>
          </a:p>
          <a:p>
            <a:r>
              <a:rPr lang="sv-SE" sz="4500" dirty="0" err="1"/>
              <a:t>More</a:t>
            </a:r>
            <a:r>
              <a:rPr lang="sv-SE" sz="4500" dirty="0"/>
              <a:t> </a:t>
            </a:r>
            <a:r>
              <a:rPr lang="sv-SE" sz="4500" dirty="0" err="1"/>
              <a:t>satisfactory</a:t>
            </a:r>
            <a:r>
              <a:rPr lang="sv-SE" sz="4500" dirty="0"/>
              <a:t> </a:t>
            </a:r>
            <a:r>
              <a:rPr lang="sv-SE" sz="4500" dirty="0" err="1"/>
              <a:t>cointegration</a:t>
            </a:r>
            <a:r>
              <a:rPr lang="sv-SE" sz="4500" dirty="0"/>
              <a:t> approach</a:t>
            </a:r>
          </a:p>
          <a:p>
            <a:pPr marL="0" indent="0">
              <a:buNone/>
            </a:pPr>
            <a:r>
              <a:rPr lang="sv-SE" sz="4500" dirty="0"/>
              <a:t>    - Long-</a:t>
            </a:r>
            <a:r>
              <a:rPr lang="sv-SE" sz="4500" dirty="0" err="1"/>
              <a:t>run</a:t>
            </a:r>
            <a:r>
              <a:rPr lang="sv-SE" sz="4500" dirty="0"/>
              <a:t> relationship </a:t>
            </a:r>
            <a:r>
              <a:rPr lang="sv-SE" sz="4500" dirty="0" err="1"/>
              <a:t>between</a:t>
            </a:r>
            <a:r>
              <a:rPr lang="sv-SE" sz="4500" dirty="0"/>
              <a:t> </a:t>
            </a:r>
            <a:r>
              <a:rPr lang="sv-SE" sz="4500" dirty="0" err="1"/>
              <a:t>wage</a:t>
            </a:r>
            <a:r>
              <a:rPr lang="sv-SE" sz="4500" dirty="0"/>
              <a:t> and </a:t>
            </a:r>
            <a:r>
              <a:rPr lang="sv-SE" sz="4500" dirty="0" err="1"/>
              <a:t>value</a:t>
            </a:r>
            <a:r>
              <a:rPr lang="sv-SE" sz="4500" dirty="0"/>
              <a:t> </a:t>
            </a:r>
            <a:r>
              <a:rPr lang="sv-SE" sz="4500" dirty="0" err="1"/>
              <a:t>added</a:t>
            </a:r>
            <a:r>
              <a:rPr lang="sv-SE" sz="4500" dirty="0"/>
              <a:t> per </a:t>
            </a:r>
            <a:r>
              <a:rPr lang="sv-SE" sz="4500" dirty="0" err="1"/>
              <a:t>hour</a:t>
            </a:r>
            <a:r>
              <a:rPr lang="sv-SE" sz="4500" dirty="0"/>
              <a:t> in the</a:t>
            </a:r>
          </a:p>
          <a:p>
            <a:pPr marL="0" indent="0">
              <a:buNone/>
            </a:pPr>
            <a:r>
              <a:rPr lang="sv-SE" sz="4500" dirty="0"/>
              <a:t>       </a:t>
            </a:r>
            <a:r>
              <a:rPr lang="sv-SE" sz="4500" dirty="0" err="1"/>
              <a:t>tradables</a:t>
            </a:r>
            <a:r>
              <a:rPr lang="sv-SE" sz="4500" dirty="0"/>
              <a:t> </a:t>
            </a:r>
            <a:r>
              <a:rPr lang="sv-SE" sz="4500" dirty="0" err="1"/>
              <a:t>sector</a:t>
            </a:r>
            <a:endParaRPr lang="sv-SE" sz="4500" dirty="0"/>
          </a:p>
          <a:p>
            <a:pPr marL="0" indent="0">
              <a:buNone/>
            </a:pPr>
            <a:r>
              <a:rPr lang="sv-SE" sz="4500" dirty="0"/>
              <a:t>    - </a:t>
            </a:r>
            <a:r>
              <a:rPr lang="sv-SE" sz="4500" dirty="0" err="1"/>
              <a:t>Error-correction</a:t>
            </a:r>
            <a:r>
              <a:rPr lang="sv-SE" sz="4500" dirty="0"/>
              <a:t> </a:t>
            </a:r>
            <a:r>
              <a:rPr lang="sv-SE" sz="4500" dirty="0" err="1"/>
              <a:t>models</a:t>
            </a:r>
            <a:endParaRPr lang="sv-SE" sz="4500" dirty="0"/>
          </a:p>
          <a:p>
            <a:pPr marL="0" indent="0">
              <a:buNone/>
            </a:pPr>
            <a:r>
              <a:rPr lang="sv-SE" sz="4500" dirty="0"/>
              <a:t>     - </a:t>
            </a:r>
            <a:r>
              <a:rPr lang="sv-SE" sz="4500" dirty="0" err="1"/>
              <a:t>Empirical</a:t>
            </a:r>
            <a:r>
              <a:rPr lang="sv-SE" sz="4500" dirty="0"/>
              <a:t> support </a:t>
            </a:r>
            <a:r>
              <a:rPr lang="sv-SE" sz="4500" dirty="0" err="1"/>
              <a:t>especially</a:t>
            </a:r>
            <a:r>
              <a:rPr lang="sv-SE" sz="4500" dirty="0"/>
              <a:t> in </a:t>
            </a:r>
            <a:r>
              <a:rPr lang="sv-SE" sz="4500" dirty="0" err="1"/>
              <a:t>Norwegian</a:t>
            </a:r>
            <a:r>
              <a:rPr lang="sv-SE" sz="4500" dirty="0"/>
              <a:t> studies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4409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247C-442A-41F1-BBB9-35DD3F18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78475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Scandinavian </a:t>
            </a:r>
            <a:r>
              <a:rPr lang="sv-SE" dirty="0" err="1">
                <a:solidFill>
                  <a:schemeClr val="tx2"/>
                </a:solidFill>
              </a:rPr>
              <a:t>model</a:t>
            </a:r>
            <a:r>
              <a:rPr lang="sv-SE" dirty="0">
                <a:solidFill>
                  <a:schemeClr val="tx2"/>
                </a:solidFill>
              </a:rPr>
              <a:t>: normative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414A8-1071-C89D-C526-A905AD2D8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8476"/>
            <a:ext cx="10515600" cy="5795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u="sng" dirty="0" err="1"/>
              <a:t>Advantages</a:t>
            </a:r>
            <a:endParaRPr lang="sv-SE" sz="2400" u="sng" dirty="0"/>
          </a:p>
          <a:p>
            <a:r>
              <a:rPr lang="sv-SE" sz="2400" dirty="0" err="1"/>
              <a:t>Fluctuations</a:t>
            </a:r>
            <a:r>
              <a:rPr lang="sv-SE" sz="2400" dirty="0"/>
              <a:t> in </a:t>
            </a:r>
            <a:r>
              <a:rPr lang="sv-SE" sz="2400" dirty="0" err="1"/>
              <a:t>economic</a:t>
            </a:r>
            <a:r>
              <a:rPr lang="sv-SE" sz="2400" dirty="0"/>
              <a:t> </a:t>
            </a:r>
            <a:r>
              <a:rPr lang="sv-SE" sz="2400" dirty="0" err="1"/>
              <a:t>activity</a:t>
            </a:r>
            <a:r>
              <a:rPr lang="sv-SE" sz="2400" dirty="0"/>
              <a:t> </a:t>
            </a:r>
            <a:r>
              <a:rPr lang="sv-SE" sz="2400" dirty="0" err="1"/>
              <a:t>can</a:t>
            </a:r>
            <a:r>
              <a:rPr lang="sv-SE" sz="2400" dirty="0"/>
              <a:t> be </a:t>
            </a:r>
            <a:r>
              <a:rPr lang="sv-SE" sz="2400" dirty="0" err="1"/>
              <a:t>avoided</a:t>
            </a:r>
            <a:r>
              <a:rPr lang="sv-SE" sz="2400" dirty="0"/>
              <a:t> </a:t>
            </a:r>
            <a:r>
              <a:rPr lang="sv-SE" sz="2400" dirty="0" err="1"/>
              <a:t>if</a:t>
            </a:r>
            <a:r>
              <a:rPr lang="sv-SE" sz="2400" dirty="0"/>
              <a:t> </a:t>
            </a:r>
            <a:r>
              <a:rPr lang="sv-SE" sz="2400" dirty="0" err="1"/>
              <a:t>wage</a:t>
            </a:r>
            <a:r>
              <a:rPr lang="sv-SE" sz="2400" dirty="0"/>
              <a:t> </a:t>
            </a:r>
            <a:r>
              <a:rPr lang="sv-SE" sz="2400" dirty="0" err="1"/>
              <a:t>bargainers</a:t>
            </a:r>
            <a:r>
              <a:rPr lang="sv-SE" sz="2400" dirty="0"/>
              <a:t> set </a:t>
            </a:r>
            <a:r>
              <a:rPr lang="sv-SE" sz="2400" dirty="0" err="1"/>
              <a:t>wages</a:t>
            </a:r>
            <a:r>
              <a:rPr lang="sv-SE" sz="2400" dirty="0"/>
              <a:t> </a:t>
            </a:r>
            <a:r>
              <a:rPr lang="sv-SE" sz="2400" dirty="0" err="1"/>
              <a:t>according</a:t>
            </a:r>
            <a:r>
              <a:rPr lang="sv-SE" sz="2400" dirty="0"/>
              <a:t> to the </a:t>
            </a:r>
            <a:r>
              <a:rPr lang="sv-SE" sz="2400" dirty="0" err="1"/>
              <a:t>model</a:t>
            </a:r>
            <a:endParaRPr lang="sv-SE" sz="2400" dirty="0"/>
          </a:p>
          <a:p>
            <a:r>
              <a:rPr lang="sv-SE" sz="2400" dirty="0"/>
              <a:t>An </a:t>
            </a:r>
            <a:r>
              <a:rPr lang="sv-SE" sz="2400" dirty="0" err="1"/>
              <a:t>appropriate</a:t>
            </a:r>
            <a:r>
              <a:rPr lang="sv-SE" sz="2400" dirty="0"/>
              <a:t> </a:t>
            </a:r>
            <a:r>
              <a:rPr lang="sv-SE" sz="2400" dirty="0" err="1"/>
              <a:t>size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the </a:t>
            </a:r>
            <a:r>
              <a:rPr lang="sv-SE" sz="2400" dirty="0" err="1"/>
              <a:t>tradables</a:t>
            </a:r>
            <a:r>
              <a:rPr lang="sv-SE" sz="2400" dirty="0"/>
              <a:t> </a:t>
            </a:r>
            <a:r>
              <a:rPr lang="sv-SE" sz="2400" dirty="0" err="1"/>
              <a:t>sector</a:t>
            </a:r>
            <a:r>
              <a:rPr lang="sv-SE" sz="2400" dirty="0"/>
              <a:t> is </a:t>
            </a:r>
            <a:r>
              <a:rPr lang="sv-SE" sz="2400" dirty="0" err="1"/>
              <a:t>maintained</a:t>
            </a:r>
            <a:endParaRPr lang="sv-SE" sz="2400" dirty="0"/>
          </a:p>
          <a:p>
            <a:r>
              <a:rPr lang="sv-SE" sz="2400" dirty="0"/>
              <a:t>All </a:t>
            </a:r>
            <a:r>
              <a:rPr lang="sv-SE" sz="2400" dirty="0" err="1"/>
              <a:t>sectors</a:t>
            </a:r>
            <a:r>
              <a:rPr lang="sv-SE" sz="2400" dirty="0"/>
              <a:t>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assured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labour</a:t>
            </a:r>
            <a:r>
              <a:rPr lang="sv-SE" sz="2400" dirty="0"/>
              <a:t> </a:t>
            </a:r>
            <a:r>
              <a:rPr lang="sv-SE" sz="2400" dirty="0" err="1"/>
              <a:t>supply</a:t>
            </a:r>
            <a:r>
              <a:rPr lang="sv-SE" sz="2400" dirty="0"/>
              <a:t> and </a:t>
            </a:r>
            <a:r>
              <a:rPr lang="sv-SE" sz="2400" dirty="0" err="1"/>
              <a:t>conflicts</a:t>
            </a:r>
            <a:r>
              <a:rPr lang="sv-SE" sz="2400" dirty="0"/>
              <a:t> over relative </a:t>
            </a:r>
            <a:r>
              <a:rPr lang="sv-SE" sz="2400" dirty="0" err="1"/>
              <a:t>wages</a:t>
            </a:r>
            <a:r>
              <a:rPr lang="sv-SE" sz="2400" dirty="0"/>
              <a:t>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mitigated</a:t>
            </a:r>
            <a:endParaRPr lang="sv-SE" sz="2400" dirty="0"/>
          </a:p>
          <a:p>
            <a:pPr marL="0" indent="0">
              <a:buNone/>
            </a:pPr>
            <a:r>
              <a:rPr lang="sv-SE" sz="2400" u="sng" dirty="0" err="1"/>
              <a:t>Complications</a:t>
            </a:r>
            <a:endParaRPr lang="sv-SE" sz="2400" u="sng" dirty="0"/>
          </a:p>
          <a:p>
            <a:r>
              <a:rPr lang="sv-SE" sz="2400" dirty="0"/>
              <a:t>Potential </a:t>
            </a:r>
            <a:r>
              <a:rPr lang="sv-SE" sz="2400" dirty="0" err="1"/>
              <a:t>productivity</a:t>
            </a:r>
            <a:r>
              <a:rPr lang="sv-SE" sz="2400" dirty="0"/>
              <a:t> </a:t>
            </a:r>
            <a:r>
              <a:rPr lang="sv-SE" sz="2400" dirty="0" err="1"/>
              <a:t>incre</a:t>
            </a:r>
            <a:r>
              <a:rPr lang="sv-SE" sz="2400" dirty="0"/>
              <a:t> </a:t>
            </a:r>
            <a:r>
              <a:rPr lang="sv-SE" sz="2400" dirty="0" err="1"/>
              <a:t>instead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actual</a:t>
            </a:r>
            <a:r>
              <a:rPr lang="sv-SE" sz="2400" dirty="0"/>
              <a:t> </a:t>
            </a:r>
            <a:r>
              <a:rPr lang="sv-SE" sz="2400" dirty="0" err="1"/>
              <a:t>productivity</a:t>
            </a:r>
            <a:endParaRPr lang="sv-SE" sz="2400" dirty="0"/>
          </a:p>
          <a:p>
            <a:r>
              <a:rPr lang="sv-SE" sz="2400" dirty="0"/>
              <a:t>The </a:t>
            </a:r>
            <a:r>
              <a:rPr lang="sv-SE" sz="2400" dirty="0" err="1"/>
              <a:t>model</a:t>
            </a:r>
            <a:r>
              <a:rPr lang="sv-SE" sz="2400" dirty="0"/>
              <a:t> </a:t>
            </a:r>
            <a:r>
              <a:rPr lang="sv-SE" sz="2400" dirty="0" err="1"/>
              <a:t>was</a:t>
            </a:r>
            <a:r>
              <a:rPr lang="sv-SE" sz="2400" dirty="0"/>
              <a:t> </a:t>
            </a:r>
            <a:r>
              <a:rPr lang="sv-SE" sz="2400" dirty="0" err="1"/>
              <a:t>developed</a:t>
            </a:r>
            <a:r>
              <a:rPr lang="sv-SE" sz="2400" dirty="0"/>
              <a:t> for a </a:t>
            </a:r>
            <a:r>
              <a:rPr lang="sv-SE" sz="2400" dirty="0" err="1"/>
              <a:t>fixed</a:t>
            </a:r>
            <a:r>
              <a:rPr lang="sv-SE" sz="2400" dirty="0"/>
              <a:t> </a:t>
            </a:r>
            <a:r>
              <a:rPr lang="sv-SE" sz="2400" dirty="0" err="1"/>
              <a:t>exchange</a:t>
            </a:r>
            <a:r>
              <a:rPr lang="sv-SE" sz="2400" dirty="0"/>
              <a:t> rate</a:t>
            </a:r>
          </a:p>
          <a:p>
            <a:r>
              <a:rPr lang="sv-SE" sz="2400" dirty="0" err="1"/>
              <a:t>Wage</a:t>
            </a:r>
            <a:r>
              <a:rPr lang="sv-SE" sz="2400" dirty="0"/>
              <a:t> norm under a flexible </a:t>
            </a:r>
            <a:r>
              <a:rPr lang="sv-SE" sz="2400" dirty="0" err="1"/>
              <a:t>exchange</a:t>
            </a:r>
            <a:r>
              <a:rPr lang="sv-SE" sz="2400" dirty="0"/>
              <a:t> rate?</a:t>
            </a:r>
          </a:p>
          <a:p>
            <a:pPr marL="0" indent="0">
              <a:buNone/>
            </a:pPr>
            <a:r>
              <a:rPr lang="sv-SE" sz="2400" dirty="0"/>
              <a:t>    - </a:t>
            </a:r>
            <a:r>
              <a:rPr lang="sv-SE" sz="2400" dirty="0" err="1"/>
              <a:t>Computation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equilibrium</a:t>
            </a:r>
            <a:r>
              <a:rPr lang="sv-SE" sz="2400" dirty="0"/>
              <a:t> </a:t>
            </a:r>
            <a:r>
              <a:rPr lang="sv-SE" sz="2400" dirty="0" err="1"/>
              <a:t>exchange</a:t>
            </a:r>
            <a:r>
              <a:rPr lang="sv-SE" sz="2400" dirty="0"/>
              <a:t> rate</a:t>
            </a:r>
          </a:p>
          <a:p>
            <a:pPr marL="0" indent="0">
              <a:buNone/>
            </a:pPr>
            <a:r>
              <a:rPr lang="sv-SE" sz="2400" dirty="0"/>
              <a:t>    - </a:t>
            </a:r>
            <a:r>
              <a:rPr lang="sv-SE" sz="2400" dirty="0" err="1"/>
              <a:t>Random</a:t>
            </a:r>
            <a:r>
              <a:rPr lang="sv-SE" sz="2400" dirty="0"/>
              <a:t> walk </a:t>
            </a:r>
            <a:r>
              <a:rPr lang="sv-SE" sz="2400" dirty="0" err="1"/>
              <a:t>assumption</a:t>
            </a:r>
            <a:r>
              <a:rPr lang="sv-SE" sz="2400" dirty="0"/>
              <a:t> for the </a:t>
            </a:r>
            <a:r>
              <a:rPr lang="sv-SE" sz="2400" dirty="0" err="1"/>
              <a:t>exchange</a:t>
            </a:r>
            <a:r>
              <a:rPr lang="sv-SE" sz="2400" dirty="0"/>
              <a:t> rate</a:t>
            </a:r>
          </a:p>
          <a:p>
            <a:pPr marL="0" indent="0">
              <a:buNone/>
            </a:pPr>
            <a:r>
              <a:rPr lang="sv-SE" sz="2400" dirty="0"/>
              <a:t>    - Exchange rate </a:t>
            </a:r>
            <a:r>
              <a:rPr lang="sv-SE" sz="2400" dirty="0" err="1"/>
              <a:t>compatible</a:t>
            </a:r>
            <a:r>
              <a:rPr lang="sv-SE" sz="2400" dirty="0"/>
              <a:t> </a:t>
            </a:r>
            <a:r>
              <a:rPr lang="sv-SE" sz="2400" dirty="0" err="1"/>
              <a:t>with</a:t>
            </a:r>
            <a:r>
              <a:rPr lang="sv-SE" sz="2400" dirty="0"/>
              <a:t> the inflation </a:t>
            </a:r>
            <a:r>
              <a:rPr lang="sv-SE" sz="2400" dirty="0" err="1"/>
              <a:t>target</a:t>
            </a:r>
            <a:endParaRPr lang="sv-SE" sz="2400" dirty="0"/>
          </a:p>
          <a:p>
            <a:r>
              <a:rPr lang="sv-SE" sz="2400" dirty="0"/>
              <a:t>Does the Scandinavian </a:t>
            </a:r>
            <a:r>
              <a:rPr lang="sv-SE" sz="2400" dirty="0" err="1"/>
              <a:t>model</a:t>
            </a:r>
            <a:r>
              <a:rPr lang="sv-SE" sz="2400" dirty="0"/>
              <a:t> norm </a:t>
            </a:r>
            <a:r>
              <a:rPr lang="sv-SE" sz="2400" dirty="0" err="1"/>
              <a:t>rule</a:t>
            </a:r>
            <a:r>
              <a:rPr lang="sv-SE" sz="2400" dirty="0"/>
              <a:t> </a:t>
            </a:r>
            <a:r>
              <a:rPr lang="sv-SE" sz="2400" dirty="0" err="1"/>
              <a:t>out</a:t>
            </a:r>
            <a:r>
              <a:rPr lang="sv-SE" sz="2400" dirty="0"/>
              <a:t> </a:t>
            </a:r>
            <a:r>
              <a:rPr lang="sv-SE" sz="2400" dirty="0" err="1"/>
              <a:t>wage-price</a:t>
            </a:r>
            <a:r>
              <a:rPr lang="sv-SE" sz="2400" dirty="0"/>
              <a:t> spirals?</a:t>
            </a:r>
          </a:p>
          <a:p>
            <a:pPr marL="0" indent="0">
              <a:buNone/>
            </a:pPr>
            <a:r>
              <a:rPr lang="sv-SE" sz="2000" dirty="0"/>
              <a:t>    </a:t>
            </a:r>
          </a:p>
          <a:p>
            <a:pPr marL="0" indent="0">
              <a:buNone/>
            </a:pPr>
            <a:r>
              <a:rPr lang="sv-SE" sz="36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45036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09E9A-9CF9-4AD8-5749-AF3F2E1FC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5125"/>
            <a:ext cx="9982200" cy="1325563"/>
          </a:xfrm>
        </p:spPr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share</a:t>
            </a:r>
            <a:r>
              <a:rPr lang="sv-SE" dirty="0">
                <a:solidFill>
                  <a:schemeClr val="tx2"/>
                </a:solidFill>
              </a:rPr>
              <a:t>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r>
              <a:rPr lang="sv-SE" dirty="0">
                <a:solidFill>
                  <a:schemeClr val="tx2"/>
                </a:solidFill>
              </a:rPr>
              <a:t> and the euro area, index, logs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15FFC2-9337-E1B2-8D61-E4C1D21F48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2263698"/>
            <a:ext cx="8196145" cy="4434582"/>
          </a:xfrm>
        </p:spPr>
      </p:pic>
    </p:spTree>
    <p:extLst>
      <p:ext uri="{BB962C8B-B14F-4D97-AF65-F5344CB8AC3E}">
        <p14:creationId xmlns:p14="http://schemas.microsoft.com/office/powerpoint/2010/main" val="267094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1441</Words>
  <Application>Microsoft Office PowerPoint</Application>
  <PresentationFormat>Widescreen</PresentationFormat>
  <Paragraphs>165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Pattern bargaining as a means to coordinate wages in the Nordic countries</vt:lpstr>
      <vt:lpstr>Broad development features in the Nordics</vt:lpstr>
      <vt:lpstr>Structure of paper</vt:lpstr>
      <vt:lpstr>Pattern bargaining in the Nordic countries</vt:lpstr>
      <vt:lpstr>Pattern bargaining in the Nordic countries cont.</vt:lpstr>
      <vt:lpstr>The Scandinavian model of wage formation</vt:lpstr>
      <vt:lpstr>The Scandinavian model: positive approach</vt:lpstr>
      <vt:lpstr>The Scandinavian model: normative approach</vt:lpstr>
      <vt:lpstr>Wage share in manufacturing in the Nordic countries and the euro area, index, logs</vt:lpstr>
      <vt:lpstr>Nominal hourly wage cost in manufacturing national currency, index, logs</vt:lpstr>
      <vt:lpstr>Nominal hourly wage cost in euros in manufacturing, index, logs</vt:lpstr>
      <vt:lpstr>Nominal unit  labour cost in euros in manufacturing, index, logs</vt:lpstr>
      <vt:lpstr>Trade balance, per cent of GDP</vt:lpstr>
      <vt:lpstr>Pattern bargaining and wage restraint: informal arguments</vt:lpstr>
      <vt:lpstr>Pattern bargaining and wage restraint: formal analysis</vt:lpstr>
      <vt:lpstr>Pattern bargaining as centralisation in disguise</vt:lpstr>
      <vt:lpstr>Wage leadership in a monetary union (fixed exchange rate)</vt:lpstr>
      <vt:lpstr>Wage leadership under inflation targeting</vt:lpstr>
      <vt:lpstr>The size of the tradables sector and labour reallocation</vt:lpstr>
      <vt:lpstr>Changing demographics and sector sizes</vt:lpstr>
      <vt:lpstr>Conflict of goals</vt:lpstr>
      <vt:lpstr>Conclusions</vt:lpstr>
      <vt:lpstr>Possible reforms of pattern bargaining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6</cp:revision>
  <cp:lastPrinted>2024-10-22T12:40:15Z</cp:lastPrinted>
  <dcterms:created xsi:type="dcterms:W3CDTF">2024-10-20T15:10:14Z</dcterms:created>
  <dcterms:modified xsi:type="dcterms:W3CDTF">2024-10-23T09:33:23Z</dcterms:modified>
</cp:coreProperties>
</file>