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43" r:id="rId4"/>
    <p:sldId id="344" r:id="rId5"/>
    <p:sldId id="345" r:id="rId6"/>
    <p:sldId id="346" r:id="rId7"/>
    <p:sldId id="347" r:id="rId8"/>
    <p:sldId id="348" r:id="rId9"/>
    <p:sldId id="350" r:id="rId10"/>
    <p:sldId id="349" r:id="rId11"/>
    <p:sldId id="351" r:id="rId12"/>
    <p:sldId id="352" r:id="rId13"/>
    <p:sldId id="353" r:id="rId14"/>
    <p:sldId id="354" r:id="rId15"/>
    <p:sldId id="355" r:id="rId16"/>
    <p:sldId id="356" r:id="rId17"/>
    <p:sldId id="357" r:id="rId18"/>
    <p:sldId id="358" r:id="rId19"/>
    <p:sldId id="359" r:id="rId2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3" d="100"/>
          <a:sy n="53" d="100"/>
        </p:scale>
        <p:origin x="1108"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rs Calmfors" userId="3f24f927704f227b" providerId="LiveId" clId="{1B1B6EE6-2041-4A60-9C0E-DC0F71E6BE66}"/>
    <pc:docChg chg="custSel addSld modSld">
      <pc:chgData name="Lars Calmfors" userId="3f24f927704f227b" providerId="LiveId" clId="{1B1B6EE6-2041-4A60-9C0E-DC0F71E6BE66}" dt="2024-11-10T17:13:28.803" v="3328" actId="20577"/>
      <pc:docMkLst>
        <pc:docMk/>
      </pc:docMkLst>
      <pc:sldChg chg="modSp mod">
        <pc:chgData name="Lars Calmfors" userId="3f24f927704f227b" providerId="LiveId" clId="{1B1B6EE6-2041-4A60-9C0E-DC0F71E6BE66}" dt="2024-11-10T17:10:59.242" v="3326" actId="114"/>
        <pc:sldMkLst>
          <pc:docMk/>
          <pc:sldMk cId="2181875927" sldId="347"/>
        </pc:sldMkLst>
        <pc:spChg chg="mod">
          <ac:chgData name="Lars Calmfors" userId="3f24f927704f227b" providerId="LiveId" clId="{1B1B6EE6-2041-4A60-9C0E-DC0F71E6BE66}" dt="2024-11-10T17:10:59.242" v="3326" actId="114"/>
          <ac:spMkLst>
            <pc:docMk/>
            <pc:sldMk cId="2181875927" sldId="347"/>
            <ac:spMk id="3" creationId="{DA5B64CB-922F-6F34-42F5-A98E36A348D7}"/>
          </ac:spMkLst>
        </pc:spChg>
      </pc:sldChg>
      <pc:sldChg chg="modSp mod">
        <pc:chgData name="Lars Calmfors" userId="3f24f927704f227b" providerId="LiveId" clId="{1B1B6EE6-2041-4A60-9C0E-DC0F71E6BE66}" dt="2024-11-10T17:12:26.183" v="3327" actId="20577"/>
        <pc:sldMkLst>
          <pc:docMk/>
          <pc:sldMk cId="945200503" sldId="348"/>
        </pc:sldMkLst>
        <pc:spChg chg="mod">
          <ac:chgData name="Lars Calmfors" userId="3f24f927704f227b" providerId="LiveId" clId="{1B1B6EE6-2041-4A60-9C0E-DC0F71E6BE66}" dt="2024-11-10T17:12:26.183" v="3327" actId="20577"/>
          <ac:spMkLst>
            <pc:docMk/>
            <pc:sldMk cId="945200503" sldId="348"/>
            <ac:spMk id="3" creationId="{EBCBD877-5DB2-F8D5-B64A-60BF19417736}"/>
          </ac:spMkLst>
        </pc:spChg>
      </pc:sldChg>
      <pc:sldChg chg="modSp mod">
        <pc:chgData name="Lars Calmfors" userId="3f24f927704f227b" providerId="LiveId" clId="{1B1B6EE6-2041-4A60-9C0E-DC0F71E6BE66}" dt="2024-11-10T17:13:28.803" v="3328" actId="20577"/>
        <pc:sldMkLst>
          <pc:docMk/>
          <pc:sldMk cId="3039521276" sldId="353"/>
        </pc:sldMkLst>
        <pc:spChg chg="mod">
          <ac:chgData name="Lars Calmfors" userId="3f24f927704f227b" providerId="LiveId" clId="{1B1B6EE6-2041-4A60-9C0E-DC0F71E6BE66}" dt="2024-11-10T17:13:28.803" v="3328" actId="20577"/>
          <ac:spMkLst>
            <pc:docMk/>
            <pc:sldMk cId="3039521276" sldId="353"/>
            <ac:spMk id="4" creationId="{96C72FD3-9F81-5F21-9BCB-157AB184481C}"/>
          </ac:spMkLst>
        </pc:spChg>
      </pc:sldChg>
      <pc:sldChg chg="modSp new mod">
        <pc:chgData name="Lars Calmfors" userId="3f24f927704f227b" providerId="LiveId" clId="{1B1B6EE6-2041-4A60-9C0E-DC0F71E6BE66}" dt="2024-11-10T15:55:00.492" v="715" actId="20577"/>
        <pc:sldMkLst>
          <pc:docMk/>
          <pc:sldMk cId="296145960" sldId="354"/>
        </pc:sldMkLst>
        <pc:spChg chg="mod">
          <ac:chgData name="Lars Calmfors" userId="3f24f927704f227b" providerId="LiveId" clId="{1B1B6EE6-2041-4A60-9C0E-DC0F71E6BE66}" dt="2024-11-10T15:48:31.118" v="77" actId="20577"/>
          <ac:spMkLst>
            <pc:docMk/>
            <pc:sldMk cId="296145960" sldId="354"/>
            <ac:spMk id="2" creationId="{59353221-DA3E-8BE6-D573-477D26ED1E66}"/>
          </ac:spMkLst>
        </pc:spChg>
        <pc:spChg chg="mod">
          <ac:chgData name="Lars Calmfors" userId="3f24f927704f227b" providerId="LiveId" clId="{1B1B6EE6-2041-4A60-9C0E-DC0F71E6BE66}" dt="2024-11-10T15:55:00.492" v="715" actId="20577"/>
          <ac:spMkLst>
            <pc:docMk/>
            <pc:sldMk cId="296145960" sldId="354"/>
            <ac:spMk id="3" creationId="{586B0B7C-0A90-1C4B-4A97-B5626139D64D}"/>
          </ac:spMkLst>
        </pc:spChg>
      </pc:sldChg>
      <pc:sldChg chg="modSp new mod">
        <pc:chgData name="Lars Calmfors" userId="3f24f927704f227b" providerId="LiveId" clId="{1B1B6EE6-2041-4A60-9C0E-DC0F71E6BE66}" dt="2024-11-10T16:22:18.574" v="1252" actId="20577"/>
        <pc:sldMkLst>
          <pc:docMk/>
          <pc:sldMk cId="744045675" sldId="355"/>
        </pc:sldMkLst>
        <pc:spChg chg="mod">
          <ac:chgData name="Lars Calmfors" userId="3f24f927704f227b" providerId="LiveId" clId="{1B1B6EE6-2041-4A60-9C0E-DC0F71E6BE66}" dt="2024-11-10T16:18:29.180" v="749" actId="20577"/>
          <ac:spMkLst>
            <pc:docMk/>
            <pc:sldMk cId="744045675" sldId="355"/>
            <ac:spMk id="2" creationId="{BAC4A21F-3D1C-7005-0720-824FAA100CEC}"/>
          </ac:spMkLst>
        </pc:spChg>
        <pc:spChg chg="mod">
          <ac:chgData name="Lars Calmfors" userId="3f24f927704f227b" providerId="LiveId" clId="{1B1B6EE6-2041-4A60-9C0E-DC0F71E6BE66}" dt="2024-11-10T16:22:18.574" v="1252" actId="20577"/>
          <ac:spMkLst>
            <pc:docMk/>
            <pc:sldMk cId="744045675" sldId="355"/>
            <ac:spMk id="3" creationId="{8A43D75C-E44C-A13D-BDD6-A04843EA8A43}"/>
          </ac:spMkLst>
        </pc:spChg>
      </pc:sldChg>
      <pc:sldChg chg="modSp new mod">
        <pc:chgData name="Lars Calmfors" userId="3f24f927704f227b" providerId="LiveId" clId="{1B1B6EE6-2041-4A60-9C0E-DC0F71E6BE66}" dt="2024-11-10T16:26:36.821" v="1745" actId="20577"/>
        <pc:sldMkLst>
          <pc:docMk/>
          <pc:sldMk cId="3714049085" sldId="356"/>
        </pc:sldMkLst>
        <pc:spChg chg="mod">
          <ac:chgData name="Lars Calmfors" userId="3f24f927704f227b" providerId="LiveId" clId="{1B1B6EE6-2041-4A60-9C0E-DC0F71E6BE66}" dt="2024-11-10T16:24:12.558" v="1342" actId="20577"/>
          <ac:spMkLst>
            <pc:docMk/>
            <pc:sldMk cId="3714049085" sldId="356"/>
            <ac:spMk id="2" creationId="{B608D0C0-C25D-EDE0-3173-264AD4FAB208}"/>
          </ac:spMkLst>
        </pc:spChg>
        <pc:spChg chg="mod">
          <ac:chgData name="Lars Calmfors" userId="3f24f927704f227b" providerId="LiveId" clId="{1B1B6EE6-2041-4A60-9C0E-DC0F71E6BE66}" dt="2024-11-10T16:26:36.821" v="1745" actId="20577"/>
          <ac:spMkLst>
            <pc:docMk/>
            <pc:sldMk cId="3714049085" sldId="356"/>
            <ac:spMk id="3" creationId="{9C771ECC-C933-DD0F-DC41-BBCEE49A4363}"/>
          </ac:spMkLst>
        </pc:spChg>
      </pc:sldChg>
      <pc:sldChg chg="modSp new mod">
        <pc:chgData name="Lars Calmfors" userId="3f24f927704f227b" providerId="LiveId" clId="{1B1B6EE6-2041-4A60-9C0E-DC0F71E6BE66}" dt="2024-11-10T16:51:22.821" v="2167" actId="20577"/>
        <pc:sldMkLst>
          <pc:docMk/>
          <pc:sldMk cId="4117765334" sldId="357"/>
        </pc:sldMkLst>
        <pc:spChg chg="mod">
          <ac:chgData name="Lars Calmfors" userId="3f24f927704f227b" providerId="LiveId" clId="{1B1B6EE6-2041-4A60-9C0E-DC0F71E6BE66}" dt="2024-11-10T16:47:59.343" v="1819" actId="20577"/>
          <ac:spMkLst>
            <pc:docMk/>
            <pc:sldMk cId="4117765334" sldId="357"/>
            <ac:spMk id="2" creationId="{ECB98A6E-DE33-421A-9619-605782D2D886}"/>
          </ac:spMkLst>
        </pc:spChg>
        <pc:spChg chg="mod">
          <ac:chgData name="Lars Calmfors" userId="3f24f927704f227b" providerId="LiveId" clId="{1B1B6EE6-2041-4A60-9C0E-DC0F71E6BE66}" dt="2024-11-10T16:51:22.821" v="2167" actId="20577"/>
          <ac:spMkLst>
            <pc:docMk/>
            <pc:sldMk cId="4117765334" sldId="357"/>
            <ac:spMk id="3" creationId="{5BB82140-20E7-CEBD-CC4E-75FC13C7B22E}"/>
          </ac:spMkLst>
        </pc:spChg>
      </pc:sldChg>
      <pc:sldChg chg="modSp new mod">
        <pc:chgData name="Lars Calmfors" userId="3f24f927704f227b" providerId="LiveId" clId="{1B1B6EE6-2041-4A60-9C0E-DC0F71E6BE66}" dt="2024-11-10T16:58:34.860" v="2998" actId="20577"/>
        <pc:sldMkLst>
          <pc:docMk/>
          <pc:sldMk cId="575019631" sldId="358"/>
        </pc:sldMkLst>
        <pc:spChg chg="mod">
          <ac:chgData name="Lars Calmfors" userId="3f24f927704f227b" providerId="LiveId" clId="{1B1B6EE6-2041-4A60-9C0E-DC0F71E6BE66}" dt="2024-11-10T16:53:16.113" v="2232" actId="20577"/>
          <ac:spMkLst>
            <pc:docMk/>
            <pc:sldMk cId="575019631" sldId="358"/>
            <ac:spMk id="2" creationId="{C6C7A318-5025-DB05-7E1A-39B6E92CDEC5}"/>
          </ac:spMkLst>
        </pc:spChg>
        <pc:spChg chg="mod">
          <ac:chgData name="Lars Calmfors" userId="3f24f927704f227b" providerId="LiveId" clId="{1B1B6EE6-2041-4A60-9C0E-DC0F71E6BE66}" dt="2024-11-10T16:58:34.860" v="2998" actId="20577"/>
          <ac:spMkLst>
            <pc:docMk/>
            <pc:sldMk cId="575019631" sldId="358"/>
            <ac:spMk id="3" creationId="{E1D9B7EA-1E79-0E25-F1E2-626CFFED6F91}"/>
          </ac:spMkLst>
        </pc:spChg>
      </pc:sldChg>
      <pc:sldChg chg="modSp new mod">
        <pc:chgData name="Lars Calmfors" userId="3f24f927704f227b" providerId="LiveId" clId="{1B1B6EE6-2041-4A60-9C0E-DC0F71E6BE66}" dt="2024-11-10T17:01:38.354" v="3323" actId="255"/>
        <pc:sldMkLst>
          <pc:docMk/>
          <pc:sldMk cId="3536623599" sldId="359"/>
        </pc:sldMkLst>
        <pc:spChg chg="mod">
          <ac:chgData name="Lars Calmfors" userId="3f24f927704f227b" providerId="LiveId" clId="{1B1B6EE6-2041-4A60-9C0E-DC0F71E6BE66}" dt="2024-11-10T17:01:38.354" v="3323" actId="255"/>
          <ac:spMkLst>
            <pc:docMk/>
            <pc:sldMk cId="3536623599" sldId="359"/>
            <ac:spMk id="2" creationId="{9F7407DC-22E9-BCE1-6A45-660A73213821}"/>
          </ac:spMkLst>
        </pc:spChg>
        <pc:spChg chg="mod">
          <ac:chgData name="Lars Calmfors" userId="3f24f927704f227b" providerId="LiveId" clId="{1B1B6EE6-2041-4A60-9C0E-DC0F71E6BE66}" dt="2024-11-10T17:01:23.722" v="3322" actId="255"/>
          <ac:spMkLst>
            <pc:docMk/>
            <pc:sldMk cId="3536623599" sldId="359"/>
            <ac:spMk id="3" creationId="{F1890F23-61B7-30B2-AE98-90EEA40ECF4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EEB25-E77B-8D94-77E2-609B5E3C111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v-SE"/>
          </a:p>
        </p:txBody>
      </p:sp>
      <p:sp>
        <p:nvSpPr>
          <p:cNvPr id="3" name="Subtitle 2">
            <a:extLst>
              <a:ext uri="{FF2B5EF4-FFF2-40B4-BE49-F238E27FC236}">
                <a16:creationId xmlns:a16="http://schemas.microsoft.com/office/drawing/2014/main" id="{871C4957-FCBF-4017-F925-C221E75F2A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a:p>
        </p:txBody>
      </p:sp>
      <p:sp>
        <p:nvSpPr>
          <p:cNvPr id="4" name="Date Placeholder 3">
            <a:extLst>
              <a:ext uri="{FF2B5EF4-FFF2-40B4-BE49-F238E27FC236}">
                <a16:creationId xmlns:a16="http://schemas.microsoft.com/office/drawing/2014/main" id="{78E6A41C-BEB7-F1FB-FA37-AA063FD3352D}"/>
              </a:ext>
            </a:extLst>
          </p:cNvPr>
          <p:cNvSpPr>
            <a:spLocks noGrp="1"/>
          </p:cNvSpPr>
          <p:nvPr>
            <p:ph type="dt" sz="half" idx="10"/>
          </p:nvPr>
        </p:nvSpPr>
        <p:spPr/>
        <p:txBody>
          <a:bodyPr/>
          <a:lstStyle/>
          <a:p>
            <a:fld id="{DE51BA02-2E5D-4B0B-9BED-EA92E8BBF510}" type="datetimeFigureOut">
              <a:rPr lang="sv-SE" smtClean="0"/>
              <a:t>2024-11-10</a:t>
            </a:fld>
            <a:endParaRPr lang="sv-SE"/>
          </a:p>
        </p:txBody>
      </p:sp>
      <p:sp>
        <p:nvSpPr>
          <p:cNvPr id="5" name="Footer Placeholder 4">
            <a:extLst>
              <a:ext uri="{FF2B5EF4-FFF2-40B4-BE49-F238E27FC236}">
                <a16:creationId xmlns:a16="http://schemas.microsoft.com/office/drawing/2014/main" id="{FFF66C0A-CBFA-F3F1-205D-FEED777A744A}"/>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F61D6E48-5F49-978B-5A20-792C64354230}"/>
              </a:ext>
            </a:extLst>
          </p:cNvPr>
          <p:cNvSpPr>
            <a:spLocks noGrp="1"/>
          </p:cNvSpPr>
          <p:nvPr>
            <p:ph type="sldNum" sz="quarter" idx="12"/>
          </p:nvPr>
        </p:nvSpPr>
        <p:spPr/>
        <p:txBody>
          <a:bodyPr/>
          <a:lstStyle/>
          <a:p>
            <a:fld id="{3AB96837-8DA8-44AE-8053-B802F701BFDC}" type="slidenum">
              <a:rPr lang="sv-SE" smtClean="0"/>
              <a:t>‹#›</a:t>
            </a:fld>
            <a:endParaRPr lang="sv-SE"/>
          </a:p>
        </p:txBody>
      </p:sp>
    </p:spTree>
    <p:extLst>
      <p:ext uri="{BB962C8B-B14F-4D97-AF65-F5344CB8AC3E}">
        <p14:creationId xmlns:p14="http://schemas.microsoft.com/office/powerpoint/2010/main" val="3761176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807D8-8CD8-3B4B-0D96-BDED0C4340D4}"/>
              </a:ext>
            </a:extLst>
          </p:cNvPr>
          <p:cNvSpPr>
            <a:spLocks noGrp="1"/>
          </p:cNvSpPr>
          <p:nvPr>
            <p:ph type="title"/>
          </p:nvPr>
        </p:nvSpPr>
        <p:spPr/>
        <p:txBody>
          <a:bodyPr/>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3CB255BB-BEC3-4BA4-C602-228E0F903D0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A40B42BF-009F-9241-DA98-F39F2E8875B3}"/>
              </a:ext>
            </a:extLst>
          </p:cNvPr>
          <p:cNvSpPr>
            <a:spLocks noGrp="1"/>
          </p:cNvSpPr>
          <p:nvPr>
            <p:ph type="dt" sz="half" idx="10"/>
          </p:nvPr>
        </p:nvSpPr>
        <p:spPr/>
        <p:txBody>
          <a:bodyPr/>
          <a:lstStyle/>
          <a:p>
            <a:fld id="{DE51BA02-2E5D-4B0B-9BED-EA92E8BBF510}" type="datetimeFigureOut">
              <a:rPr lang="sv-SE" smtClean="0"/>
              <a:t>2024-11-10</a:t>
            </a:fld>
            <a:endParaRPr lang="sv-SE"/>
          </a:p>
        </p:txBody>
      </p:sp>
      <p:sp>
        <p:nvSpPr>
          <p:cNvPr id="5" name="Footer Placeholder 4">
            <a:extLst>
              <a:ext uri="{FF2B5EF4-FFF2-40B4-BE49-F238E27FC236}">
                <a16:creationId xmlns:a16="http://schemas.microsoft.com/office/drawing/2014/main" id="{9438CA65-E67F-3706-F7B3-E87B69657F6D}"/>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EB0DB41F-3F39-2459-2F8A-73EFDF40F789}"/>
              </a:ext>
            </a:extLst>
          </p:cNvPr>
          <p:cNvSpPr>
            <a:spLocks noGrp="1"/>
          </p:cNvSpPr>
          <p:nvPr>
            <p:ph type="sldNum" sz="quarter" idx="12"/>
          </p:nvPr>
        </p:nvSpPr>
        <p:spPr/>
        <p:txBody>
          <a:bodyPr/>
          <a:lstStyle/>
          <a:p>
            <a:fld id="{3AB96837-8DA8-44AE-8053-B802F701BFDC}" type="slidenum">
              <a:rPr lang="sv-SE" smtClean="0"/>
              <a:t>‹#›</a:t>
            </a:fld>
            <a:endParaRPr lang="sv-SE"/>
          </a:p>
        </p:txBody>
      </p:sp>
    </p:spTree>
    <p:extLst>
      <p:ext uri="{BB962C8B-B14F-4D97-AF65-F5344CB8AC3E}">
        <p14:creationId xmlns:p14="http://schemas.microsoft.com/office/powerpoint/2010/main" val="2215113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BC9A47C-14F7-C50D-6065-52169B06CF6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E9D769D2-37C6-6E09-7930-90D344B5444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ECF513EE-0BBB-7CF8-86E3-EF57F4379A1A}"/>
              </a:ext>
            </a:extLst>
          </p:cNvPr>
          <p:cNvSpPr>
            <a:spLocks noGrp="1"/>
          </p:cNvSpPr>
          <p:nvPr>
            <p:ph type="dt" sz="half" idx="10"/>
          </p:nvPr>
        </p:nvSpPr>
        <p:spPr/>
        <p:txBody>
          <a:bodyPr/>
          <a:lstStyle/>
          <a:p>
            <a:fld id="{DE51BA02-2E5D-4B0B-9BED-EA92E8BBF510}" type="datetimeFigureOut">
              <a:rPr lang="sv-SE" smtClean="0"/>
              <a:t>2024-11-10</a:t>
            </a:fld>
            <a:endParaRPr lang="sv-SE"/>
          </a:p>
        </p:txBody>
      </p:sp>
      <p:sp>
        <p:nvSpPr>
          <p:cNvPr id="5" name="Footer Placeholder 4">
            <a:extLst>
              <a:ext uri="{FF2B5EF4-FFF2-40B4-BE49-F238E27FC236}">
                <a16:creationId xmlns:a16="http://schemas.microsoft.com/office/drawing/2014/main" id="{DFFCEE69-B19C-9D57-CD63-2D95BEF84E67}"/>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0884138E-3BB2-5FF1-4392-23CA4D95B2DB}"/>
              </a:ext>
            </a:extLst>
          </p:cNvPr>
          <p:cNvSpPr>
            <a:spLocks noGrp="1"/>
          </p:cNvSpPr>
          <p:nvPr>
            <p:ph type="sldNum" sz="quarter" idx="12"/>
          </p:nvPr>
        </p:nvSpPr>
        <p:spPr/>
        <p:txBody>
          <a:bodyPr/>
          <a:lstStyle/>
          <a:p>
            <a:fld id="{3AB96837-8DA8-44AE-8053-B802F701BFDC}" type="slidenum">
              <a:rPr lang="sv-SE" smtClean="0"/>
              <a:t>‹#›</a:t>
            </a:fld>
            <a:endParaRPr lang="sv-SE"/>
          </a:p>
        </p:txBody>
      </p:sp>
    </p:spTree>
    <p:extLst>
      <p:ext uri="{BB962C8B-B14F-4D97-AF65-F5344CB8AC3E}">
        <p14:creationId xmlns:p14="http://schemas.microsoft.com/office/powerpoint/2010/main" val="3633626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0014F-F67F-7708-0272-F7F02DBF788A}"/>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13DCEA76-6FF8-BA36-9593-FA2B9B1746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48CFD614-1529-3F73-35AB-0ED8E114522B}"/>
              </a:ext>
            </a:extLst>
          </p:cNvPr>
          <p:cNvSpPr>
            <a:spLocks noGrp="1"/>
          </p:cNvSpPr>
          <p:nvPr>
            <p:ph type="dt" sz="half" idx="10"/>
          </p:nvPr>
        </p:nvSpPr>
        <p:spPr/>
        <p:txBody>
          <a:bodyPr/>
          <a:lstStyle/>
          <a:p>
            <a:fld id="{DE51BA02-2E5D-4B0B-9BED-EA92E8BBF510}" type="datetimeFigureOut">
              <a:rPr lang="sv-SE" smtClean="0"/>
              <a:t>2024-11-10</a:t>
            </a:fld>
            <a:endParaRPr lang="sv-SE"/>
          </a:p>
        </p:txBody>
      </p:sp>
      <p:sp>
        <p:nvSpPr>
          <p:cNvPr id="5" name="Footer Placeholder 4">
            <a:extLst>
              <a:ext uri="{FF2B5EF4-FFF2-40B4-BE49-F238E27FC236}">
                <a16:creationId xmlns:a16="http://schemas.microsoft.com/office/drawing/2014/main" id="{7EF143CC-0622-3805-B8F9-96CD884C6140}"/>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7FC9F356-81FA-AE2F-5CDE-6DB66A73443E}"/>
              </a:ext>
            </a:extLst>
          </p:cNvPr>
          <p:cNvSpPr>
            <a:spLocks noGrp="1"/>
          </p:cNvSpPr>
          <p:nvPr>
            <p:ph type="sldNum" sz="quarter" idx="12"/>
          </p:nvPr>
        </p:nvSpPr>
        <p:spPr/>
        <p:txBody>
          <a:bodyPr/>
          <a:lstStyle/>
          <a:p>
            <a:fld id="{3AB96837-8DA8-44AE-8053-B802F701BFDC}" type="slidenum">
              <a:rPr lang="sv-SE" smtClean="0"/>
              <a:t>‹#›</a:t>
            </a:fld>
            <a:endParaRPr lang="sv-SE"/>
          </a:p>
        </p:txBody>
      </p:sp>
    </p:spTree>
    <p:extLst>
      <p:ext uri="{BB962C8B-B14F-4D97-AF65-F5344CB8AC3E}">
        <p14:creationId xmlns:p14="http://schemas.microsoft.com/office/powerpoint/2010/main" val="3260051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4D114-632E-0E4F-38D6-01480E2A7A1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v-SE"/>
          </a:p>
        </p:txBody>
      </p:sp>
      <p:sp>
        <p:nvSpPr>
          <p:cNvPr id="3" name="Text Placeholder 2">
            <a:extLst>
              <a:ext uri="{FF2B5EF4-FFF2-40B4-BE49-F238E27FC236}">
                <a16:creationId xmlns:a16="http://schemas.microsoft.com/office/drawing/2014/main" id="{39B7C11B-CC12-5243-C670-960412C032A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A07125C-7620-5560-0FF0-683EF243130E}"/>
              </a:ext>
            </a:extLst>
          </p:cNvPr>
          <p:cNvSpPr>
            <a:spLocks noGrp="1"/>
          </p:cNvSpPr>
          <p:nvPr>
            <p:ph type="dt" sz="half" idx="10"/>
          </p:nvPr>
        </p:nvSpPr>
        <p:spPr/>
        <p:txBody>
          <a:bodyPr/>
          <a:lstStyle/>
          <a:p>
            <a:fld id="{DE51BA02-2E5D-4B0B-9BED-EA92E8BBF510}" type="datetimeFigureOut">
              <a:rPr lang="sv-SE" smtClean="0"/>
              <a:t>2024-11-10</a:t>
            </a:fld>
            <a:endParaRPr lang="sv-SE"/>
          </a:p>
        </p:txBody>
      </p:sp>
      <p:sp>
        <p:nvSpPr>
          <p:cNvPr id="5" name="Footer Placeholder 4">
            <a:extLst>
              <a:ext uri="{FF2B5EF4-FFF2-40B4-BE49-F238E27FC236}">
                <a16:creationId xmlns:a16="http://schemas.microsoft.com/office/drawing/2014/main" id="{05AD541F-1A0C-C4A8-8FF1-01F76E704E9F}"/>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D8AE964E-91D4-89E7-62B0-DD43F55615A0}"/>
              </a:ext>
            </a:extLst>
          </p:cNvPr>
          <p:cNvSpPr>
            <a:spLocks noGrp="1"/>
          </p:cNvSpPr>
          <p:nvPr>
            <p:ph type="sldNum" sz="quarter" idx="12"/>
          </p:nvPr>
        </p:nvSpPr>
        <p:spPr/>
        <p:txBody>
          <a:bodyPr/>
          <a:lstStyle/>
          <a:p>
            <a:fld id="{3AB96837-8DA8-44AE-8053-B802F701BFDC}" type="slidenum">
              <a:rPr lang="sv-SE" smtClean="0"/>
              <a:t>‹#›</a:t>
            </a:fld>
            <a:endParaRPr lang="sv-SE"/>
          </a:p>
        </p:txBody>
      </p:sp>
    </p:spTree>
    <p:extLst>
      <p:ext uri="{BB962C8B-B14F-4D97-AF65-F5344CB8AC3E}">
        <p14:creationId xmlns:p14="http://schemas.microsoft.com/office/powerpoint/2010/main" val="323372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B5664-7655-5080-3FA9-FEC78B890F50}"/>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627372C2-CA8D-9ED6-CB08-F541E535C3C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a:extLst>
              <a:ext uri="{FF2B5EF4-FFF2-40B4-BE49-F238E27FC236}">
                <a16:creationId xmlns:a16="http://schemas.microsoft.com/office/drawing/2014/main" id="{B8DCD7BB-FFDE-15D8-640B-15F74591B0E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Date Placeholder 4">
            <a:extLst>
              <a:ext uri="{FF2B5EF4-FFF2-40B4-BE49-F238E27FC236}">
                <a16:creationId xmlns:a16="http://schemas.microsoft.com/office/drawing/2014/main" id="{4F9F2D8E-69F2-9A0A-C175-EAA288C5FA69}"/>
              </a:ext>
            </a:extLst>
          </p:cNvPr>
          <p:cNvSpPr>
            <a:spLocks noGrp="1"/>
          </p:cNvSpPr>
          <p:nvPr>
            <p:ph type="dt" sz="half" idx="10"/>
          </p:nvPr>
        </p:nvSpPr>
        <p:spPr/>
        <p:txBody>
          <a:bodyPr/>
          <a:lstStyle/>
          <a:p>
            <a:fld id="{DE51BA02-2E5D-4B0B-9BED-EA92E8BBF510}" type="datetimeFigureOut">
              <a:rPr lang="sv-SE" smtClean="0"/>
              <a:t>2024-11-10</a:t>
            </a:fld>
            <a:endParaRPr lang="sv-SE"/>
          </a:p>
        </p:txBody>
      </p:sp>
      <p:sp>
        <p:nvSpPr>
          <p:cNvPr id="6" name="Footer Placeholder 5">
            <a:extLst>
              <a:ext uri="{FF2B5EF4-FFF2-40B4-BE49-F238E27FC236}">
                <a16:creationId xmlns:a16="http://schemas.microsoft.com/office/drawing/2014/main" id="{299D944C-4511-C007-3747-1CC0A5C2FA91}"/>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C4992EE4-1E4C-0345-3CBB-FF7A7E3D4B80}"/>
              </a:ext>
            </a:extLst>
          </p:cNvPr>
          <p:cNvSpPr>
            <a:spLocks noGrp="1"/>
          </p:cNvSpPr>
          <p:nvPr>
            <p:ph type="sldNum" sz="quarter" idx="12"/>
          </p:nvPr>
        </p:nvSpPr>
        <p:spPr/>
        <p:txBody>
          <a:bodyPr/>
          <a:lstStyle/>
          <a:p>
            <a:fld id="{3AB96837-8DA8-44AE-8053-B802F701BFDC}" type="slidenum">
              <a:rPr lang="sv-SE" smtClean="0"/>
              <a:t>‹#›</a:t>
            </a:fld>
            <a:endParaRPr lang="sv-SE"/>
          </a:p>
        </p:txBody>
      </p:sp>
    </p:spTree>
    <p:extLst>
      <p:ext uri="{BB962C8B-B14F-4D97-AF65-F5344CB8AC3E}">
        <p14:creationId xmlns:p14="http://schemas.microsoft.com/office/powerpoint/2010/main" val="2371440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EFABD-42E4-0A9C-3E01-6674F50E04DE}"/>
              </a:ext>
            </a:extLst>
          </p:cNvPr>
          <p:cNvSpPr>
            <a:spLocks noGrp="1"/>
          </p:cNvSpPr>
          <p:nvPr>
            <p:ph type="title"/>
          </p:nvPr>
        </p:nvSpPr>
        <p:spPr>
          <a:xfrm>
            <a:off x="839788" y="365125"/>
            <a:ext cx="10515600" cy="1325563"/>
          </a:xfrm>
        </p:spPr>
        <p:txBody>
          <a:bodyPr/>
          <a:lstStyle/>
          <a:p>
            <a:r>
              <a:rPr lang="en-US"/>
              <a:t>Click to edit Master title style</a:t>
            </a:r>
            <a:endParaRPr lang="sv-SE"/>
          </a:p>
        </p:txBody>
      </p:sp>
      <p:sp>
        <p:nvSpPr>
          <p:cNvPr id="3" name="Text Placeholder 2">
            <a:extLst>
              <a:ext uri="{FF2B5EF4-FFF2-40B4-BE49-F238E27FC236}">
                <a16:creationId xmlns:a16="http://schemas.microsoft.com/office/drawing/2014/main" id="{1C7C2E8B-892D-25D3-D4BB-F15D731EF0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993942-301F-E810-413A-1136105890C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a:extLst>
              <a:ext uri="{FF2B5EF4-FFF2-40B4-BE49-F238E27FC236}">
                <a16:creationId xmlns:a16="http://schemas.microsoft.com/office/drawing/2014/main" id="{9F9E7542-CA5D-CC4D-D328-0CC03F216F1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014210F-6611-8F62-7F08-1CD05926F47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Date Placeholder 6">
            <a:extLst>
              <a:ext uri="{FF2B5EF4-FFF2-40B4-BE49-F238E27FC236}">
                <a16:creationId xmlns:a16="http://schemas.microsoft.com/office/drawing/2014/main" id="{BAFC11C4-B1C5-36E9-F0D7-7FA4366F3F2F}"/>
              </a:ext>
            </a:extLst>
          </p:cNvPr>
          <p:cNvSpPr>
            <a:spLocks noGrp="1"/>
          </p:cNvSpPr>
          <p:nvPr>
            <p:ph type="dt" sz="half" idx="10"/>
          </p:nvPr>
        </p:nvSpPr>
        <p:spPr/>
        <p:txBody>
          <a:bodyPr/>
          <a:lstStyle/>
          <a:p>
            <a:fld id="{DE51BA02-2E5D-4B0B-9BED-EA92E8BBF510}" type="datetimeFigureOut">
              <a:rPr lang="sv-SE" smtClean="0"/>
              <a:t>2024-11-10</a:t>
            </a:fld>
            <a:endParaRPr lang="sv-SE"/>
          </a:p>
        </p:txBody>
      </p:sp>
      <p:sp>
        <p:nvSpPr>
          <p:cNvPr id="8" name="Footer Placeholder 7">
            <a:extLst>
              <a:ext uri="{FF2B5EF4-FFF2-40B4-BE49-F238E27FC236}">
                <a16:creationId xmlns:a16="http://schemas.microsoft.com/office/drawing/2014/main" id="{72EB0522-BA5B-8E72-8E78-19001A42DF12}"/>
              </a:ext>
            </a:extLst>
          </p:cNvPr>
          <p:cNvSpPr>
            <a:spLocks noGrp="1"/>
          </p:cNvSpPr>
          <p:nvPr>
            <p:ph type="ftr" sz="quarter" idx="11"/>
          </p:nvPr>
        </p:nvSpPr>
        <p:spPr/>
        <p:txBody>
          <a:bodyPr/>
          <a:lstStyle/>
          <a:p>
            <a:endParaRPr lang="sv-SE"/>
          </a:p>
        </p:txBody>
      </p:sp>
      <p:sp>
        <p:nvSpPr>
          <p:cNvPr id="9" name="Slide Number Placeholder 8">
            <a:extLst>
              <a:ext uri="{FF2B5EF4-FFF2-40B4-BE49-F238E27FC236}">
                <a16:creationId xmlns:a16="http://schemas.microsoft.com/office/drawing/2014/main" id="{14C8C4AF-9EC1-6B88-A042-CC9D70124E68}"/>
              </a:ext>
            </a:extLst>
          </p:cNvPr>
          <p:cNvSpPr>
            <a:spLocks noGrp="1"/>
          </p:cNvSpPr>
          <p:nvPr>
            <p:ph type="sldNum" sz="quarter" idx="12"/>
          </p:nvPr>
        </p:nvSpPr>
        <p:spPr/>
        <p:txBody>
          <a:bodyPr/>
          <a:lstStyle/>
          <a:p>
            <a:fld id="{3AB96837-8DA8-44AE-8053-B802F701BFDC}" type="slidenum">
              <a:rPr lang="sv-SE" smtClean="0"/>
              <a:t>‹#›</a:t>
            </a:fld>
            <a:endParaRPr lang="sv-SE"/>
          </a:p>
        </p:txBody>
      </p:sp>
    </p:spTree>
    <p:extLst>
      <p:ext uri="{BB962C8B-B14F-4D97-AF65-F5344CB8AC3E}">
        <p14:creationId xmlns:p14="http://schemas.microsoft.com/office/powerpoint/2010/main" val="4096389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DF189-E41D-9ABB-48B1-F24E96269079}"/>
              </a:ext>
            </a:extLst>
          </p:cNvPr>
          <p:cNvSpPr>
            <a:spLocks noGrp="1"/>
          </p:cNvSpPr>
          <p:nvPr>
            <p:ph type="title"/>
          </p:nvPr>
        </p:nvSpPr>
        <p:spPr/>
        <p:txBody>
          <a:bodyPr/>
          <a:lstStyle/>
          <a:p>
            <a:r>
              <a:rPr lang="en-US"/>
              <a:t>Click to edit Master title style</a:t>
            </a:r>
            <a:endParaRPr lang="sv-SE"/>
          </a:p>
        </p:txBody>
      </p:sp>
      <p:sp>
        <p:nvSpPr>
          <p:cNvPr id="3" name="Date Placeholder 2">
            <a:extLst>
              <a:ext uri="{FF2B5EF4-FFF2-40B4-BE49-F238E27FC236}">
                <a16:creationId xmlns:a16="http://schemas.microsoft.com/office/drawing/2014/main" id="{E0D26529-636F-1DA7-12AF-25FF3241E383}"/>
              </a:ext>
            </a:extLst>
          </p:cNvPr>
          <p:cNvSpPr>
            <a:spLocks noGrp="1"/>
          </p:cNvSpPr>
          <p:nvPr>
            <p:ph type="dt" sz="half" idx="10"/>
          </p:nvPr>
        </p:nvSpPr>
        <p:spPr/>
        <p:txBody>
          <a:bodyPr/>
          <a:lstStyle/>
          <a:p>
            <a:fld id="{DE51BA02-2E5D-4B0B-9BED-EA92E8BBF510}" type="datetimeFigureOut">
              <a:rPr lang="sv-SE" smtClean="0"/>
              <a:t>2024-11-10</a:t>
            </a:fld>
            <a:endParaRPr lang="sv-SE"/>
          </a:p>
        </p:txBody>
      </p:sp>
      <p:sp>
        <p:nvSpPr>
          <p:cNvPr id="4" name="Footer Placeholder 3">
            <a:extLst>
              <a:ext uri="{FF2B5EF4-FFF2-40B4-BE49-F238E27FC236}">
                <a16:creationId xmlns:a16="http://schemas.microsoft.com/office/drawing/2014/main" id="{6E261612-9BDB-17C4-AEAC-01462AE57DD2}"/>
              </a:ext>
            </a:extLst>
          </p:cNvPr>
          <p:cNvSpPr>
            <a:spLocks noGrp="1"/>
          </p:cNvSpPr>
          <p:nvPr>
            <p:ph type="ftr" sz="quarter" idx="11"/>
          </p:nvPr>
        </p:nvSpPr>
        <p:spPr/>
        <p:txBody>
          <a:bodyPr/>
          <a:lstStyle/>
          <a:p>
            <a:endParaRPr lang="sv-SE"/>
          </a:p>
        </p:txBody>
      </p:sp>
      <p:sp>
        <p:nvSpPr>
          <p:cNvPr id="5" name="Slide Number Placeholder 4">
            <a:extLst>
              <a:ext uri="{FF2B5EF4-FFF2-40B4-BE49-F238E27FC236}">
                <a16:creationId xmlns:a16="http://schemas.microsoft.com/office/drawing/2014/main" id="{5C16D0F9-919E-BDAB-B909-C71752F650CD}"/>
              </a:ext>
            </a:extLst>
          </p:cNvPr>
          <p:cNvSpPr>
            <a:spLocks noGrp="1"/>
          </p:cNvSpPr>
          <p:nvPr>
            <p:ph type="sldNum" sz="quarter" idx="12"/>
          </p:nvPr>
        </p:nvSpPr>
        <p:spPr/>
        <p:txBody>
          <a:bodyPr/>
          <a:lstStyle/>
          <a:p>
            <a:fld id="{3AB96837-8DA8-44AE-8053-B802F701BFDC}" type="slidenum">
              <a:rPr lang="sv-SE" smtClean="0"/>
              <a:t>‹#›</a:t>
            </a:fld>
            <a:endParaRPr lang="sv-SE"/>
          </a:p>
        </p:txBody>
      </p:sp>
    </p:spTree>
    <p:extLst>
      <p:ext uri="{BB962C8B-B14F-4D97-AF65-F5344CB8AC3E}">
        <p14:creationId xmlns:p14="http://schemas.microsoft.com/office/powerpoint/2010/main" val="568055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5D8F7D-B866-D756-4353-1B2A32E42CFA}"/>
              </a:ext>
            </a:extLst>
          </p:cNvPr>
          <p:cNvSpPr>
            <a:spLocks noGrp="1"/>
          </p:cNvSpPr>
          <p:nvPr>
            <p:ph type="dt" sz="half" idx="10"/>
          </p:nvPr>
        </p:nvSpPr>
        <p:spPr/>
        <p:txBody>
          <a:bodyPr/>
          <a:lstStyle/>
          <a:p>
            <a:fld id="{DE51BA02-2E5D-4B0B-9BED-EA92E8BBF510}" type="datetimeFigureOut">
              <a:rPr lang="sv-SE" smtClean="0"/>
              <a:t>2024-11-10</a:t>
            </a:fld>
            <a:endParaRPr lang="sv-SE"/>
          </a:p>
        </p:txBody>
      </p:sp>
      <p:sp>
        <p:nvSpPr>
          <p:cNvPr id="3" name="Footer Placeholder 2">
            <a:extLst>
              <a:ext uri="{FF2B5EF4-FFF2-40B4-BE49-F238E27FC236}">
                <a16:creationId xmlns:a16="http://schemas.microsoft.com/office/drawing/2014/main" id="{194D1E80-3770-445F-01CA-7344E3A02DCF}"/>
              </a:ext>
            </a:extLst>
          </p:cNvPr>
          <p:cNvSpPr>
            <a:spLocks noGrp="1"/>
          </p:cNvSpPr>
          <p:nvPr>
            <p:ph type="ftr" sz="quarter" idx="11"/>
          </p:nvPr>
        </p:nvSpPr>
        <p:spPr/>
        <p:txBody>
          <a:bodyPr/>
          <a:lstStyle/>
          <a:p>
            <a:endParaRPr lang="sv-SE"/>
          </a:p>
        </p:txBody>
      </p:sp>
      <p:sp>
        <p:nvSpPr>
          <p:cNvPr id="4" name="Slide Number Placeholder 3">
            <a:extLst>
              <a:ext uri="{FF2B5EF4-FFF2-40B4-BE49-F238E27FC236}">
                <a16:creationId xmlns:a16="http://schemas.microsoft.com/office/drawing/2014/main" id="{2D2BEA11-ADBE-49AD-DB90-DCCA333FA583}"/>
              </a:ext>
            </a:extLst>
          </p:cNvPr>
          <p:cNvSpPr>
            <a:spLocks noGrp="1"/>
          </p:cNvSpPr>
          <p:nvPr>
            <p:ph type="sldNum" sz="quarter" idx="12"/>
          </p:nvPr>
        </p:nvSpPr>
        <p:spPr/>
        <p:txBody>
          <a:bodyPr/>
          <a:lstStyle/>
          <a:p>
            <a:fld id="{3AB96837-8DA8-44AE-8053-B802F701BFDC}" type="slidenum">
              <a:rPr lang="sv-SE" smtClean="0"/>
              <a:t>‹#›</a:t>
            </a:fld>
            <a:endParaRPr lang="sv-SE"/>
          </a:p>
        </p:txBody>
      </p:sp>
    </p:spTree>
    <p:extLst>
      <p:ext uri="{BB962C8B-B14F-4D97-AF65-F5344CB8AC3E}">
        <p14:creationId xmlns:p14="http://schemas.microsoft.com/office/powerpoint/2010/main" val="3376610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C3CB0-2B92-9DE0-0D9A-94C8573646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Content Placeholder 2">
            <a:extLst>
              <a:ext uri="{FF2B5EF4-FFF2-40B4-BE49-F238E27FC236}">
                <a16:creationId xmlns:a16="http://schemas.microsoft.com/office/drawing/2014/main" id="{E6A61103-27F3-A842-E4B4-0E8E7C6464C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Text Placeholder 3">
            <a:extLst>
              <a:ext uri="{FF2B5EF4-FFF2-40B4-BE49-F238E27FC236}">
                <a16:creationId xmlns:a16="http://schemas.microsoft.com/office/drawing/2014/main" id="{48EADEB9-65F0-6414-A8BD-79A6DC5ED0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8F0BCC-6E59-B1A2-C56A-482E4192DB9E}"/>
              </a:ext>
            </a:extLst>
          </p:cNvPr>
          <p:cNvSpPr>
            <a:spLocks noGrp="1"/>
          </p:cNvSpPr>
          <p:nvPr>
            <p:ph type="dt" sz="half" idx="10"/>
          </p:nvPr>
        </p:nvSpPr>
        <p:spPr/>
        <p:txBody>
          <a:bodyPr/>
          <a:lstStyle/>
          <a:p>
            <a:fld id="{DE51BA02-2E5D-4B0B-9BED-EA92E8BBF510}" type="datetimeFigureOut">
              <a:rPr lang="sv-SE" smtClean="0"/>
              <a:t>2024-11-10</a:t>
            </a:fld>
            <a:endParaRPr lang="sv-SE"/>
          </a:p>
        </p:txBody>
      </p:sp>
      <p:sp>
        <p:nvSpPr>
          <p:cNvPr id="6" name="Footer Placeholder 5">
            <a:extLst>
              <a:ext uri="{FF2B5EF4-FFF2-40B4-BE49-F238E27FC236}">
                <a16:creationId xmlns:a16="http://schemas.microsoft.com/office/drawing/2014/main" id="{40A1BB4B-3D6E-757F-1869-45F6F419CE3B}"/>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4FB8A847-E26E-77E6-8102-905DBBC6B12C}"/>
              </a:ext>
            </a:extLst>
          </p:cNvPr>
          <p:cNvSpPr>
            <a:spLocks noGrp="1"/>
          </p:cNvSpPr>
          <p:nvPr>
            <p:ph type="sldNum" sz="quarter" idx="12"/>
          </p:nvPr>
        </p:nvSpPr>
        <p:spPr/>
        <p:txBody>
          <a:bodyPr/>
          <a:lstStyle/>
          <a:p>
            <a:fld id="{3AB96837-8DA8-44AE-8053-B802F701BFDC}" type="slidenum">
              <a:rPr lang="sv-SE" smtClean="0"/>
              <a:t>‹#›</a:t>
            </a:fld>
            <a:endParaRPr lang="sv-SE"/>
          </a:p>
        </p:txBody>
      </p:sp>
    </p:spTree>
    <p:extLst>
      <p:ext uri="{BB962C8B-B14F-4D97-AF65-F5344CB8AC3E}">
        <p14:creationId xmlns:p14="http://schemas.microsoft.com/office/powerpoint/2010/main" val="359146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3C1917-343F-8B9C-C685-FA5AAAFE54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Picture Placeholder 2">
            <a:extLst>
              <a:ext uri="{FF2B5EF4-FFF2-40B4-BE49-F238E27FC236}">
                <a16:creationId xmlns:a16="http://schemas.microsoft.com/office/drawing/2014/main" id="{0C8AA4AB-CEF8-1E73-B238-62EAA3546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a:extLst>
              <a:ext uri="{FF2B5EF4-FFF2-40B4-BE49-F238E27FC236}">
                <a16:creationId xmlns:a16="http://schemas.microsoft.com/office/drawing/2014/main" id="{16623A78-7B89-A637-CFA6-1DED851AC7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687F35-CFBC-1851-D88F-C2FCD583303B}"/>
              </a:ext>
            </a:extLst>
          </p:cNvPr>
          <p:cNvSpPr>
            <a:spLocks noGrp="1"/>
          </p:cNvSpPr>
          <p:nvPr>
            <p:ph type="dt" sz="half" idx="10"/>
          </p:nvPr>
        </p:nvSpPr>
        <p:spPr/>
        <p:txBody>
          <a:bodyPr/>
          <a:lstStyle/>
          <a:p>
            <a:fld id="{DE51BA02-2E5D-4B0B-9BED-EA92E8BBF510}" type="datetimeFigureOut">
              <a:rPr lang="sv-SE" smtClean="0"/>
              <a:t>2024-11-10</a:t>
            </a:fld>
            <a:endParaRPr lang="sv-SE"/>
          </a:p>
        </p:txBody>
      </p:sp>
      <p:sp>
        <p:nvSpPr>
          <p:cNvPr id="6" name="Footer Placeholder 5">
            <a:extLst>
              <a:ext uri="{FF2B5EF4-FFF2-40B4-BE49-F238E27FC236}">
                <a16:creationId xmlns:a16="http://schemas.microsoft.com/office/drawing/2014/main" id="{7F7F6CB0-EDB4-D966-9249-09751F461998}"/>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DCF4C5C7-4382-29DC-4592-112D0F056C08}"/>
              </a:ext>
            </a:extLst>
          </p:cNvPr>
          <p:cNvSpPr>
            <a:spLocks noGrp="1"/>
          </p:cNvSpPr>
          <p:nvPr>
            <p:ph type="sldNum" sz="quarter" idx="12"/>
          </p:nvPr>
        </p:nvSpPr>
        <p:spPr/>
        <p:txBody>
          <a:bodyPr/>
          <a:lstStyle/>
          <a:p>
            <a:fld id="{3AB96837-8DA8-44AE-8053-B802F701BFDC}" type="slidenum">
              <a:rPr lang="sv-SE" smtClean="0"/>
              <a:t>‹#›</a:t>
            </a:fld>
            <a:endParaRPr lang="sv-SE"/>
          </a:p>
        </p:txBody>
      </p:sp>
    </p:spTree>
    <p:extLst>
      <p:ext uri="{BB962C8B-B14F-4D97-AF65-F5344CB8AC3E}">
        <p14:creationId xmlns:p14="http://schemas.microsoft.com/office/powerpoint/2010/main" val="1876633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DE8D00F-CB86-D918-2717-113C61FE24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v-SE"/>
          </a:p>
        </p:txBody>
      </p:sp>
      <p:sp>
        <p:nvSpPr>
          <p:cNvPr id="3" name="Text Placeholder 2">
            <a:extLst>
              <a:ext uri="{FF2B5EF4-FFF2-40B4-BE49-F238E27FC236}">
                <a16:creationId xmlns:a16="http://schemas.microsoft.com/office/drawing/2014/main" id="{AC88C726-5116-F77F-1F3D-33767E7B62C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5E91D1C8-E6AF-DE9A-A468-C697E76F00B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E51BA02-2E5D-4B0B-9BED-EA92E8BBF510}" type="datetimeFigureOut">
              <a:rPr lang="sv-SE" smtClean="0"/>
              <a:t>2024-11-10</a:t>
            </a:fld>
            <a:endParaRPr lang="sv-SE"/>
          </a:p>
        </p:txBody>
      </p:sp>
      <p:sp>
        <p:nvSpPr>
          <p:cNvPr id="5" name="Footer Placeholder 4">
            <a:extLst>
              <a:ext uri="{FF2B5EF4-FFF2-40B4-BE49-F238E27FC236}">
                <a16:creationId xmlns:a16="http://schemas.microsoft.com/office/drawing/2014/main" id="{93A9D2EC-5066-69B0-5D09-EEC36C8A04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sv-SE"/>
          </a:p>
        </p:txBody>
      </p:sp>
      <p:sp>
        <p:nvSpPr>
          <p:cNvPr id="6" name="Slide Number Placeholder 5">
            <a:extLst>
              <a:ext uri="{FF2B5EF4-FFF2-40B4-BE49-F238E27FC236}">
                <a16:creationId xmlns:a16="http://schemas.microsoft.com/office/drawing/2014/main" id="{3FBB8AB9-1CF9-E502-8BD5-AC23FC5143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AB96837-8DA8-44AE-8053-B802F701BFDC}" type="slidenum">
              <a:rPr lang="sv-SE" smtClean="0"/>
              <a:t>‹#›</a:t>
            </a:fld>
            <a:endParaRPr lang="sv-SE"/>
          </a:p>
        </p:txBody>
      </p:sp>
    </p:spTree>
    <p:extLst>
      <p:ext uri="{BB962C8B-B14F-4D97-AF65-F5344CB8AC3E}">
        <p14:creationId xmlns:p14="http://schemas.microsoft.com/office/powerpoint/2010/main" val="897904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080D7-20F1-A241-500B-314063CB950B}"/>
              </a:ext>
            </a:extLst>
          </p:cNvPr>
          <p:cNvSpPr>
            <a:spLocks noGrp="1"/>
          </p:cNvSpPr>
          <p:nvPr>
            <p:ph type="ctrTitle"/>
          </p:nvPr>
        </p:nvSpPr>
        <p:spPr/>
        <p:txBody>
          <a:bodyPr/>
          <a:lstStyle/>
          <a:p>
            <a:r>
              <a:rPr lang="sv-SE" dirty="0">
                <a:solidFill>
                  <a:schemeClr val="tx2"/>
                </a:solidFill>
              </a:rPr>
              <a:t>Riksbankens oberoende</a:t>
            </a:r>
          </a:p>
        </p:txBody>
      </p:sp>
      <p:sp>
        <p:nvSpPr>
          <p:cNvPr id="3" name="Subtitle 2">
            <a:extLst>
              <a:ext uri="{FF2B5EF4-FFF2-40B4-BE49-F238E27FC236}">
                <a16:creationId xmlns:a16="http://schemas.microsoft.com/office/drawing/2014/main" id="{3F1432EA-4419-B9AD-330A-C93320228C8D}"/>
              </a:ext>
            </a:extLst>
          </p:cNvPr>
          <p:cNvSpPr>
            <a:spLocks noGrp="1"/>
          </p:cNvSpPr>
          <p:nvPr>
            <p:ph type="subTitle" idx="1"/>
          </p:nvPr>
        </p:nvSpPr>
        <p:spPr/>
        <p:txBody>
          <a:bodyPr/>
          <a:lstStyle/>
          <a:p>
            <a:r>
              <a:rPr lang="sv-SE" dirty="0"/>
              <a:t>Lars Calmfors</a:t>
            </a:r>
          </a:p>
          <a:p>
            <a:r>
              <a:rPr lang="sv-SE" dirty="0"/>
              <a:t>Rättsfonden</a:t>
            </a:r>
          </a:p>
          <a:p>
            <a:r>
              <a:rPr lang="sv-SE" dirty="0"/>
              <a:t>13/11-2024</a:t>
            </a:r>
          </a:p>
        </p:txBody>
      </p:sp>
    </p:spTree>
    <p:extLst>
      <p:ext uri="{BB962C8B-B14F-4D97-AF65-F5344CB8AC3E}">
        <p14:creationId xmlns:p14="http://schemas.microsoft.com/office/powerpoint/2010/main" val="1534956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20F0F-A276-DBD0-35AB-13BD489221D5}"/>
              </a:ext>
            </a:extLst>
          </p:cNvPr>
          <p:cNvSpPr>
            <a:spLocks noGrp="1"/>
          </p:cNvSpPr>
          <p:nvPr>
            <p:ph type="title"/>
          </p:nvPr>
        </p:nvSpPr>
        <p:spPr/>
        <p:txBody>
          <a:bodyPr/>
          <a:lstStyle/>
          <a:p>
            <a:r>
              <a:rPr lang="sv-SE" dirty="0">
                <a:solidFill>
                  <a:schemeClr val="tx2"/>
                </a:solidFill>
              </a:rPr>
              <a:t>Förväntad inflation i Sverige, procent</a:t>
            </a:r>
          </a:p>
        </p:txBody>
      </p:sp>
      <p:pic>
        <p:nvPicPr>
          <p:cNvPr id="5" name="Content Placeholder 4">
            <a:extLst>
              <a:ext uri="{FF2B5EF4-FFF2-40B4-BE49-F238E27FC236}">
                <a16:creationId xmlns:a16="http://schemas.microsoft.com/office/drawing/2014/main" id="{EA9A657B-3367-461B-8170-78EC6B670A40}"/>
              </a:ext>
            </a:extLst>
          </p:cNvPr>
          <p:cNvPicPr>
            <a:picLocks noGrp="1" noChangeAspect="1"/>
          </p:cNvPicPr>
          <p:nvPr>
            <p:ph idx="1"/>
          </p:nvPr>
        </p:nvPicPr>
        <p:blipFill>
          <a:blip r:embed="rId2"/>
          <a:stretch>
            <a:fillRect/>
          </a:stretch>
        </p:blipFill>
        <p:spPr>
          <a:xfrm>
            <a:off x="2334126" y="2261937"/>
            <a:ext cx="7718668" cy="4247366"/>
          </a:xfrm>
        </p:spPr>
      </p:pic>
    </p:spTree>
    <p:extLst>
      <p:ext uri="{BB962C8B-B14F-4D97-AF65-F5344CB8AC3E}">
        <p14:creationId xmlns:p14="http://schemas.microsoft.com/office/powerpoint/2010/main" val="35999905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98863-0819-E542-F768-678F094C8CE0}"/>
              </a:ext>
            </a:extLst>
          </p:cNvPr>
          <p:cNvSpPr>
            <a:spLocks noGrp="1"/>
          </p:cNvSpPr>
          <p:nvPr>
            <p:ph type="title"/>
          </p:nvPr>
        </p:nvSpPr>
        <p:spPr/>
        <p:txBody>
          <a:bodyPr>
            <a:noAutofit/>
          </a:bodyPr>
          <a:lstStyle/>
          <a:p>
            <a:r>
              <a:rPr lang="sv-SE" sz="5400" dirty="0">
                <a:solidFill>
                  <a:schemeClr val="tx2"/>
                </a:solidFill>
              </a:rPr>
              <a:t>Inskränkning av folkvalda politikers makt över den ekonomiska politiken </a:t>
            </a:r>
          </a:p>
        </p:txBody>
      </p:sp>
      <p:sp>
        <p:nvSpPr>
          <p:cNvPr id="3" name="Content Placeholder 2">
            <a:extLst>
              <a:ext uri="{FF2B5EF4-FFF2-40B4-BE49-F238E27FC236}">
                <a16:creationId xmlns:a16="http://schemas.microsoft.com/office/drawing/2014/main" id="{06D4FEC3-5679-1CEA-7B68-CEEE8CC9703F}"/>
              </a:ext>
            </a:extLst>
          </p:cNvPr>
          <p:cNvSpPr>
            <a:spLocks noGrp="1"/>
          </p:cNvSpPr>
          <p:nvPr>
            <p:ph idx="1"/>
          </p:nvPr>
        </p:nvSpPr>
        <p:spPr>
          <a:xfrm>
            <a:off x="838200" y="2502567"/>
            <a:ext cx="10515600" cy="3674395"/>
          </a:xfrm>
        </p:spPr>
        <p:txBody>
          <a:bodyPr/>
          <a:lstStyle/>
          <a:p>
            <a:r>
              <a:rPr lang="sv-SE" sz="4000" dirty="0"/>
              <a:t>Beslut i demokratisk ordning av politiker som velat ha en spärr mot egen inneboende tendens till kortsiktighet</a:t>
            </a:r>
          </a:p>
          <a:p>
            <a:r>
              <a:rPr lang="sv-SE" sz="4000" dirty="0"/>
              <a:t>Politisk styrning genom målformulering</a:t>
            </a:r>
          </a:p>
          <a:p>
            <a:endParaRPr lang="sv-SE" dirty="0"/>
          </a:p>
        </p:txBody>
      </p:sp>
    </p:spTree>
    <p:extLst>
      <p:ext uri="{BB962C8B-B14F-4D97-AF65-F5344CB8AC3E}">
        <p14:creationId xmlns:p14="http://schemas.microsoft.com/office/powerpoint/2010/main" val="1327692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DF338-4D43-E315-B2E4-2B1B13FB4160}"/>
              </a:ext>
            </a:extLst>
          </p:cNvPr>
          <p:cNvSpPr>
            <a:spLocks noGrp="1"/>
          </p:cNvSpPr>
          <p:nvPr>
            <p:ph type="title"/>
          </p:nvPr>
        </p:nvSpPr>
        <p:spPr/>
        <p:txBody>
          <a:bodyPr>
            <a:normAutofit/>
          </a:bodyPr>
          <a:lstStyle/>
          <a:p>
            <a:r>
              <a:rPr lang="sv-SE" sz="4800" dirty="0">
                <a:solidFill>
                  <a:schemeClr val="tx2"/>
                </a:solidFill>
              </a:rPr>
              <a:t>Den nya riksbankslagens formulering</a:t>
            </a:r>
          </a:p>
        </p:txBody>
      </p:sp>
      <p:sp>
        <p:nvSpPr>
          <p:cNvPr id="3" name="Content Placeholder 2">
            <a:extLst>
              <a:ext uri="{FF2B5EF4-FFF2-40B4-BE49-F238E27FC236}">
                <a16:creationId xmlns:a16="http://schemas.microsoft.com/office/drawing/2014/main" id="{10E98E41-26BF-64CF-AD19-E59E0109C8A6}"/>
              </a:ext>
            </a:extLst>
          </p:cNvPr>
          <p:cNvSpPr>
            <a:spLocks noGrp="1"/>
          </p:cNvSpPr>
          <p:nvPr>
            <p:ph idx="1"/>
          </p:nvPr>
        </p:nvSpPr>
        <p:spPr>
          <a:xfrm>
            <a:off x="838200" y="2430379"/>
            <a:ext cx="10515600" cy="3746584"/>
          </a:xfrm>
        </p:spPr>
        <p:txBody>
          <a:bodyPr/>
          <a:lstStyle/>
          <a:p>
            <a:pPr marL="0" indent="0">
              <a:buNone/>
            </a:pPr>
            <a:r>
              <a:rPr lang="sv-SE" sz="3600" b="0" i="1" u="none" strike="noStrike" baseline="0" dirty="0">
                <a:solidFill>
                  <a:srgbClr val="000000"/>
                </a:solidFill>
              </a:rPr>
              <a:t>Det överordnade målet för Riksbanken är att upprätthålla varaktigt låg och stabil inflation (prisstabilitetsmålet). Utan att åsidosätta prisstabilitetsmålet ska Riksbanken dessutom bidra till en balanserad utveckling av produktion och sysselsättning (realekonomiska hänsyn). </a:t>
            </a:r>
            <a:endParaRPr lang="sv-SE" sz="3600" i="1" dirty="0"/>
          </a:p>
          <a:p>
            <a:endParaRPr lang="sv-SE" dirty="0"/>
          </a:p>
        </p:txBody>
      </p:sp>
    </p:spTree>
    <p:extLst>
      <p:ext uri="{BB962C8B-B14F-4D97-AF65-F5344CB8AC3E}">
        <p14:creationId xmlns:p14="http://schemas.microsoft.com/office/powerpoint/2010/main" val="28944420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39DDD-E33F-0F09-19B7-F34529CF7F76}"/>
              </a:ext>
            </a:extLst>
          </p:cNvPr>
          <p:cNvSpPr>
            <a:spLocks noGrp="1"/>
          </p:cNvSpPr>
          <p:nvPr>
            <p:ph type="title"/>
          </p:nvPr>
        </p:nvSpPr>
        <p:spPr/>
        <p:txBody>
          <a:bodyPr/>
          <a:lstStyle/>
          <a:p>
            <a:r>
              <a:rPr lang="sv-SE" dirty="0">
                <a:solidFill>
                  <a:schemeClr val="tx2"/>
                </a:solidFill>
              </a:rPr>
              <a:t>Avvägningsproblem</a:t>
            </a:r>
          </a:p>
        </p:txBody>
      </p:sp>
      <p:sp>
        <p:nvSpPr>
          <p:cNvPr id="3" name="Text Placeholder 2">
            <a:extLst>
              <a:ext uri="{FF2B5EF4-FFF2-40B4-BE49-F238E27FC236}">
                <a16:creationId xmlns:a16="http://schemas.microsoft.com/office/drawing/2014/main" id="{3CABB78D-B558-9266-0E18-030D3BFDED36}"/>
              </a:ext>
            </a:extLst>
          </p:cNvPr>
          <p:cNvSpPr>
            <a:spLocks noGrp="1"/>
          </p:cNvSpPr>
          <p:nvPr>
            <p:ph type="body" idx="1"/>
          </p:nvPr>
        </p:nvSpPr>
        <p:spPr/>
        <p:txBody>
          <a:bodyPr/>
          <a:lstStyle/>
          <a:p>
            <a:r>
              <a:rPr lang="sv-SE" dirty="0"/>
              <a:t>Lång sikt</a:t>
            </a:r>
          </a:p>
        </p:txBody>
      </p:sp>
      <p:sp>
        <p:nvSpPr>
          <p:cNvPr id="4" name="Content Placeholder 3">
            <a:extLst>
              <a:ext uri="{FF2B5EF4-FFF2-40B4-BE49-F238E27FC236}">
                <a16:creationId xmlns:a16="http://schemas.microsoft.com/office/drawing/2014/main" id="{96C72FD3-9F81-5F21-9BCB-157AB184481C}"/>
              </a:ext>
            </a:extLst>
          </p:cNvPr>
          <p:cNvSpPr>
            <a:spLocks noGrp="1"/>
          </p:cNvSpPr>
          <p:nvPr>
            <p:ph sz="half" idx="2"/>
          </p:nvPr>
        </p:nvSpPr>
        <p:spPr/>
        <p:txBody>
          <a:bodyPr>
            <a:normAutofit fontScale="92500" lnSpcReduction="10000"/>
          </a:bodyPr>
          <a:lstStyle/>
          <a:p>
            <a:r>
              <a:rPr lang="sv-SE" dirty="0"/>
              <a:t>Ingen motsättning mellan låg inflation och hög sysselsättning</a:t>
            </a:r>
          </a:p>
          <a:p>
            <a:r>
              <a:rPr lang="sv-SE" dirty="0"/>
              <a:t>Permanent </a:t>
            </a:r>
            <a:r>
              <a:rPr lang="sv-SE"/>
              <a:t>högre sysselsättning </a:t>
            </a:r>
            <a:r>
              <a:rPr lang="sv-SE" dirty="0"/>
              <a:t>kan inte köpas genom högre inflation</a:t>
            </a:r>
          </a:p>
        </p:txBody>
      </p:sp>
      <p:sp>
        <p:nvSpPr>
          <p:cNvPr id="5" name="Text Placeholder 4">
            <a:extLst>
              <a:ext uri="{FF2B5EF4-FFF2-40B4-BE49-F238E27FC236}">
                <a16:creationId xmlns:a16="http://schemas.microsoft.com/office/drawing/2014/main" id="{6790C9FA-B745-428E-F1A5-2386EBE651CE}"/>
              </a:ext>
            </a:extLst>
          </p:cNvPr>
          <p:cNvSpPr>
            <a:spLocks noGrp="1"/>
          </p:cNvSpPr>
          <p:nvPr>
            <p:ph type="body" sz="quarter" idx="3"/>
          </p:nvPr>
        </p:nvSpPr>
        <p:spPr/>
        <p:txBody>
          <a:bodyPr/>
          <a:lstStyle/>
          <a:p>
            <a:r>
              <a:rPr lang="sv-SE" dirty="0"/>
              <a:t>Kort sikt</a:t>
            </a:r>
          </a:p>
        </p:txBody>
      </p:sp>
      <p:sp>
        <p:nvSpPr>
          <p:cNvPr id="6" name="Content Placeholder 5">
            <a:extLst>
              <a:ext uri="{FF2B5EF4-FFF2-40B4-BE49-F238E27FC236}">
                <a16:creationId xmlns:a16="http://schemas.microsoft.com/office/drawing/2014/main" id="{5226AB29-2D89-5A9F-BD42-1033F364EE47}"/>
              </a:ext>
            </a:extLst>
          </p:cNvPr>
          <p:cNvSpPr>
            <a:spLocks noGrp="1"/>
          </p:cNvSpPr>
          <p:nvPr>
            <p:ph sz="quarter" idx="4"/>
          </p:nvPr>
        </p:nvSpPr>
        <p:spPr/>
        <p:txBody>
          <a:bodyPr>
            <a:normAutofit fontScale="92500" lnSpcReduction="10000"/>
          </a:bodyPr>
          <a:lstStyle/>
          <a:p>
            <a:r>
              <a:rPr lang="sv-SE" dirty="0"/>
              <a:t>Negativ </a:t>
            </a:r>
            <a:r>
              <a:rPr lang="sv-SE" dirty="0" err="1"/>
              <a:t>efterfrågestörning</a:t>
            </a:r>
            <a:endParaRPr lang="sv-SE" dirty="0"/>
          </a:p>
          <a:p>
            <a:pPr marL="0" indent="0">
              <a:buNone/>
            </a:pPr>
            <a:r>
              <a:rPr lang="sv-SE" dirty="0"/>
              <a:t>    - Både inflation och syssel-</a:t>
            </a:r>
          </a:p>
          <a:p>
            <a:pPr marL="0" indent="0">
              <a:buNone/>
            </a:pPr>
            <a:r>
              <a:rPr lang="sv-SE" dirty="0"/>
              <a:t>      sättning faller</a:t>
            </a:r>
          </a:p>
          <a:p>
            <a:pPr marL="0" indent="0">
              <a:buNone/>
            </a:pPr>
            <a:r>
              <a:rPr lang="sv-SE" dirty="0"/>
              <a:t>    - Ingen målkonflikt</a:t>
            </a:r>
          </a:p>
          <a:p>
            <a:r>
              <a:rPr lang="sv-SE" dirty="0"/>
              <a:t>Negativ utbudsstörning</a:t>
            </a:r>
          </a:p>
          <a:p>
            <a:pPr marL="0" indent="0">
              <a:buNone/>
            </a:pPr>
            <a:r>
              <a:rPr lang="sv-SE" dirty="0"/>
              <a:t>    - Inflation stiger, syssel- </a:t>
            </a:r>
          </a:p>
          <a:p>
            <a:pPr marL="0" indent="0">
              <a:buNone/>
            </a:pPr>
            <a:r>
              <a:rPr lang="sv-SE" dirty="0"/>
              <a:t>      sättning faller</a:t>
            </a:r>
          </a:p>
          <a:p>
            <a:r>
              <a:rPr lang="sv-SE" dirty="0"/>
              <a:t>Målkonflikt</a:t>
            </a:r>
          </a:p>
          <a:p>
            <a:pPr marL="0" indent="0">
              <a:buNone/>
            </a:pPr>
            <a:endParaRPr lang="sv-SE" dirty="0"/>
          </a:p>
        </p:txBody>
      </p:sp>
    </p:spTree>
    <p:extLst>
      <p:ext uri="{BB962C8B-B14F-4D97-AF65-F5344CB8AC3E}">
        <p14:creationId xmlns:p14="http://schemas.microsoft.com/office/powerpoint/2010/main" val="30395212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53221-DA3E-8BE6-D573-477D26ED1E66}"/>
              </a:ext>
            </a:extLst>
          </p:cNvPr>
          <p:cNvSpPr>
            <a:spLocks noGrp="1"/>
          </p:cNvSpPr>
          <p:nvPr>
            <p:ph type="title"/>
          </p:nvPr>
        </p:nvSpPr>
        <p:spPr/>
        <p:txBody>
          <a:bodyPr/>
          <a:lstStyle/>
          <a:p>
            <a:r>
              <a:rPr lang="sv-SE" dirty="0">
                <a:solidFill>
                  <a:schemeClr val="tx2"/>
                </a:solidFill>
              </a:rPr>
              <a:t>Informellt i stället för formellt ansvars-utkrävande</a:t>
            </a:r>
          </a:p>
        </p:txBody>
      </p:sp>
      <p:sp>
        <p:nvSpPr>
          <p:cNvPr id="3" name="Content Placeholder 2">
            <a:extLst>
              <a:ext uri="{FF2B5EF4-FFF2-40B4-BE49-F238E27FC236}">
                <a16:creationId xmlns:a16="http://schemas.microsoft.com/office/drawing/2014/main" id="{586B0B7C-0A90-1C4B-4A97-B5626139D64D}"/>
              </a:ext>
            </a:extLst>
          </p:cNvPr>
          <p:cNvSpPr>
            <a:spLocks noGrp="1"/>
          </p:cNvSpPr>
          <p:nvPr>
            <p:ph idx="1"/>
          </p:nvPr>
        </p:nvSpPr>
        <p:spPr/>
        <p:txBody>
          <a:bodyPr>
            <a:normAutofit fontScale="92500" lnSpcReduction="20000"/>
          </a:bodyPr>
          <a:lstStyle/>
          <a:p>
            <a:r>
              <a:rPr lang="sv-SE" dirty="0"/>
              <a:t>Krav på transparens</a:t>
            </a:r>
          </a:p>
          <a:p>
            <a:r>
              <a:rPr lang="sv-SE" dirty="0"/>
              <a:t>Offentliga beslutsprotokoll</a:t>
            </a:r>
          </a:p>
          <a:p>
            <a:r>
              <a:rPr lang="sv-SE" dirty="0"/>
              <a:t>Utfrågningar av Riksbankens ledning i riksdagens finansutskott</a:t>
            </a:r>
          </a:p>
          <a:p>
            <a:r>
              <a:rPr lang="sv-SE" dirty="0"/>
              <a:t>Utvärderingar av penningpolitiken av internationella experter vart femte år</a:t>
            </a:r>
          </a:p>
          <a:p>
            <a:r>
              <a:rPr lang="sv-SE" dirty="0"/>
              <a:t>Årliga utvärderingar av svenska experter</a:t>
            </a:r>
          </a:p>
          <a:p>
            <a:r>
              <a:rPr lang="sv-SE" dirty="0"/>
              <a:t>Utfrågningarna i finansutskottet borde </a:t>
            </a:r>
            <a:r>
              <a:rPr lang="sv-SE" dirty="0" err="1"/>
              <a:t>biffas</a:t>
            </a:r>
            <a:r>
              <a:rPr lang="sv-SE" dirty="0"/>
              <a:t> upp</a:t>
            </a:r>
          </a:p>
          <a:p>
            <a:r>
              <a:rPr lang="sv-SE" dirty="0"/>
              <a:t>Krav på förklaring inför riksdagen om de penningpolitiska målen inte nås?</a:t>
            </a:r>
          </a:p>
          <a:p>
            <a:r>
              <a:rPr lang="sv-SE" dirty="0"/>
              <a:t>Formell säkerhetsventil: Ska kvalificerad majoritet i riksdagen kunna avsätta riksbanksledningen vid stora avvikelser från målen? </a:t>
            </a:r>
          </a:p>
        </p:txBody>
      </p:sp>
    </p:spTree>
    <p:extLst>
      <p:ext uri="{BB962C8B-B14F-4D97-AF65-F5344CB8AC3E}">
        <p14:creationId xmlns:p14="http://schemas.microsoft.com/office/powerpoint/2010/main" val="2961459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4A21F-3D1C-7005-0720-824FAA100CEC}"/>
              </a:ext>
            </a:extLst>
          </p:cNvPr>
          <p:cNvSpPr>
            <a:spLocks noGrp="1"/>
          </p:cNvSpPr>
          <p:nvPr>
            <p:ph type="title"/>
          </p:nvPr>
        </p:nvSpPr>
        <p:spPr/>
        <p:txBody>
          <a:bodyPr/>
          <a:lstStyle/>
          <a:p>
            <a:r>
              <a:rPr lang="sv-SE" dirty="0">
                <a:solidFill>
                  <a:schemeClr val="tx2"/>
                </a:solidFill>
              </a:rPr>
              <a:t>Värderingar kontra expertkunskap</a:t>
            </a:r>
          </a:p>
        </p:txBody>
      </p:sp>
      <p:sp>
        <p:nvSpPr>
          <p:cNvPr id="3" name="Content Placeholder 2">
            <a:extLst>
              <a:ext uri="{FF2B5EF4-FFF2-40B4-BE49-F238E27FC236}">
                <a16:creationId xmlns:a16="http://schemas.microsoft.com/office/drawing/2014/main" id="{8A43D75C-E44C-A13D-BDD6-A04843EA8A43}"/>
              </a:ext>
            </a:extLst>
          </p:cNvPr>
          <p:cNvSpPr>
            <a:spLocks noGrp="1"/>
          </p:cNvSpPr>
          <p:nvPr>
            <p:ph idx="1"/>
          </p:nvPr>
        </p:nvSpPr>
        <p:spPr/>
        <p:txBody>
          <a:bodyPr>
            <a:normAutofit fontScale="92500" lnSpcReduction="10000"/>
          </a:bodyPr>
          <a:lstStyle/>
          <a:p>
            <a:r>
              <a:rPr lang="sv-SE" dirty="0"/>
              <a:t>Finanspolitiken beslutas av det politiska systemet, inte av opolitiska tjänstemän</a:t>
            </a:r>
          </a:p>
          <a:p>
            <a:pPr marL="0" indent="0">
              <a:buNone/>
            </a:pPr>
            <a:r>
              <a:rPr lang="sv-SE" dirty="0"/>
              <a:t>    - Beslut om skatter och offentliga utgifter har stora fördelnings-</a:t>
            </a:r>
          </a:p>
          <a:p>
            <a:pPr marL="0" indent="0">
              <a:buNone/>
            </a:pPr>
            <a:r>
              <a:rPr lang="sv-SE" dirty="0"/>
              <a:t>       effekter</a:t>
            </a:r>
          </a:p>
          <a:p>
            <a:pPr marL="0" indent="0">
              <a:buNone/>
            </a:pPr>
            <a:r>
              <a:rPr lang="sv-SE" dirty="0"/>
              <a:t>     - Då måste värderingar få spela en stor roll</a:t>
            </a:r>
          </a:p>
          <a:p>
            <a:r>
              <a:rPr lang="sv-SE" dirty="0"/>
              <a:t>Traditionellt argument att ränteförändringar har mindre fördelningseffekter</a:t>
            </a:r>
          </a:p>
          <a:p>
            <a:pPr marL="0" indent="0">
              <a:buNone/>
            </a:pPr>
            <a:r>
              <a:rPr lang="sv-SE" dirty="0"/>
              <a:t>   - Variationer i räntan bör ta ut varandra</a:t>
            </a:r>
          </a:p>
          <a:p>
            <a:r>
              <a:rPr lang="sv-SE" dirty="0"/>
              <a:t>Trend mot lägre räntor beror på att den </a:t>
            </a:r>
            <a:r>
              <a:rPr lang="sv-SE" i="1" dirty="0"/>
              <a:t>neutrala räntan </a:t>
            </a:r>
            <a:r>
              <a:rPr lang="sv-SE" dirty="0"/>
              <a:t>sjunkit</a:t>
            </a:r>
          </a:p>
          <a:p>
            <a:pPr marL="0" indent="0">
              <a:buNone/>
            </a:pPr>
            <a:r>
              <a:rPr lang="sv-SE" dirty="0"/>
              <a:t>     - Den styrs inte av centralbankerna</a:t>
            </a:r>
          </a:p>
        </p:txBody>
      </p:sp>
    </p:spTree>
    <p:extLst>
      <p:ext uri="{BB962C8B-B14F-4D97-AF65-F5344CB8AC3E}">
        <p14:creationId xmlns:p14="http://schemas.microsoft.com/office/powerpoint/2010/main" val="7440456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8D0C0-C25D-EDE0-3173-264AD4FAB208}"/>
              </a:ext>
            </a:extLst>
          </p:cNvPr>
          <p:cNvSpPr>
            <a:spLocks noGrp="1"/>
          </p:cNvSpPr>
          <p:nvPr>
            <p:ph type="title"/>
          </p:nvPr>
        </p:nvSpPr>
        <p:spPr/>
        <p:txBody>
          <a:bodyPr/>
          <a:lstStyle/>
          <a:p>
            <a:r>
              <a:rPr lang="sv-SE" dirty="0">
                <a:solidFill>
                  <a:schemeClr val="tx2"/>
                </a:solidFill>
              </a:rPr>
              <a:t>Riksdag eller regering som huvudman för Riksbanken</a:t>
            </a:r>
          </a:p>
        </p:txBody>
      </p:sp>
      <p:sp>
        <p:nvSpPr>
          <p:cNvPr id="3" name="Content Placeholder 2">
            <a:extLst>
              <a:ext uri="{FF2B5EF4-FFF2-40B4-BE49-F238E27FC236}">
                <a16:creationId xmlns:a16="http://schemas.microsoft.com/office/drawing/2014/main" id="{9C771ECC-C933-DD0F-DC41-BBCEE49A4363}"/>
              </a:ext>
            </a:extLst>
          </p:cNvPr>
          <p:cNvSpPr>
            <a:spLocks noGrp="1"/>
          </p:cNvSpPr>
          <p:nvPr>
            <p:ph idx="1"/>
          </p:nvPr>
        </p:nvSpPr>
        <p:spPr/>
        <p:txBody>
          <a:bodyPr/>
          <a:lstStyle/>
          <a:p>
            <a:r>
              <a:rPr lang="sv-SE" dirty="0"/>
              <a:t>Per Molander: Gör Riksbanken till en myndighet under regeringen i stället för under riksdagen</a:t>
            </a:r>
          </a:p>
          <a:p>
            <a:r>
              <a:rPr lang="sv-SE" dirty="0"/>
              <a:t>Det kan finnas en formalistisk logik i det</a:t>
            </a:r>
          </a:p>
          <a:p>
            <a:r>
              <a:rPr lang="sv-SE" dirty="0"/>
              <a:t>Men knappast bättre samordning med finanspolitiken om Riksbankens oberoende ska behållas</a:t>
            </a:r>
          </a:p>
          <a:p>
            <a:r>
              <a:rPr lang="sv-SE" dirty="0"/>
              <a:t>Stadgandena om Riksbanken i regeringsformen och riksbankslagen har just ändrats</a:t>
            </a:r>
          </a:p>
        </p:txBody>
      </p:sp>
    </p:spTree>
    <p:extLst>
      <p:ext uri="{BB962C8B-B14F-4D97-AF65-F5344CB8AC3E}">
        <p14:creationId xmlns:p14="http://schemas.microsoft.com/office/powerpoint/2010/main" val="37140490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98A6E-DE33-421A-9619-605782D2D886}"/>
              </a:ext>
            </a:extLst>
          </p:cNvPr>
          <p:cNvSpPr>
            <a:spLocks noGrp="1"/>
          </p:cNvSpPr>
          <p:nvPr>
            <p:ph type="title"/>
          </p:nvPr>
        </p:nvSpPr>
        <p:spPr/>
        <p:txBody>
          <a:bodyPr/>
          <a:lstStyle/>
          <a:p>
            <a:r>
              <a:rPr lang="sv-SE" dirty="0">
                <a:solidFill>
                  <a:schemeClr val="tx2"/>
                </a:solidFill>
              </a:rPr>
              <a:t>Samordningen mellan penning- och finanspolitiken</a:t>
            </a:r>
          </a:p>
        </p:txBody>
      </p:sp>
      <p:sp>
        <p:nvSpPr>
          <p:cNvPr id="3" name="Content Placeholder 2">
            <a:extLst>
              <a:ext uri="{FF2B5EF4-FFF2-40B4-BE49-F238E27FC236}">
                <a16:creationId xmlns:a16="http://schemas.microsoft.com/office/drawing/2014/main" id="{5BB82140-20E7-CEBD-CC4E-75FC13C7B22E}"/>
              </a:ext>
            </a:extLst>
          </p:cNvPr>
          <p:cNvSpPr>
            <a:spLocks noGrp="1"/>
          </p:cNvSpPr>
          <p:nvPr>
            <p:ph idx="1"/>
          </p:nvPr>
        </p:nvSpPr>
        <p:spPr/>
        <p:txBody>
          <a:bodyPr/>
          <a:lstStyle/>
          <a:p>
            <a:r>
              <a:rPr lang="sv-SE" dirty="0"/>
              <a:t>Alltför extrem penningpolitik före pandemin när inflationen inte nådde upp till inflationsmålet – kanske också under pandemin</a:t>
            </a:r>
          </a:p>
          <a:p>
            <a:pPr marL="0" indent="0">
              <a:buNone/>
            </a:pPr>
            <a:r>
              <a:rPr lang="sv-SE" dirty="0"/>
              <a:t>    - Negativ styrränta</a:t>
            </a:r>
          </a:p>
          <a:p>
            <a:pPr marL="0" indent="0">
              <a:buNone/>
            </a:pPr>
            <a:r>
              <a:rPr lang="sv-SE" dirty="0"/>
              <a:t>    - Stora obligationsköp</a:t>
            </a:r>
          </a:p>
          <a:p>
            <a:r>
              <a:rPr lang="sv-SE" dirty="0"/>
              <a:t>Hade varit bättre med mer expansiv finanspolitik</a:t>
            </a:r>
          </a:p>
          <a:p>
            <a:r>
              <a:rPr lang="sv-SE" dirty="0"/>
              <a:t>Bättre samordning under inflationen 2022–23 </a:t>
            </a:r>
          </a:p>
          <a:p>
            <a:pPr marL="0" indent="0">
              <a:buNone/>
            </a:pPr>
            <a:r>
              <a:rPr lang="sv-SE" dirty="0"/>
              <a:t>    - Återhållsam finanspolitik gav stöd åt penningpolitiken</a:t>
            </a:r>
          </a:p>
        </p:txBody>
      </p:sp>
    </p:spTree>
    <p:extLst>
      <p:ext uri="{BB962C8B-B14F-4D97-AF65-F5344CB8AC3E}">
        <p14:creationId xmlns:p14="http://schemas.microsoft.com/office/powerpoint/2010/main" val="41177653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7A318-5025-DB05-7E1A-39B6E92CDEC5}"/>
              </a:ext>
            </a:extLst>
          </p:cNvPr>
          <p:cNvSpPr>
            <a:spLocks noGrp="1"/>
          </p:cNvSpPr>
          <p:nvPr>
            <p:ph type="title"/>
          </p:nvPr>
        </p:nvSpPr>
        <p:spPr/>
        <p:txBody>
          <a:bodyPr/>
          <a:lstStyle/>
          <a:p>
            <a:r>
              <a:rPr lang="sv-SE" dirty="0">
                <a:solidFill>
                  <a:schemeClr val="tx2"/>
                </a:solidFill>
              </a:rPr>
              <a:t>Samordningen mellan penning- och finanspolitiken kan förbättras</a:t>
            </a:r>
          </a:p>
        </p:txBody>
      </p:sp>
      <p:sp>
        <p:nvSpPr>
          <p:cNvPr id="3" name="Content Placeholder 2">
            <a:extLst>
              <a:ext uri="{FF2B5EF4-FFF2-40B4-BE49-F238E27FC236}">
                <a16:creationId xmlns:a16="http://schemas.microsoft.com/office/drawing/2014/main" id="{E1D9B7EA-1E79-0E25-F1E2-626CFFED6F91}"/>
              </a:ext>
            </a:extLst>
          </p:cNvPr>
          <p:cNvSpPr>
            <a:spLocks noGrp="1"/>
          </p:cNvSpPr>
          <p:nvPr>
            <p:ph idx="1"/>
          </p:nvPr>
        </p:nvSpPr>
        <p:spPr/>
        <p:txBody>
          <a:bodyPr>
            <a:normAutofit fontScale="85000" lnSpcReduction="10000"/>
          </a:bodyPr>
          <a:lstStyle/>
          <a:p>
            <a:r>
              <a:rPr lang="sv-SE" dirty="0"/>
              <a:t>Idag saknas tydliga riktlinjer för vilken roll penning- respektive finanspolitiken ska spela för konjunkturstabiliseringen</a:t>
            </a:r>
          </a:p>
          <a:p>
            <a:pPr marL="0" indent="0">
              <a:buNone/>
            </a:pPr>
            <a:r>
              <a:rPr lang="sv-SE" dirty="0"/>
              <a:t>   - Förslag från den parlamentariska kommittén som utrett det</a:t>
            </a:r>
          </a:p>
          <a:p>
            <a:pPr marL="0" indent="0">
              <a:buNone/>
            </a:pPr>
            <a:r>
              <a:rPr lang="sv-SE" dirty="0"/>
              <a:t>      finanspolitiska ramverket?</a:t>
            </a:r>
          </a:p>
          <a:p>
            <a:r>
              <a:rPr lang="sv-SE" dirty="0"/>
              <a:t>Finanspolitiken bör understödja penningpolitiken så att den inte blir extrem</a:t>
            </a:r>
          </a:p>
          <a:p>
            <a:r>
              <a:rPr lang="sv-SE" dirty="0"/>
              <a:t>Behov av mer öppen diskussion om balansen mellan penning- och finanspolitiken</a:t>
            </a:r>
          </a:p>
          <a:p>
            <a:r>
              <a:rPr lang="sv-SE" dirty="0"/>
              <a:t>Utvidgad roll för Finanspolitiska rådet</a:t>
            </a:r>
          </a:p>
          <a:p>
            <a:pPr marL="0" indent="0">
              <a:buNone/>
            </a:pPr>
            <a:r>
              <a:rPr lang="sv-SE" dirty="0"/>
              <a:t>   - Utvärdering inte bara av finanspolitiken utan också av balansen</a:t>
            </a:r>
          </a:p>
          <a:p>
            <a:pPr marL="0" indent="0">
              <a:buNone/>
            </a:pPr>
            <a:r>
              <a:rPr lang="sv-SE" dirty="0"/>
              <a:t>      mellan finans- och penningpolitiken</a:t>
            </a:r>
          </a:p>
          <a:p>
            <a:pPr marL="0" indent="0">
              <a:buNone/>
            </a:pPr>
            <a:r>
              <a:rPr lang="sv-SE" dirty="0"/>
              <a:t>   - Rekommendationer om samspelet mellan finans- och penningpolitik?</a:t>
            </a:r>
          </a:p>
        </p:txBody>
      </p:sp>
    </p:spTree>
    <p:extLst>
      <p:ext uri="{BB962C8B-B14F-4D97-AF65-F5344CB8AC3E}">
        <p14:creationId xmlns:p14="http://schemas.microsoft.com/office/powerpoint/2010/main" val="5750196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407DC-22E9-BCE1-6A45-660A73213821}"/>
              </a:ext>
            </a:extLst>
          </p:cNvPr>
          <p:cNvSpPr>
            <a:spLocks noGrp="1"/>
          </p:cNvSpPr>
          <p:nvPr>
            <p:ph type="title"/>
          </p:nvPr>
        </p:nvSpPr>
        <p:spPr/>
        <p:txBody>
          <a:bodyPr>
            <a:normAutofit/>
          </a:bodyPr>
          <a:lstStyle/>
          <a:p>
            <a:r>
              <a:rPr lang="sv-SE" sz="4800" dirty="0">
                <a:solidFill>
                  <a:schemeClr val="tx2"/>
                </a:solidFill>
              </a:rPr>
              <a:t>Snabbsammanfattning</a:t>
            </a:r>
          </a:p>
        </p:txBody>
      </p:sp>
      <p:sp>
        <p:nvSpPr>
          <p:cNvPr id="3" name="Content Placeholder 2">
            <a:extLst>
              <a:ext uri="{FF2B5EF4-FFF2-40B4-BE49-F238E27FC236}">
                <a16:creationId xmlns:a16="http://schemas.microsoft.com/office/drawing/2014/main" id="{F1890F23-61B7-30B2-AE98-90EEA40ECF43}"/>
              </a:ext>
            </a:extLst>
          </p:cNvPr>
          <p:cNvSpPr>
            <a:spLocks noGrp="1"/>
          </p:cNvSpPr>
          <p:nvPr>
            <p:ph idx="1"/>
          </p:nvPr>
        </p:nvSpPr>
        <p:spPr>
          <a:xfrm>
            <a:off x="838200" y="2334125"/>
            <a:ext cx="10515600" cy="3842837"/>
          </a:xfrm>
        </p:spPr>
        <p:txBody>
          <a:bodyPr>
            <a:normAutofit/>
          </a:bodyPr>
          <a:lstStyle/>
          <a:p>
            <a:r>
              <a:rPr lang="sv-SE" sz="3200" dirty="0"/>
              <a:t>Systemet med en självständig Riksbank har fungerat väl</a:t>
            </a:r>
          </a:p>
          <a:p>
            <a:r>
              <a:rPr lang="sv-SE" sz="3200" dirty="0"/>
              <a:t>En del kan förbättras när det gäller ansvarsutkrävande av Riksbanken och samordningen av penning- och finanspolitiken</a:t>
            </a:r>
          </a:p>
          <a:p>
            <a:r>
              <a:rPr lang="sv-SE" sz="3200" dirty="0"/>
              <a:t>Men det är inte fråga om dramatiska förändringar utan om mindre justeringar (som ändå kan ha stor betydelse)</a:t>
            </a:r>
          </a:p>
        </p:txBody>
      </p:sp>
    </p:spTree>
    <p:extLst>
      <p:ext uri="{BB962C8B-B14F-4D97-AF65-F5344CB8AC3E}">
        <p14:creationId xmlns:p14="http://schemas.microsoft.com/office/powerpoint/2010/main" val="3536623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BB765-EDAE-53B2-F9FF-0055039F1BC8}"/>
              </a:ext>
            </a:extLst>
          </p:cNvPr>
          <p:cNvSpPr>
            <a:spLocks noGrp="1"/>
          </p:cNvSpPr>
          <p:nvPr>
            <p:ph type="title"/>
          </p:nvPr>
        </p:nvSpPr>
        <p:spPr/>
        <p:txBody>
          <a:bodyPr/>
          <a:lstStyle/>
          <a:p>
            <a:r>
              <a:rPr lang="sv-SE" dirty="0">
                <a:solidFill>
                  <a:schemeClr val="tx2"/>
                </a:solidFill>
              </a:rPr>
              <a:t>Det ekonomiska läget i mitten av 1970-talet</a:t>
            </a:r>
          </a:p>
        </p:txBody>
      </p:sp>
      <p:sp>
        <p:nvSpPr>
          <p:cNvPr id="3" name="Content Placeholder 2">
            <a:extLst>
              <a:ext uri="{FF2B5EF4-FFF2-40B4-BE49-F238E27FC236}">
                <a16:creationId xmlns:a16="http://schemas.microsoft.com/office/drawing/2014/main" id="{9E924466-8969-CEF6-D29F-BBD46FE70F09}"/>
              </a:ext>
            </a:extLst>
          </p:cNvPr>
          <p:cNvSpPr>
            <a:spLocks noGrp="1"/>
          </p:cNvSpPr>
          <p:nvPr>
            <p:ph idx="1"/>
          </p:nvPr>
        </p:nvSpPr>
        <p:spPr/>
        <p:txBody>
          <a:bodyPr/>
          <a:lstStyle/>
          <a:p>
            <a:r>
              <a:rPr lang="sv-SE" dirty="0"/>
              <a:t>Då startade en internationell inflationsvåg</a:t>
            </a:r>
          </a:p>
          <a:p>
            <a:pPr marL="0" indent="0">
              <a:buNone/>
            </a:pPr>
            <a:r>
              <a:rPr lang="sv-SE" dirty="0"/>
              <a:t>    - Expansiv penning- och finanspolitik, särskilt i USA</a:t>
            </a:r>
          </a:p>
          <a:p>
            <a:pPr marL="0" indent="0">
              <a:buNone/>
            </a:pPr>
            <a:r>
              <a:rPr lang="sv-SE" dirty="0"/>
              <a:t>    - Oljeprisstegringar</a:t>
            </a:r>
          </a:p>
          <a:p>
            <a:r>
              <a:rPr lang="sv-SE" dirty="0"/>
              <a:t>Världsinflationen drog upp den svenska inflationen</a:t>
            </a:r>
          </a:p>
          <a:p>
            <a:r>
              <a:rPr lang="sv-SE" dirty="0"/>
              <a:t>Sverige fastnade i en ond cirkel av prisökningar, löneökningar och devalveringar</a:t>
            </a:r>
          </a:p>
        </p:txBody>
      </p:sp>
    </p:spTree>
    <p:extLst>
      <p:ext uri="{BB962C8B-B14F-4D97-AF65-F5344CB8AC3E}">
        <p14:creationId xmlns:p14="http://schemas.microsoft.com/office/powerpoint/2010/main" val="1576554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63349-A2F9-F450-D809-FA1A8419CA3F}"/>
              </a:ext>
            </a:extLst>
          </p:cNvPr>
          <p:cNvSpPr>
            <a:spLocks noGrp="1"/>
          </p:cNvSpPr>
          <p:nvPr>
            <p:ph type="title"/>
          </p:nvPr>
        </p:nvSpPr>
        <p:spPr/>
        <p:txBody>
          <a:bodyPr/>
          <a:lstStyle/>
          <a:p>
            <a:r>
              <a:rPr lang="sv-SE" dirty="0">
                <a:solidFill>
                  <a:schemeClr val="tx2"/>
                </a:solidFill>
              </a:rPr>
              <a:t>Nominella löneökningar och inflation i Sverige, 1965– 2022 </a:t>
            </a:r>
          </a:p>
        </p:txBody>
      </p:sp>
      <p:pic>
        <p:nvPicPr>
          <p:cNvPr id="5" name="Content Placeholder 4">
            <a:extLst>
              <a:ext uri="{FF2B5EF4-FFF2-40B4-BE49-F238E27FC236}">
                <a16:creationId xmlns:a16="http://schemas.microsoft.com/office/drawing/2014/main" id="{3A6345B9-39D0-4464-BC43-87E4696AAB2D}"/>
              </a:ext>
            </a:extLst>
          </p:cNvPr>
          <p:cNvPicPr>
            <a:picLocks noGrp="1" noChangeAspect="1"/>
          </p:cNvPicPr>
          <p:nvPr>
            <p:ph idx="1"/>
          </p:nvPr>
        </p:nvPicPr>
        <p:blipFill>
          <a:blip r:embed="rId2"/>
          <a:stretch>
            <a:fillRect/>
          </a:stretch>
        </p:blipFill>
        <p:spPr>
          <a:xfrm>
            <a:off x="1851102" y="2074146"/>
            <a:ext cx="7493620" cy="4418729"/>
          </a:xfrm>
        </p:spPr>
      </p:pic>
    </p:spTree>
    <p:extLst>
      <p:ext uri="{BB962C8B-B14F-4D97-AF65-F5344CB8AC3E}">
        <p14:creationId xmlns:p14="http://schemas.microsoft.com/office/powerpoint/2010/main" val="794468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E16AE-AC38-ADC6-6CDA-6EDA6D1C650A}"/>
              </a:ext>
            </a:extLst>
          </p:cNvPr>
          <p:cNvSpPr>
            <a:spLocks noGrp="1"/>
          </p:cNvSpPr>
          <p:nvPr>
            <p:ph type="title"/>
          </p:nvPr>
        </p:nvSpPr>
        <p:spPr/>
        <p:txBody>
          <a:bodyPr/>
          <a:lstStyle/>
          <a:p>
            <a:r>
              <a:rPr lang="sv-SE" dirty="0">
                <a:solidFill>
                  <a:schemeClr val="tx2"/>
                </a:solidFill>
              </a:rPr>
              <a:t>Inflationsprocessen</a:t>
            </a:r>
          </a:p>
        </p:txBody>
      </p:sp>
      <p:sp>
        <p:nvSpPr>
          <p:cNvPr id="3" name="Content Placeholder 2">
            <a:extLst>
              <a:ext uri="{FF2B5EF4-FFF2-40B4-BE49-F238E27FC236}">
                <a16:creationId xmlns:a16="http://schemas.microsoft.com/office/drawing/2014/main" id="{EC91FB03-A521-65BF-5785-D2072F9173E3}"/>
              </a:ext>
            </a:extLst>
          </p:cNvPr>
          <p:cNvSpPr>
            <a:spLocks noGrp="1"/>
          </p:cNvSpPr>
          <p:nvPr>
            <p:ph idx="1"/>
          </p:nvPr>
        </p:nvSpPr>
        <p:spPr/>
        <p:txBody>
          <a:bodyPr>
            <a:normAutofit fontScale="92500" lnSpcReduction="20000"/>
          </a:bodyPr>
          <a:lstStyle/>
          <a:p>
            <a:r>
              <a:rPr lang="sv-SE" dirty="0"/>
              <a:t>Inflationsprocessen hölls i gång av </a:t>
            </a:r>
            <a:r>
              <a:rPr lang="sv-SE" i="1" dirty="0"/>
              <a:t>höga</a:t>
            </a:r>
            <a:r>
              <a:rPr lang="sv-SE" dirty="0"/>
              <a:t> </a:t>
            </a:r>
            <a:r>
              <a:rPr lang="sv-SE" i="1" dirty="0"/>
              <a:t>inflationsförväntningar</a:t>
            </a:r>
          </a:p>
          <a:p>
            <a:r>
              <a:rPr lang="sv-SE" dirty="0"/>
              <a:t>Mål om fast växelkurs som inte var trovärdigt</a:t>
            </a:r>
          </a:p>
          <a:p>
            <a:pPr marL="0" indent="0">
              <a:buNone/>
            </a:pPr>
            <a:r>
              <a:rPr lang="sv-SE" dirty="0"/>
              <a:t>    - När för stora pris- och löneökningar hotade den internationella</a:t>
            </a:r>
          </a:p>
          <a:p>
            <a:pPr marL="0" indent="0">
              <a:buNone/>
            </a:pPr>
            <a:r>
              <a:rPr lang="sv-SE" dirty="0"/>
              <a:t>       konkurrenskraften och  sysselsättningen devalverades kronan</a:t>
            </a:r>
          </a:p>
          <a:p>
            <a:pPr marL="0" indent="0">
              <a:buNone/>
            </a:pPr>
            <a:r>
              <a:rPr lang="sv-SE" dirty="0"/>
              <a:t>    - Svaga incitament för arbetsmarknadsparterna att hålla tillbaka</a:t>
            </a:r>
          </a:p>
          <a:p>
            <a:pPr marL="0" indent="0">
              <a:buNone/>
            </a:pPr>
            <a:r>
              <a:rPr lang="sv-SE" dirty="0"/>
              <a:t>       löneökningarna</a:t>
            </a:r>
          </a:p>
          <a:p>
            <a:r>
              <a:rPr lang="sv-SE" dirty="0"/>
              <a:t>Tidsinkonsistensproblemet</a:t>
            </a:r>
          </a:p>
          <a:p>
            <a:pPr marL="0" indent="0">
              <a:buNone/>
            </a:pPr>
            <a:r>
              <a:rPr lang="sv-SE" dirty="0"/>
              <a:t>    - Optimalt ex ante med låginflationspolitik</a:t>
            </a:r>
          </a:p>
          <a:p>
            <a:pPr marL="0" indent="0">
              <a:buNone/>
            </a:pPr>
            <a:r>
              <a:rPr lang="sv-SE" dirty="0"/>
              <a:t>    - Optimalt ex post att överge låginflationspolitiken</a:t>
            </a:r>
          </a:p>
          <a:p>
            <a:pPr marL="0" indent="0">
              <a:buNone/>
            </a:pPr>
            <a:r>
              <a:rPr lang="sv-SE" dirty="0"/>
              <a:t>    - Slutresultat: hög inflation utan några sysselsättningsvinster</a:t>
            </a:r>
          </a:p>
          <a:p>
            <a:endParaRPr lang="sv-SE" dirty="0"/>
          </a:p>
        </p:txBody>
      </p:sp>
    </p:spTree>
    <p:extLst>
      <p:ext uri="{BB962C8B-B14F-4D97-AF65-F5344CB8AC3E}">
        <p14:creationId xmlns:p14="http://schemas.microsoft.com/office/powerpoint/2010/main" val="18886072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D7555-1653-84E1-4B88-46CC33E6567A}"/>
              </a:ext>
            </a:extLst>
          </p:cNvPr>
          <p:cNvSpPr>
            <a:spLocks noGrp="1"/>
          </p:cNvSpPr>
          <p:nvPr>
            <p:ph type="title"/>
          </p:nvPr>
        </p:nvSpPr>
        <p:spPr/>
        <p:txBody>
          <a:bodyPr>
            <a:noAutofit/>
          </a:bodyPr>
          <a:lstStyle/>
          <a:p>
            <a:r>
              <a:rPr lang="sv-SE" sz="5400" dirty="0">
                <a:solidFill>
                  <a:schemeClr val="tx2"/>
                </a:solidFill>
              </a:rPr>
              <a:t>Lösningen på tidsinkonsistensproblemet</a:t>
            </a:r>
          </a:p>
        </p:txBody>
      </p:sp>
      <p:sp>
        <p:nvSpPr>
          <p:cNvPr id="3" name="Content Placeholder 2">
            <a:extLst>
              <a:ext uri="{FF2B5EF4-FFF2-40B4-BE49-F238E27FC236}">
                <a16:creationId xmlns:a16="http://schemas.microsoft.com/office/drawing/2014/main" id="{6F8298D4-4C50-490C-EAD5-1DE148828789}"/>
              </a:ext>
            </a:extLst>
          </p:cNvPr>
          <p:cNvSpPr>
            <a:spLocks noGrp="1"/>
          </p:cNvSpPr>
          <p:nvPr>
            <p:ph idx="1"/>
          </p:nvPr>
        </p:nvSpPr>
        <p:spPr>
          <a:xfrm>
            <a:off x="838200" y="2165683"/>
            <a:ext cx="10515600" cy="4011279"/>
          </a:xfrm>
        </p:spPr>
        <p:txBody>
          <a:bodyPr>
            <a:normAutofit/>
          </a:bodyPr>
          <a:lstStyle/>
          <a:p>
            <a:r>
              <a:rPr lang="sv-SE" sz="4000" dirty="0"/>
              <a:t>Delegering av penningpolitiken till centralbanker som är mer </a:t>
            </a:r>
            <a:r>
              <a:rPr lang="sv-SE" sz="4000" i="1" dirty="0"/>
              <a:t>oberoende</a:t>
            </a:r>
            <a:r>
              <a:rPr lang="sv-SE" sz="4000" dirty="0"/>
              <a:t> av det politiska systemet</a:t>
            </a:r>
          </a:p>
          <a:p>
            <a:r>
              <a:rPr lang="sv-SE" sz="4000" dirty="0"/>
              <a:t>Mer långsiktiga överväganden med </a:t>
            </a:r>
            <a:r>
              <a:rPr lang="sv-SE" sz="4000" i="1" dirty="0"/>
              <a:t>tydliga inflationsmål</a:t>
            </a:r>
          </a:p>
        </p:txBody>
      </p:sp>
    </p:spTree>
    <p:extLst>
      <p:ext uri="{BB962C8B-B14F-4D97-AF65-F5344CB8AC3E}">
        <p14:creationId xmlns:p14="http://schemas.microsoft.com/office/powerpoint/2010/main" val="3400640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B6C10-2C14-CE44-09BB-C49A8D08A956}"/>
              </a:ext>
            </a:extLst>
          </p:cNvPr>
          <p:cNvSpPr>
            <a:spLocks noGrp="1"/>
          </p:cNvSpPr>
          <p:nvPr>
            <p:ph type="title"/>
          </p:nvPr>
        </p:nvSpPr>
        <p:spPr/>
        <p:txBody>
          <a:bodyPr/>
          <a:lstStyle/>
          <a:p>
            <a:r>
              <a:rPr lang="sv-SE" dirty="0">
                <a:solidFill>
                  <a:schemeClr val="tx2"/>
                </a:solidFill>
              </a:rPr>
              <a:t>Viktiga aspekter av Riksbankens självständighet</a:t>
            </a:r>
          </a:p>
        </p:txBody>
      </p:sp>
      <p:sp>
        <p:nvSpPr>
          <p:cNvPr id="3" name="Content Placeholder 2">
            <a:extLst>
              <a:ext uri="{FF2B5EF4-FFF2-40B4-BE49-F238E27FC236}">
                <a16:creationId xmlns:a16="http://schemas.microsoft.com/office/drawing/2014/main" id="{D3857A56-FD3E-8644-769C-F10725FF9DF8}"/>
              </a:ext>
            </a:extLst>
          </p:cNvPr>
          <p:cNvSpPr>
            <a:spLocks noGrp="1"/>
          </p:cNvSpPr>
          <p:nvPr>
            <p:ph idx="1"/>
          </p:nvPr>
        </p:nvSpPr>
        <p:spPr/>
        <p:txBody>
          <a:bodyPr>
            <a:normAutofit fontScale="92500" lnSpcReduction="20000"/>
          </a:bodyPr>
          <a:lstStyle/>
          <a:p>
            <a:r>
              <a:rPr lang="sv-SE" dirty="0"/>
              <a:t>De penningpolitiska besluten fattas av </a:t>
            </a:r>
            <a:r>
              <a:rPr lang="sv-SE" i="1" dirty="0"/>
              <a:t>direktionen</a:t>
            </a:r>
          </a:p>
          <a:p>
            <a:pPr marL="0" indent="0">
              <a:buNone/>
            </a:pPr>
            <a:r>
              <a:rPr lang="sv-SE" i="1" dirty="0"/>
              <a:t>    - </a:t>
            </a:r>
            <a:r>
              <a:rPr lang="sv-SE" dirty="0"/>
              <a:t>Inga politiska kopplingar</a:t>
            </a:r>
          </a:p>
          <a:p>
            <a:pPr marL="0" indent="0">
              <a:buNone/>
            </a:pPr>
            <a:r>
              <a:rPr lang="sv-SE" i="1" dirty="0"/>
              <a:t>    - </a:t>
            </a:r>
            <a:r>
              <a:rPr lang="sv-SE" dirty="0"/>
              <a:t>Mandatperioder på fem eller sex år</a:t>
            </a:r>
          </a:p>
          <a:p>
            <a:r>
              <a:rPr lang="sv-SE" i="1" dirty="0"/>
              <a:t>Dubbelt instruktionsförbud </a:t>
            </a:r>
            <a:r>
              <a:rPr lang="sv-SE" dirty="0"/>
              <a:t>(numera i regeringsformen)</a:t>
            </a:r>
          </a:p>
          <a:p>
            <a:pPr marL="0" indent="0">
              <a:buNone/>
            </a:pPr>
            <a:r>
              <a:rPr lang="sv-SE" dirty="0"/>
              <a:t>   - Förbud för regering och andra myndigheter att ge instruktioner till</a:t>
            </a:r>
          </a:p>
          <a:p>
            <a:pPr marL="0" indent="0">
              <a:buNone/>
            </a:pPr>
            <a:r>
              <a:rPr lang="sv-SE" dirty="0"/>
              <a:t>      direktionen</a:t>
            </a:r>
          </a:p>
          <a:p>
            <a:pPr marL="0" indent="0">
              <a:buNone/>
            </a:pPr>
            <a:r>
              <a:rPr lang="sv-SE" dirty="0"/>
              <a:t>    - Förbud för direktionen att ta emot sådana instruktioner</a:t>
            </a:r>
          </a:p>
          <a:p>
            <a:r>
              <a:rPr lang="sv-SE" i="1" dirty="0"/>
              <a:t>Oavsättlighet </a:t>
            </a:r>
            <a:r>
              <a:rPr lang="sv-SE" dirty="0"/>
              <a:t>för direktionsmedlemmarna</a:t>
            </a:r>
          </a:p>
          <a:p>
            <a:pPr marL="0" indent="0">
              <a:buNone/>
            </a:pPr>
            <a:r>
              <a:rPr lang="sv-SE" i="1" dirty="0"/>
              <a:t>   - </a:t>
            </a:r>
            <a:r>
              <a:rPr lang="sv-SE" dirty="0"/>
              <a:t>Bara om uppgifterna inte kan utföras eller vid allvarlig försummelse</a:t>
            </a:r>
          </a:p>
          <a:p>
            <a:pPr marL="0" indent="0">
              <a:buNone/>
            </a:pPr>
            <a:r>
              <a:rPr lang="sv-SE" i="1" dirty="0"/>
              <a:t>   - </a:t>
            </a:r>
            <a:r>
              <a:rPr lang="sv-SE" dirty="0"/>
              <a:t>Prövning i EU-domstolen eller HD</a:t>
            </a:r>
            <a:endParaRPr lang="sv-SE" i="1" dirty="0"/>
          </a:p>
        </p:txBody>
      </p:sp>
    </p:spTree>
    <p:extLst>
      <p:ext uri="{BB962C8B-B14F-4D97-AF65-F5344CB8AC3E}">
        <p14:creationId xmlns:p14="http://schemas.microsoft.com/office/powerpoint/2010/main" val="99267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4A2E7-8A6B-9DE3-1EB9-3C066E4F6142}"/>
              </a:ext>
            </a:extLst>
          </p:cNvPr>
          <p:cNvSpPr>
            <a:spLocks noGrp="1"/>
          </p:cNvSpPr>
          <p:nvPr>
            <p:ph type="title"/>
          </p:nvPr>
        </p:nvSpPr>
        <p:spPr/>
        <p:txBody>
          <a:bodyPr/>
          <a:lstStyle/>
          <a:p>
            <a:r>
              <a:rPr lang="sv-SE" dirty="0">
                <a:solidFill>
                  <a:schemeClr val="tx2"/>
                </a:solidFill>
              </a:rPr>
              <a:t>Empirisk forskning</a:t>
            </a:r>
          </a:p>
        </p:txBody>
      </p:sp>
      <p:sp>
        <p:nvSpPr>
          <p:cNvPr id="3" name="Content Placeholder 2">
            <a:extLst>
              <a:ext uri="{FF2B5EF4-FFF2-40B4-BE49-F238E27FC236}">
                <a16:creationId xmlns:a16="http://schemas.microsoft.com/office/drawing/2014/main" id="{DA5B64CB-922F-6F34-42F5-A98E36A348D7}"/>
              </a:ext>
            </a:extLst>
          </p:cNvPr>
          <p:cNvSpPr>
            <a:spLocks noGrp="1"/>
          </p:cNvSpPr>
          <p:nvPr>
            <p:ph idx="1"/>
          </p:nvPr>
        </p:nvSpPr>
        <p:spPr/>
        <p:txBody>
          <a:bodyPr>
            <a:normAutofit lnSpcReduction="10000"/>
          </a:bodyPr>
          <a:lstStyle/>
          <a:p>
            <a:r>
              <a:rPr lang="sv-SE" dirty="0"/>
              <a:t>Lägre inflation i länder mer </a:t>
            </a:r>
            <a:r>
              <a:rPr lang="sv-SE" dirty="0" err="1"/>
              <a:t>mer</a:t>
            </a:r>
            <a:r>
              <a:rPr lang="sv-SE" dirty="0"/>
              <a:t> självständig centralbank</a:t>
            </a:r>
          </a:p>
          <a:p>
            <a:r>
              <a:rPr lang="sv-SE" i="1" dirty="0"/>
              <a:t>Orsakssamband </a:t>
            </a:r>
            <a:r>
              <a:rPr lang="sv-SE" dirty="0"/>
              <a:t>eller </a:t>
            </a:r>
            <a:r>
              <a:rPr lang="sv-SE" i="1" dirty="0"/>
              <a:t>korrelation?</a:t>
            </a:r>
          </a:p>
          <a:p>
            <a:r>
              <a:rPr lang="sv-SE" dirty="0"/>
              <a:t>Metoderna att identifiera kausalitet har successivt förbättrats</a:t>
            </a:r>
          </a:p>
          <a:p>
            <a:r>
              <a:rPr lang="sv-SE" i="1" dirty="0"/>
              <a:t>Reellt oberoende </a:t>
            </a:r>
            <a:r>
              <a:rPr lang="sv-SE" dirty="0"/>
              <a:t>kan skilja sig från </a:t>
            </a:r>
            <a:r>
              <a:rPr lang="sv-SE" i="1" dirty="0"/>
              <a:t>formellt oberoende </a:t>
            </a:r>
            <a:r>
              <a:rPr lang="sv-SE" dirty="0"/>
              <a:t>(som är lättare att mäta)</a:t>
            </a:r>
          </a:p>
          <a:p>
            <a:pPr marL="0" indent="0">
              <a:buNone/>
            </a:pPr>
            <a:r>
              <a:rPr lang="sv-SE" dirty="0"/>
              <a:t>    - Missvisande resultat bara om det reella oberoendet är</a:t>
            </a:r>
          </a:p>
          <a:p>
            <a:pPr marL="0" indent="0">
              <a:buNone/>
            </a:pPr>
            <a:r>
              <a:rPr lang="sv-SE" dirty="0"/>
              <a:t>       systematiskt mindre än det formella i länder med låg inflation</a:t>
            </a:r>
          </a:p>
          <a:p>
            <a:pPr marL="0" indent="0">
              <a:buNone/>
            </a:pPr>
            <a:r>
              <a:rPr lang="sv-SE" dirty="0"/>
              <a:t>    - Men sambandets styrka </a:t>
            </a:r>
            <a:r>
              <a:rPr lang="sv-SE" i="1" dirty="0"/>
              <a:t>underskattas </a:t>
            </a:r>
            <a:r>
              <a:rPr lang="sv-SE" dirty="0"/>
              <a:t>om mätfelen är</a:t>
            </a:r>
          </a:p>
          <a:p>
            <a:pPr marL="0" indent="0">
              <a:buNone/>
            </a:pPr>
            <a:r>
              <a:rPr lang="sv-SE" dirty="0"/>
              <a:t>      symmetriska</a:t>
            </a:r>
            <a:endParaRPr lang="sv-SE" i="1" dirty="0"/>
          </a:p>
          <a:p>
            <a:endParaRPr lang="sv-SE" dirty="0"/>
          </a:p>
        </p:txBody>
      </p:sp>
    </p:spTree>
    <p:extLst>
      <p:ext uri="{BB962C8B-B14F-4D97-AF65-F5344CB8AC3E}">
        <p14:creationId xmlns:p14="http://schemas.microsoft.com/office/powerpoint/2010/main" val="2181875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D339B-FDFE-5874-4A01-5F2CC439ECFD}"/>
              </a:ext>
            </a:extLst>
          </p:cNvPr>
          <p:cNvSpPr>
            <a:spLocks noGrp="1"/>
          </p:cNvSpPr>
          <p:nvPr>
            <p:ph type="title"/>
          </p:nvPr>
        </p:nvSpPr>
        <p:spPr/>
        <p:txBody>
          <a:bodyPr/>
          <a:lstStyle/>
          <a:p>
            <a:r>
              <a:rPr lang="sv-SE" dirty="0">
                <a:solidFill>
                  <a:schemeClr val="tx2"/>
                </a:solidFill>
              </a:rPr>
              <a:t>Systemet med självständiga centralbanker har bestått provet</a:t>
            </a:r>
          </a:p>
        </p:txBody>
      </p:sp>
      <p:sp>
        <p:nvSpPr>
          <p:cNvPr id="3" name="Content Placeholder 2">
            <a:extLst>
              <a:ext uri="{FF2B5EF4-FFF2-40B4-BE49-F238E27FC236}">
                <a16:creationId xmlns:a16="http://schemas.microsoft.com/office/drawing/2014/main" id="{EBCBD877-5DB2-F8D5-B64A-60BF19417736}"/>
              </a:ext>
            </a:extLst>
          </p:cNvPr>
          <p:cNvSpPr>
            <a:spLocks noGrp="1"/>
          </p:cNvSpPr>
          <p:nvPr>
            <p:ph idx="1"/>
          </p:nvPr>
        </p:nvSpPr>
        <p:spPr/>
        <p:txBody>
          <a:bodyPr>
            <a:normAutofit fontScale="92500"/>
          </a:bodyPr>
          <a:lstStyle/>
          <a:p>
            <a:r>
              <a:rPr lang="sv-SE" dirty="0"/>
              <a:t>Liknande inflationsstörningar som på 1970-talet</a:t>
            </a:r>
          </a:p>
          <a:p>
            <a:pPr marL="0" indent="0">
              <a:buNone/>
            </a:pPr>
            <a:r>
              <a:rPr lang="sv-SE" dirty="0"/>
              <a:t>   - Hög efterfrågan i förhållande till utbud under återhämtningen</a:t>
            </a:r>
          </a:p>
          <a:p>
            <a:pPr marL="0" indent="0">
              <a:buNone/>
            </a:pPr>
            <a:r>
              <a:rPr lang="sv-SE" dirty="0"/>
              <a:t>     efter pandemin</a:t>
            </a:r>
          </a:p>
          <a:p>
            <a:pPr marL="0" indent="0">
              <a:buNone/>
            </a:pPr>
            <a:r>
              <a:rPr lang="sv-SE" dirty="0"/>
              <a:t>    - Utbudsstörningar i samband med Ukrainakriget: energi- och</a:t>
            </a:r>
          </a:p>
          <a:p>
            <a:pPr marL="0" indent="0">
              <a:buNone/>
            </a:pPr>
            <a:r>
              <a:rPr lang="sv-SE" dirty="0"/>
              <a:t>      livsmedelsprisökningar</a:t>
            </a:r>
          </a:p>
          <a:p>
            <a:r>
              <a:rPr lang="sv-SE" dirty="0"/>
              <a:t>Centralbankerna reagerade för sent, men kraftfullt när de väl reagerade</a:t>
            </a:r>
          </a:p>
          <a:p>
            <a:r>
              <a:rPr lang="sv-SE" dirty="0"/>
              <a:t>Inflationen har sjunkit igen</a:t>
            </a:r>
          </a:p>
          <a:p>
            <a:r>
              <a:rPr lang="sv-SE" dirty="0"/>
              <a:t>Trovärdighet för inflationsbekämpningen höll inflationsförväntningarna förankrade </a:t>
            </a:r>
          </a:p>
        </p:txBody>
      </p:sp>
    </p:spTree>
    <p:extLst>
      <p:ext uri="{BB962C8B-B14F-4D97-AF65-F5344CB8AC3E}">
        <p14:creationId xmlns:p14="http://schemas.microsoft.com/office/powerpoint/2010/main" val="945200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F84ED-5928-D37A-F8DE-DC2169A6F7A4}"/>
              </a:ext>
            </a:extLst>
          </p:cNvPr>
          <p:cNvSpPr>
            <a:spLocks noGrp="1"/>
          </p:cNvSpPr>
          <p:nvPr>
            <p:ph type="title"/>
          </p:nvPr>
        </p:nvSpPr>
        <p:spPr/>
        <p:txBody>
          <a:bodyPr/>
          <a:lstStyle/>
          <a:p>
            <a:r>
              <a:rPr lang="sv-SE" dirty="0">
                <a:solidFill>
                  <a:schemeClr val="tx2"/>
                </a:solidFill>
              </a:rPr>
              <a:t>Konsumentprisförändringar, procent</a:t>
            </a:r>
          </a:p>
        </p:txBody>
      </p:sp>
      <p:pic>
        <p:nvPicPr>
          <p:cNvPr id="8" name="Platshållare för innehåll 6">
            <a:extLst>
              <a:ext uri="{FF2B5EF4-FFF2-40B4-BE49-F238E27FC236}">
                <a16:creationId xmlns:a16="http://schemas.microsoft.com/office/drawing/2014/main" id="{FA5BB498-1D66-2229-34F5-DFAE88E6CDFE}"/>
              </a:ext>
            </a:extLst>
          </p:cNvPr>
          <p:cNvPicPr>
            <a:picLocks noGrp="1" noChangeAspect="1"/>
          </p:cNvPicPr>
          <p:nvPr>
            <p:ph idx="1"/>
          </p:nvPr>
        </p:nvPicPr>
        <p:blipFill>
          <a:blip r:embed="rId2"/>
          <a:stretch>
            <a:fillRect/>
          </a:stretch>
        </p:blipFill>
        <p:spPr>
          <a:xfrm>
            <a:off x="1889322" y="1825625"/>
            <a:ext cx="8413355" cy="4351338"/>
          </a:xfrm>
          <a:prstGeom prst="rect">
            <a:avLst/>
          </a:prstGeom>
        </p:spPr>
      </p:pic>
    </p:spTree>
    <p:extLst>
      <p:ext uri="{BB962C8B-B14F-4D97-AF65-F5344CB8AC3E}">
        <p14:creationId xmlns:p14="http://schemas.microsoft.com/office/powerpoint/2010/main" val="34538445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442</TotalTime>
  <Words>852</Words>
  <Application>Microsoft Office PowerPoint</Application>
  <PresentationFormat>Widescreen</PresentationFormat>
  <Paragraphs>118</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Aptos</vt:lpstr>
      <vt:lpstr>Aptos Display</vt:lpstr>
      <vt:lpstr>Arial</vt:lpstr>
      <vt:lpstr>Office Theme</vt:lpstr>
      <vt:lpstr>Riksbankens oberoende</vt:lpstr>
      <vt:lpstr>Det ekonomiska läget i mitten av 1970-talet</vt:lpstr>
      <vt:lpstr>Nominella löneökningar och inflation i Sverige, 1965– 2022 </vt:lpstr>
      <vt:lpstr>Inflationsprocessen</vt:lpstr>
      <vt:lpstr>Lösningen på tidsinkonsistensproblemet</vt:lpstr>
      <vt:lpstr>Viktiga aspekter av Riksbankens självständighet</vt:lpstr>
      <vt:lpstr>Empirisk forskning</vt:lpstr>
      <vt:lpstr>Systemet med självständiga centralbanker har bestått provet</vt:lpstr>
      <vt:lpstr>Konsumentprisförändringar, procent</vt:lpstr>
      <vt:lpstr>Förväntad inflation i Sverige, procent</vt:lpstr>
      <vt:lpstr>Inskränkning av folkvalda politikers makt över den ekonomiska politiken </vt:lpstr>
      <vt:lpstr>Den nya riksbankslagens formulering</vt:lpstr>
      <vt:lpstr>Avvägningsproblem</vt:lpstr>
      <vt:lpstr>Informellt i stället för formellt ansvars-utkrävande</vt:lpstr>
      <vt:lpstr>Värderingar kontra expertkunskap</vt:lpstr>
      <vt:lpstr>Riksdag eller regering som huvudman för Riksbanken</vt:lpstr>
      <vt:lpstr>Samordningen mellan penning- och finanspolitiken</vt:lpstr>
      <vt:lpstr>Samordningen mellan penning- och finanspolitiken kan förbättras</vt:lpstr>
      <vt:lpstr>Snabbsammanfattning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Lars Calmfors</dc:creator>
  <cp:lastModifiedBy>Lars Calmfors</cp:lastModifiedBy>
  <cp:revision>3</cp:revision>
  <dcterms:created xsi:type="dcterms:W3CDTF">2024-11-10T09:51:18Z</dcterms:created>
  <dcterms:modified xsi:type="dcterms:W3CDTF">2024-11-10T17:13:37Z</dcterms:modified>
</cp:coreProperties>
</file>