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0" r:id="rId3"/>
    <p:sldId id="257" r:id="rId4"/>
    <p:sldId id="268" r:id="rId5"/>
    <p:sldId id="258" r:id="rId6"/>
    <p:sldId id="269" r:id="rId7"/>
    <p:sldId id="270" r:id="rId8"/>
    <p:sldId id="282" r:id="rId9"/>
    <p:sldId id="279" r:id="rId10"/>
    <p:sldId id="275" r:id="rId11"/>
    <p:sldId id="262" r:id="rId12"/>
    <p:sldId id="273" r:id="rId13"/>
    <p:sldId id="281" r:id="rId14"/>
    <p:sldId id="263" r:id="rId15"/>
    <p:sldId id="277" r:id="rId16"/>
  </p:sldIdLst>
  <p:sldSz cx="12192000" cy="6858000"/>
  <p:notesSz cx="6858000" cy="9947275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Inget format, tabellrutnä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81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3E19F-9C05-1768-8969-B450177675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19705B-1DB4-195E-AD50-77C3C41898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9689A3-0C95-D7F5-C6D8-03243F3B8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D09D1-5270-497C-8C84-60832DE11561}" type="datetimeFigureOut">
              <a:rPr lang="sv-SE" smtClean="0"/>
              <a:t>2024-11-19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5F268E-A101-1C96-843D-D176FEBD7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5CB5F4-4A50-718D-4559-7CDB84AE0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F0CD5-EB3D-4322-AEDE-DB3F2370DD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28735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1532B-2FCF-9410-AB85-8381ADEB7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9A8E27-E33C-FDC6-4F25-9C4064219E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72789F-0D4C-9965-D954-38A084625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D09D1-5270-497C-8C84-60832DE11561}" type="datetimeFigureOut">
              <a:rPr lang="sv-SE" smtClean="0"/>
              <a:t>2024-11-19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C8B5EA-154E-1696-4AAF-85E1C22B7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7C557D-C3F8-1646-D1DF-F48E18500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F0CD5-EB3D-4322-AEDE-DB3F2370DD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48698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E4A90DF-22CE-EB28-BEFB-A7B7973007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860B49-CEB5-8A23-7671-4FB5287B73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C06C2C-E343-650E-204C-502C300E4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D09D1-5270-497C-8C84-60832DE11561}" type="datetimeFigureOut">
              <a:rPr lang="sv-SE" smtClean="0"/>
              <a:t>2024-11-19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24F982-2C23-F702-146B-EA30DB6E6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177995-B123-EB73-9CE6-AD35E7A95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F0CD5-EB3D-4322-AEDE-DB3F2370DD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91133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5CF489-0F75-3EA6-8A18-6188A96A47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F1672F-B38B-9D03-F1D5-D12288874E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22B55-3907-EF7A-C67B-2C9336B8E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D09D1-5270-497C-8C84-60832DE11561}" type="datetimeFigureOut">
              <a:rPr lang="sv-SE" smtClean="0"/>
              <a:t>2024-11-19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738AA4-2997-487E-EB77-346ACF848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563E9D-608F-DB14-3EAA-FF65FD33B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F0CD5-EB3D-4322-AEDE-DB3F2370DD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32369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195FEC-A81C-62D6-B08C-BD246FB71B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79C1BB-C4E3-FAD9-F6B5-A23E56B684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47C87F-1315-0622-29AF-46147F14E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D09D1-5270-497C-8C84-60832DE11561}" type="datetimeFigureOut">
              <a:rPr lang="sv-SE" smtClean="0"/>
              <a:t>2024-11-19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A60481-9EB5-BE75-6169-4B48A7931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FC98C0-E087-EF44-2863-B53733B3B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F0CD5-EB3D-4322-AEDE-DB3F2370DD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33955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87532-3409-5F3E-A594-D09DE6BDD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37EFE5-5BAF-E668-571F-5D7769FA5A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376211-1263-D7C8-D56E-60F67D1D40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1ED03A-0637-FF17-4CA8-120BF9A31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D09D1-5270-497C-8C84-60832DE11561}" type="datetimeFigureOut">
              <a:rPr lang="sv-SE" smtClean="0"/>
              <a:t>2024-11-19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6DA6F4-0932-AAC5-D4E8-C6B08A657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9D3D00-EFB3-2C8A-9858-8FE03611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F0CD5-EB3D-4322-AEDE-DB3F2370DD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13912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53BBE6-2005-6234-8CC8-1963C7F022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5C7781-AEFA-F145-55E5-C5DB953E10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F01F83-5B27-257F-5286-C2FEA1210E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2DD6C9B-DDA2-6732-35D6-1F2DA39280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0A5F9EE-8BDB-D18C-0526-081CEFA5B5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8C9387-AC3B-D922-C193-BF1574CAF1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D09D1-5270-497C-8C84-60832DE11561}" type="datetimeFigureOut">
              <a:rPr lang="sv-SE" smtClean="0"/>
              <a:t>2024-11-19</a:t>
            </a:fld>
            <a:endParaRPr lang="sv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E285AD7-D8F7-7DC8-B422-E829142B6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436686-8DFB-EE1F-F740-5196AC37F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F0CD5-EB3D-4322-AEDE-DB3F2370DD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8366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0B2B6-9F7D-0707-890C-366D4BDD6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0FDEE6-BA75-BD5B-5F6E-066C99552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D09D1-5270-497C-8C84-60832DE11561}" type="datetimeFigureOut">
              <a:rPr lang="sv-SE" smtClean="0"/>
              <a:t>2024-11-19</a:t>
            </a:fld>
            <a:endParaRPr lang="sv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0A2EDD-EE98-8DBA-7A93-24BAD3CBA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E979EE-E736-84FD-C414-0C2B62349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F0CD5-EB3D-4322-AEDE-DB3F2370DD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71934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607E25-B867-7500-FD52-614541936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D09D1-5270-497C-8C84-60832DE11561}" type="datetimeFigureOut">
              <a:rPr lang="sv-SE" smtClean="0"/>
              <a:t>2024-11-19</a:t>
            </a:fld>
            <a:endParaRPr lang="sv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48136E-6B64-20A3-D988-63DF70218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804269-7515-4C9A-3EA8-17E7CCED2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F0CD5-EB3D-4322-AEDE-DB3F2370DD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55514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C47456-F6DE-63F3-C285-3ED19073EC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B830E-85B4-5A8F-1294-AA5A4EA9CE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66D222-41AE-AAAE-1B9F-3F32A98AD8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27F3F8-CA90-FBC6-1500-DF1B05B5E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D09D1-5270-497C-8C84-60832DE11561}" type="datetimeFigureOut">
              <a:rPr lang="sv-SE" smtClean="0"/>
              <a:t>2024-11-19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BFB4ED-E8D9-2145-E30D-0823FC594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E8C0DD-1DC7-17DF-A946-606360C3E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F0CD5-EB3D-4322-AEDE-DB3F2370DD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141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1065A-A633-B1A3-47BE-D4D637E53F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CC1E5FB-FD42-2C68-A410-09BA0072E0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1DBAEB-1D99-8F71-BA64-4C3C82AECC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1B6EC8-2880-C788-9A5E-0CC9882FA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D09D1-5270-497C-8C84-60832DE11561}" type="datetimeFigureOut">
              <a:rPr lang="sv-SE" smtClean="0"/>
              <a:t>2024-11-19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ECAC4A-7861-E3AF-7769-C9B394836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ED72E3-A213-7887-306A-6F92AB9A8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F0CD5-EB3D-4322-AEDE-DB3F2370DD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78997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EDA9ED3-312B-7CD4-BDF6-02D780818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94D0FA-396F-56A4-6D55-2F2D3469B2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888860-E85F-F58C-9FD9-2F4A892835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4D09D1-5270-497C-8C84-60832DE11561}" type="datetimeFigureOut">
              <a:rPr lang="sv-SE" smtClean="0"/>
              <a:t>2024-11-19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1D685C-7BD1-61A6-6136-E3E3BD7B34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D1AFB5-83FA-CEE6-0CD1-72011A9BB4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F0CD5-EB3D-4322-AEDE-DB3F2370DD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72042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70879-4469-FF53-AD00-8B36D064E3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v-SE" dirty="0">
                <a:solidFill>
                  <a:srgbClr val="002060"/>
                </a:solidFill>
              </a:rPr>
              <a:t>Olika aspekter av en svensk euroanslutning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6A7780-51E7-FC4B-1829-AE3752FF41C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Lars Calmfors</a:t>
            </a:r>
          </a:p>
          <a:p>
            <a:r>
              <a:rPr lang="sv-SE" dirty="0"/>
              <a:t>Timbro</a:t>
            </a:r>
          </a:p>
          <a:p>
            <a:r>
              <a:rPr lang="sv-SE" dirty="0"/>
              <a:t>20/11-2024</a:t>
            </a:r>
          </a:p>
        </p:txBody>
      </p:sp>
    </p:spTree>
    <p:extLst>
      <p:ext uri="{BB962C8B-B14F-4D97-AF65-F5344CB8AC3E}">
        <p14:creationId xmlns:p14="http://schemas.microsoft.com/office/powerpoint/2010/main" val="5792707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C623B0-D8EB-E976-35DD-0F7474DEF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2060"/>
                </a:solidFill>
              </a:rPr>
              <a:t>Omräkningskurs vid euroanslutning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5E48FA-5069-2FA4-46FD-D3F0494E9D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/>
              <a:t>Omräkningskursen behöver inte bestämmas av marknadskurs före anslutningsprocess</a:t>
            </a:r>
          </a:p>
          <a:p>
            <a:r>
              <a:rPr lang="sv-SE" dirty="0"/>
              <a:t>Man kan välja en uppskattad jämviktsväxelkurs</a:t>
            </a:r>
          </a:p>
          <a:p>
            <a:pPr marL="0" indent="0">
              <a:buNone/>
            </a:pPr>
            <a:r>
              <a:rPr lang="sv-SE" dirty="0"/>
              <a:t>   - Omräkningskursen påverkar omedelbart marknadskursen</a:t>
            </a:r>
          </a:p>
          <a:p>
            <a:pPr marL="0" indent="0">
              <a:buNone/>
            </a:pPr>
            <a:r>
              <a:rPr lang="sv-SE" dirty="0"/>
              <a:t>   - Förhandlingsfråga</a:t>
            </a:r>
          </a:p>
          <a:p>
            <a:pPr marL="0" indent="0">
              <a:buNone/>
            </a:pPr>
            <a:r>
              <a:rPr lang="sv-SE" dirty="0"/>
              <a:t>   - Centralkurs vid ERM-anslutning</a:t>
            </a:r>
          </a:p>
          <a:p>
            <a:r>
              <a:rPr lang="sv-SE" dirty="0"/>
              <a:t>Gemensamt intresse av starkare omräkningskurs</a:t>
            </a:r>
          </a:p>
          <a:p>
            <a:pPr marL="0" indent="0">
              <a:buNone/>
            </a:pPr>
            <a:r>
              <a:rPr lang="sv-SE" dirty="0"/>
              <a:t>   - Annars svensk konkurrensfördel under en tid</a:t>
            </a:r>
          </a:p>
          <a:p>
            <a:pPr marL="0" indent="0">
              <a:buNone/>
            </a:pPr>
            <a:r>
              <a:rPr lang="sv-SE" dirty="0"/>
              <a:t>   - Högre inflation i Sverige under en anpassningsperiod</a:t>
            </a:r>
          </a:p>
          <a:p>
            <a:r>
              <a:rPr lang="sv-SE" dirty="0"/>
              <a:t>Men alltför stark omräkningskurs kan leda till en deflationsperiod </a:t>
            </a:r>
          </a:p>
        </p:txBody>
      </p:sp>
    </p:spTree>
    <p:extLst>
      <p:ext uri="{BB962C8B-B14F-4D97-AF65-F5344CB8AC3E}">
        <p14:creationId xmlns:p14="http://schemas.microsoft.com/office/powerpoint/2010/main" val="25243134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B1CF0-A505-C7C8-0317-67D57E0526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2060"/>
                </a:solidFill>
              </a:rPr>
              <a:t>Bankunionen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3495B4-C9ED-ED01-20EB-B767052B2B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/>
              <a:t>Gemensam finansiell tillsyn – ECB</a:t>
            </a:r>
          </a:p>
          <a:p>
            <a:pPr marL="0" indent="0">
              <a:buNone/>
            </a:pPr>
            <a:r>
              <a:rPr lang="sv-SE" dirty="0"/>
              <a:t>   - Effektivt eftersom finansiella marknader är så sammanflätade</a:t>
            </a:r>
          </a:p>
          <a:p>
            <a:pPr marL="0" indent="0">
              <a:buNone/>
            </a:pPr>
            <a:r>
              <a:rPr lang="sv-SE" dirty="0"/>
              <a:t>   - Kan utveckla större expertis</a:t>
            </a:r>
          </a:p>
          <a:p>
            <a:pPr marL="0" indent="0">
              <a:buNone/>
            </a:pPr>
            <a:r>
              <a:rPr lang="sv-SE" dirty="0"/>
              <a:t>   - Mindre risk för </a:t>
            </a:r>
            <a:r>
              <a:rPr lang="sv-SE" i="1" dirty="0" err="1"/>
              <a:t>regulatory</a:t>
            </a:r>
            <a:r>
              <a:rPr lang="sv-SE" i="1" dirty="0"/>
              <a:t> </a:t>
            </a:r>
            <a:r>
              <a:rPr lang="sv-SE" i="1" dirty="0" err="1"/>
              <a:t>capture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  - Men mindre kännedom om landspecifika förhållanden</a:t>
            </a:r>
          </a:p>
          <a:p>
            <a:r>
              <a:rPr lang="sv-SE" dirty="0"/>
              <a:t>Gemensam resolutionsfond</a:t>
            </a:r>
          </a:p>
          <a:p>
            <a:pPr marL="0" indent="0">
              <a:buNone/>
            </a:pPr>
            <a:r>
              <a:rPr lang="sv-SE" dirty="0"/>
              <a:t>   - Vi kan få stöd i nationell finanskris</a:t>
            </a:r>
          </a:p>
          <a:p>
            <a:pPr marL="0" indent="0">
              <a:buNone/>
            </a:pPr>
            <a:r>
              <a:rPr lang="sv-SE" dirty="0"/>
              <a:t>   - Men vi kan också få bidra till kostnaderna för finanskriser i andra</a:t>
            </a:r>
          </a:p>
          <a:p>
            <a:pPr marL="0" indent="0">
              <a:buNone/>
            </a:pPr>
            <a:r>
              <a:rPr lang="sv-SE" dirty="0"/>
              <a:t>     länder</a:t>
            </a:r>
          </a:p>
          <a:p>
            <a:r>
              <a:rPr lang="sv-SE" dirty="0"/>
              <a:t>Gemensamt system för insättningsgaranti (EDIS)?</a:t>
            </a:r>
          </a:p>
        </p:txBody>
      </p:sp>
    </p:spTree>
    <p:extLst>
      <p:ext uri="{BB962C8B-B14F-4D97-AF65-F5344CB8AC3E}">
        <p14:creationId xmlns:p14="http://schemas.microsoft.com/office/powerpoint/2010/main" val="13591577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922AC-67CE-BDFF-08F9-E7F4DA79D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2060"/>
                </a:solidFill>
              </a:rPr>
              <a:t>Politiska följder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1FBCE7-44C6-F0A6-2200-EBF764A93E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v-SE" dirty="0"/>
              <a:t>Svårt påvisa mindre svenskt politiskt inflytande därför att vi står utanför</a:t>
            </a:r>
          </a:p>
          <a:p>
            <a:pPr marL="0" indent="0">
              <a:buNone/>
            </a:pPr>
            <a:r>
              <a:rPr lang="sv-SE" dirty="0"/>
              <a:t>   - Studier av nätverkskapital</a:t>
            </a:r>
          </a:p>
          <a:p>
            <a:pPr marL="0" indent="0">
              <a:buNone/>
            </a:pPr>
            <a:r>
              <a:rPr lang="sv-SE" dirty="0"/>
              <a:t>   - Men idag har 20 av 27 EU-länder euron som valuta</a:t>
            </a:r>
          </a:p>
          <a:p>
            <a:pPr marL="0" indent="0">
              <a:buNone/>
            </a:pPr>
            <a:r>
              <a:rPr lang="sv-SE" dirty="0"/>
              <a:t>   - Storbritannien har lämnat EU</a:t>
            </a:r>
          </a:p>
          <a:p>
            <a:pPr marL="0" indent="0">
              <a:buNone/>
            </a:pPr>
            <a:r>
              <a:rPr lang="sv-SE" dirty="0"/>
              <a:t>   - Ett EU i olika hastigheter</a:t>
            </a:r>
          </a:p>
          <a:p>
            <a:r>
              <a:rPr lang="sv-SE" dirty="0"/>
              <a:t>Svenskt bidrag till europeisk politisk integration</a:t>
            </a:r>
          </a:p>
          <a:p>
            <a:pPr marL="0" indent="0">
              <a:buNone/>
            </a:pPr>
            <a:r>
              <a:rPr lang="sv-SE" dirty="0"/>
              <a:t>   - Europeisk identitet?</a:t>
            </a:r>
          </a:p>
          <a:p>
            <a:pPr marL="0" indent="0">
              <a:buNone/>
            </a:pPr>
            <a:r>
              <a:rPr lang="sv-SE" dirty="0"/>
              <a:t>   - Samverkan i gemensamma institutioner och mer av en europeisk arena</a:t>
            </a:r>
          </a:p>
          <a:p>
            <a:pPr marL="0" indent="0">
              <a:buNone/>
            </a:pPr>
            <a:r>
              <a:rPr lang="sv-SE" dirty="0"/>
              <a:t>     för diskussion</a:t>
            </a:r>
          </a:p>
          <a:p>
            <a:pPr marL="0" indent="0">
              <a:buNone/>
            </a:pPr>
            <a:r>
              <a:rPr lang="sv-SE" dirty="0"/>
              <a:t>   - Men gemensam penningpolitik och budgetregler kan också skapa</a:t>
            </a:r>
          </a:p>
          <a:p>
            <a:pPr marL="0" indent="0">
              <a:buNone/>
            </a:pPr>
            <a:r>
              <a:rPr lang="sv-SE" dirty="0"/>
              <a:t>     konflikter</a:t>
            </a:r>
          </a:p>
        </p:txBody>
      </p:sp>
    </p:spTree>
    <p:extLst>
      <p:ext uri="{BB962C8B-B14F-4D97-AF65-F5344CB8AC3E}">
        <p14:creationId xmlns:p14="http://schemas.microsoft.com/office/powerpoint/2010/main" val="6069006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120883F-1D1E-8362-00B4-53AB8471A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4000" dirty="0">
                <a:solidFill>
                  <a:srgbClr val="002060"/>
                </a:solidFill>
              </a:rPr>
              <a:t>Maastrichtskuld, prognos 2024, procent av BNP</a:t>
            </a:r>
            <a:endParaRPr lang="en-GB" sz="4000" dirty="0">
              <a:solidFill>
                <a:srgbClr val="002060"/>
              </a:solidFill>
            </a:endParaRPr>
          </a:p>
        </p:txBody>
      </p:sp>
      <p:graphicFrame>
        <p:nvGraphicFramePr>
          <p:cNvPr id="4" name="Platshållare för innehåll 3">
            <a:extLst>
              <a:ext uri="{FF2B5EF4-FFF2-40B4-BE49-F238E27FC236}">
                <a16:creationId xmlns:a16="http://schemas.microsoft.com/office/drawing/2014/main" id="{2F8BCC2C-F24D-8C17-7A38-8EB5AED286B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1220948"/>
              </p:ext>
            </p:extLst>
          </p:nvPr>
        </p:nvGraphicFramePr>
        <p:xfrm>
          <a:off x="3316941" y="2133600"/>
          <a:ext cx="5226424" cy="40072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53414">
                  <a:extLst>
                    <a:ext uri="{9D8B030D-6E8A-4147-A177-3AD203B41FA5}">
                      <a16:colId xmlns:a16="http://schemas.microsoft.com/office/drawing/2014/main" val="931222555"/>
                    </a:ext>
                  </a:extLst>
                </a:gridCol>
                <a:gridCol w="2473010">
                  <a:extLst>
                    <a:ext uri="{9D8B030D-6E8A-4147-A177-3AD203B41FA5}">
                      <a16:colId xmlns:a16="http://schemas.microsoft.com/office/drawing/2014/main" val="1341265383"/>
                    </a:ext>
                  </a:extLst>
                </a:gridCol>
              </a:tblGrid>
              <a:tr h="445247">
                <a:tc>
                  <a:txBody>
                    <a:bodyPr/>
                    <a:lstStyle/>
                    <a:p>
                      <a:r>
                        <a:rPr lang="sv-SE" dirty="0"/>
                        <a:t>Grekland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154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4061907"/>
                  </a:ext>
                </a:extLst>
              </a:tr>
              <a:tr h="445247">
                <a:tc>
                  <a:txBody>
                    <a:bodyPr/>
                    <a:lstStyle/>
                    <a:p>
                      <a:r>
                        <a:rPr lang="sv-SE" dirty="0"/>
                        <a:t>Italien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139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7891271"/>
                  </a:ext>
                </a:extLst>
              </a:tr>
              <a:tr h="445247">
                <a:tc>
                  <a:txBody>
                    <a:bodyPr/>
                    <a:lstStyle/>
                    <a:p>
                      <a:r>
                        <a:rPr lang="sv-SE" dirty="0"/>
                        <a:t>Frankrike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112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0987111"/>
                  </a:ext>
                </a:extLst>
              </a:tr>
              <a:tr h="445247">
                <a:tc>
                  <a:txBody>
                    <a:bodyPr/>
                    <a:lstStyle/>
                    <a:p>
                      <a:r>
                        <a:rPr lang="sv-SE" dirty="0"/>
                        <a:t>Spanien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106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0236665"/>
                  </a:ext>
                </a:extLst>
              </a:tr>
              <a:tr h="445247">
                <a:tc>
                  <a:txBody>
                    <a:bodyPr/>
                    <a:lstStyle/>
                    <a:p>
                      <a:r>
                        <a:rPr lang="sv-SE" dirty="0"/>
                        <a:t>Belgien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105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0636618"/>
                  </a:ext>
                </a:extLst>
              </a:tr>
              <a:tr h="445247">
                <a:tc>
                  <a:txBody>
                    <a:bodyPr/>
                    <a:lstStyle/>
                    <a:p>
                      <a:r>
                        <a:rPr lang="sv-SE" dirty="0"/>
                        <a:t>Portugal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96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7629893"/>
                  </a:ext>
                </a:extLst>
              </a:tr>
              <a:tr h="445247">
                <a:tc>
                  <a:txBody>
                    <a:bodyPr/>
                    <a:lstStyle/>
                    <a:p>
                      <a:r>
                        <a:rPr lang="sv-SE" dirty="0"/>
                        <a:t>Finland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81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5432914"/>
                  </a:ext>
                </a:extLst>
              </a:tr>
              <a:tr h="445247">
                <a:tc>
                  <a:txBody>
                    <a:bodyPr/>
                    <a:lstStyle/>
                    <a:p>
                      <a:r>
                        <a:rPr lang="sv-SE" dirty="0"/>
                        <a:t>Tyskland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63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2924548"/>
                  </a:ext>
                </a:extLst>
              </a:tr>
              <a:tr h="445247">
                <a:tc>
                  <a:txBody>
                    <a:bodyPr/>
                    <a:lstStyle/>
                    <a:p>
                      <a:r>
                        <a:rPr lang="sv-SE" dirty="0">
                          <a:solidFill>
                            <a:srgbClr val="FF0000"/>
                          </a:solidFill>
                        </a:rPr>
                        <a:t>Sverige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33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20802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15508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385235-80B2-1AA6-FFE9-A79A1D88E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2060"/>
                </a:solidFill>
              </a:rPr>
              <a:t>Dåligt fungerande budgetregler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D20D00-C83A-999E-BF68-938E99151E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v-SE" dirty="0"/>
              <a:t>Höga statsskulder i euroländerna</a:t>
            </a:r>
          </a:p>
          <a:p>
            <a:r>
              <a:rPr lang="sv-SE" dirty="0"/>
              <a:t>Tidigare budgetregler fungerade dåligt</a:t>
            </a:r>
          </a:p>
          <a:p>
            <a:pPr marL="0" indent="0">
              <a:buNone/>
            </a:pPr>
            <a:r>
              <a:rPr lang="sv-SE" dirty="0"/>
              <a:t>   - För många och för komplexa regler</a:t>
            </a:r>
          </a:p>
          <a:p>
            <a:r>
              <a:rPr lang="sv-SE" dirty="0"/>
              <a:t>Budgetreglerna har reformerats</a:t>
            </a:r>
          </a:p>
          <a:p>
            <a:pPr marL="0" indent="0">
              <a:buNone/>
            </a:pPr>
            <a:r>
              <a:rPr lang="sv-SE" dirty="0"/>
              <a:t>    - Större hänsyn till läget i enskilda länder</a:t>
            </a:r>
          </a:p>
          <a:p>
            <a:pPr marL="0" indent="0">
              <a:buNone/>
            </a:pPr>
            <a:r>
              <a:rPr lang="sv-SE" dirty="0"/>
              <a:t>    - Regelsystemet riskerar att bli mer godtyckligt</a:t>
            </a:r>
          </a:p>
          <a:p>
            <a:r>
              <a:rPr lang="sv-SE" dirty="0"/>
              <a:t>Riskerar vi att få betala för andras statsskuldkriser vid euroanslutning?</a:t>
            </a:r>
          </a:p>
          <a:p>
            <a:r>
              <a:rPr lang="sv-SE" dirty="0"/>
              <a:t>Eller skulle vi få göra det i alla fall och få större inflytande vid anslutning?</a:t>
            </a:r>
          </a:p>
          <a:p>
            <a:pPr marL="0" indent="0">
              <a:buNone/>
            </a:pPr>
            <a:r>
              <a:rPr lang="sv-SE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36009524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C77B17-FF8E-32D1-D0E2-48586DC30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2060"/>
                </a:solidFill>
              </a:rPr>
              <a:t>Summering av argument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ABF200-9173-0A5C-BAF8-3A7ABBA2A8C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För euroanslutning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336EA6-2FCC-72B1-79F9-0F40B376938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v-SE" dirty="0"/>
              <a:t>Samhällsekonomiska effektivitetsvinster</a:t>
            </a:r>
          </a:p>
          <a:p>
            <a:r>
              <a:rPr lang="sv-SE" dirty="0"/>
              <a:t>Inga växelkursstörningar mot euroländerna</a:t>
            </a:r>
          </a:p>
          <a:p>
            <a:r>
              <a:rPr lang="sv-SE" dirty="0"/>
              <a:t>Medlemskap i bankunionen (?)</a:t>
            </a:r>
          </a:p>
          <a:p>
            <a:r>
              <a:rPr lang="sv-SE" dirty="0"/>
              <a:t>Större inflytande i EU (?)</a:t>
            </a:r>
          </a:p>
          <a:p>
            <a:r>
              <a:rPr lang="sv-SE" dirty="0"/>
              <a:t>Större svenskt bidrag till europeisk politisk integration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9DE70F-A93B-161E-C04D-FDEADE7FCB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v-SE" dirty="0"/>
              <a:t>Mot euroanslutning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1183035-BB3E-EEAF-8CB6-52D06AEAF8A6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sv-SE" dirty="0"/>
              <a:t>Stabiliseringspolitisk risk – landspecifika störningar</a:t>
            </a:r>
          </a:p>
          <a:p>
            <a:r>
              <a:rPr lang="sv-SE" dirty="0"/>
              <a:t>Svensk ekonomi mer räntekänslig</a:t>
            </a:r>
          </a:p>
          <a:p>
            <a:r>
              <a:rPr lang="sv-SE" dirty="0"/>
              <a:t>Risk få bidra till stöd till euroländer i statsskuldkris</a:t>
            </a:r>
          </a:p>
          <a:p>
            <a:r>
              <a:rPr lang="sv-SE" dirty="0"/>
              <a:t>Kan valutaunionen krascha?</a:t>
            </a:r>
          </a:p>
        </p:txBody>
      </p:sp>
    </p:spTree>
    <p:extLst>
      <p:ext uri="{BB962C8B-B14F-4D97-AF65-F5344CB8AC3E}">
        <p14:creationId xmlns:p14="http://schemas.microsoft.com/office/powerpoint/2010/main" val="1395800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83CEE1-EA15-4B3A-7C72-F09BE18A9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4472"/>
            <a:ext cx="10515600" cy="322728"/>
          </a:xfrm>
        </p:spPr>
        <p:txBody>
          <a:bodyPr>
            <a:normAutofit fontScale="90000"/>
          </a:bodyPr>
          <a:lstStyle/>
          <a:p>
            <a:r>
              <a:rPr lang="sv-SE" sz="3200" dirty="0">
                <a:solidFill>
                  <a:srgbClr val="002060"/>
                </a:solidFill>
              </a:rPr>
              <a:t>Euroutredning</a:t>
            </a:r>
            <a:endParaRPr lang="en-GB" sz="3200" dirty="0">
              <a:solidFill>
                <a:srgbClr val="002060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F546DF2-7EEF-733F-DD85-60CF02DA96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27529"/>
            <a:ext cx="10515600" cy="5862917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300" i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Rikard</a:t>
            </a:r>
            <a:r>
              <a:rPr lang="en-GB" sz="2300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i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Forslid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Euron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handeln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och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produktiviteten</a:t>
            </a:r>
            <a:endParaRPr lang="en-GB" sz="23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300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Jesper Hansson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Synkroniseringen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av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konjunkturcykler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Sverige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och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euroområdet</a:t>
            </a:r>
            <a:endParaRPr lang="en-GB" sz="23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300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Karl </a:t>
            </a:r>
            <a:r>
              <a:rPr lang="en-GB" sz="2300" i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Walentin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Riksbankens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möjligheter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till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egen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penningpolitik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utan</a:t>
            </a:r>
            <a:r>
              <a:rPr lang="en-GB" sz="23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för</a:t>
            </a:r>
            <a:r>
              <a:rPr lang="en-GB" sz="23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valutaunionen</a:t>
            </a:r>
            <a:r>
              <a:rPr lang="en-GB" sz="23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och</a:t>
            </a:r>
            <a:r>
              <a:rPr lang="en-GB" sz="23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hur</a:t>
            </a:r>
            <a:r>
              <a:rPr lang="en-GB" sz="23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väl</a:t>
            </a:r>
            <a:r>
              <a:rPr lang="en-GB" sz="23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skulle</a:t>
            </a:r>
            <a:r>
              <a:rPr lang="en-GB" sz="23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ECB:s </a:t>
            </a:r>
            <a:r>
              <a:rPr lang="en-GB" sz="23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politik</a:t>
            </a:r>
            <a:r>
              <a:rPr lang="en-GB" sz="23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passa</a:t>
            </a:r>
            <a:r>
              <a:rPr lang="en-GB" sz="23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oss</a:t>
            </a:r>
            <a:r>
              <a:rPr lang="en-GB" sz="23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vid </a:t>
            </a:r>
            <a:r>
              <a:rPr lang="en-GB" sz="23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ett</a:t>
            </a:r>
            <a:r>
              <a:rPr lang="en-GB" sz="23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medlemskap</a:t>
            </a:r>
            <a:r>
              <a:rPr lang="en-GB" sz="23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?</a:t>
            </a:r>
            <a:endParaRPr lang="en-GB" sz="23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300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Martin </a:t>
            </a:r>
            <a:r>
              <a:rPr lang="en-GB" sz="2300" i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Flodén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Hur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påverkar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valutakurssvängningar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de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makroekonomiska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utfallen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300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Lars Calmfors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Finanspolitik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och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flexibel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lönebildning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som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substitut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för 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egen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penningpolitik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vid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ett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euromedlemskap</a:t>
            </a:r>
            <a:endParaRPr lang="en-GB" sz="23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300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Peter Englund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och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Pehr </a:t>
            </a:r>
            <a:r>
              <a:rPr lang="en-GB" sz="2300" i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Wissén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Euron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det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finansiella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systemet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och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bankunionen</a:t>
            </a:r>
            <a:endParaRPr lang="en-GB" sz="23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300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Fredrik N G Andersson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och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Lars </a:t>
            </a:r>
            <a:r>
              <a:rPr lang="en-GB" sz="2300" i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Jonung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Euroområdets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nya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budgetregler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och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risken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för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nya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statsskuldkriser</a:t>
            </a:r>
            <a:endParaRPr lang="en-GB" sz="23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300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Stefan </a:t>
            </a:r>
            <a:r>
              <a:rPr lang="en-GB" sz="2300" i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Ingves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Hur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skulle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en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anslutning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till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euron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tekniskt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gå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till?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300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Magnus Lundgren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Påverkar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medlemskap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valutaunionen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Sveriges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inflytande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EU?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300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Erik Jones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Valutaunionen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den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politiska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integrationen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Europa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och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Sveriges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roll för den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300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Johannes </a:t>
            </a:r>
            <a:r>
              <a:rPr lang="en-GB" sz="2300" i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Lindwall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Den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politiska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beslutsprocessen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ifall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eurofrågan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blir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aktuell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igen</a:t>
            </a:r>
            <a:endParaRPr lang="en-GB" sz="23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5182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59C51D-2D19-92D4-2CC0-325DEBE42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SE" sz="4800" dirty="0">
                <a:solidFill>
                  <a:srgbClr val="002060"/>
                </a:solidFill>
              </a:rPr>
              <a:t>EMU-utredningen 1996: konsekvenser av anslutning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AD3DCB-93D8-30C5-E7C0-4411381CF7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37143"/>
            <a:ext cx="10515600" cy="4039819"/>
          </a:xfrm>
        </p:spPr>
        <p:txBody>
          <a:bodyPr>
            <a:normAutofit/>
          </a:bodyPr>
          <a:lstStyle/>
          <a:p>
            <a:r>
              <a:rPr lang="sv-SE" sz="4000" dirty="0"/>
              <a:t>Samhällsekonomiska effektivitetsvinster</a:t>
            </a:r>
          </a:p>
          <a:p>
            <a:r>
              <a:rPr lang="sv-SE" sz="4000" dirty="0"/>
              <a:t>Stabiliseringspolitiska effekter</a:t>
            </a:r>
          </a:p>
          <a:p>
            <a:r>
              <a:rPr lang="sv-SE" sz="4000" dirty="0"/>
              <a:t>Politiska följder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83655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F1AFE-0ADC-4F0D-E4D3-791AA3EB6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2060"/>
                </a:solidFill>
              </a:rPr>
              <a:t>Mer handel med euron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3A68B0-ED7F-D451-D9F9-13B1218294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Olika valutor är ett handelshinder</a:t>
            </a:r>
          </a:p>
          <a:p>
            <a:r>
              <a:rPr lang="sv-SE" dirty="0"/>
              <a:t>Studier av handelseffekterna</a:t>
            </a:r>
          </a:p>
          <a:p>
            <a:pPr marL="0" indent="0">
              <a:buNone/>
            </a:pPr>
            <a:r>
              <a:rPr lang="sv-SE" dirty="0"/>
              <a:t>   - Före valutaunionens start: små effekter av mindre valutakurs-</a:t>
            </a:r>
          </a:p>
          <a:p>
            <a:pPr marL="0" indent="0">
              <a:buNone/>
            </a:pPr>
            <a:r>
              <a:rPr lang="sv-SE" dirty="0"/>
              <a:t>     volatilitet</a:t>
            </a:r>
          </a:p>
          <a:p>
            <a:pPr marL="0" indent="0">
              <a:buNone/>
            </a:pPr>
            <a:r>
              <a:rPr lang="sv-SE" dirty="0"/>
              <a:t>   - Efter valutaunionens start: betydande effekter enligt många studier</a:t>
            </a:r>
          </a:p>
          <a:p>
            <a:r>
              <a:rPr lang="sv-SE" dirty="0"/>
              <a:t>Positiva effekter på utländska direktinvesteringar</a:t>
            </a:r>
          </a:p>
          <a:p>
            <a:r>
              <a:rPr lang="sv-SE" dirty="0"/>
              <a:t>   Effekter på produktivitetstillväxt</a:t>
            </a:r>
          </a:p>
          <a:p>
            <a:pPr marL="0" indent="0">
              <a:buNone/>
            </a:pPr>
            <a:r>
              <a:rPr lang="sv-SE" dirty="0"/>
              <a:t>   - En eller ett par tiondels procentenheter per år?</a:t>
            </a:r>
          </a:p>
        </p:txBody>
      </p:sp>
    </p:spTree>
    <p:extLst>
      <p:ext uri="{BB962C8B-B14F-4D97-AF65-F5344CB8AC3E}">
        <p14:creationId xmlns:p14="http://schemas.microsoft.com/office/powerpoint/2010/main" val="2551948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6FB1ED-DCAD-BC29-A59D-6DB8794F5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2060"/>
                </a:solidFill>
              </a:rPr>
              <a:t>EMU-utredningen 1996: stabiliseringspolitiska effekter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A39914-873D-889D-198D-E97AA89B7F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Stor vikt vid risken för landspecifika (asymmetriska) makroekonomiska störningar</a:t>
            </a:r>
          </a:p>
          <a:p>
            <a:r>
              <a:rPr lang="sv-SE" dirty="0"/>
              <a:t>Inga växelkursstörningar mot euroländer</a:t>
            </a:r>
          </a:p>
          <a:p>
            <a:r>
              <a:rPr lang="sv-SE" dirty="0"/>
              <a:t>Hög arbetslöshet efter krisen i början av 1990-talet</a:t>
            </a:r>
          </a:p>
          <a:p>
            <a:r>
              <a:rPr lang="sv-SE" dirty="0"/>
              <a:t>Finanspolitiken helt inriktad på sanering av de offentliga finanserna</a:t>
            </a:r>
          </a:p>
          <a:p>
            <a:pPr marL="0" indent="0">
              <a:buNone/>
            </a:pPr>
            <a:r>
              <a:rPr lang="sv-SE" dirty="0"/>
              <a:t>   - Omöjlig använda som konjunkturstimulans</a:t>
            </a:r>
          </a:p>
          <a:p>
            <a:r>
              <a:rPr lang="sv-SE" dirty="0"/>
              <a:t>Rekommendation: Vänta med inträde tills vi rett upp våra makroekonomiska problem</a:t>
            </a:r>
          </a:p>
        </p:txBody>
      </p:sp>
    </p:spTree>
    <p:extLst>
      <p:ext uri="{BB962C8B-B14F-4D97-AF65-F5344CB8AC3E}">
        <p14:creationId xmlns:p14="http://schemas.microsoft.com/office/powerpoint/2010/main" val="82602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BC0EA4-EBC7-D81D-FFDA-B9DD8FC19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2060"/>
                </a:solidFill>
              </a:rPr>
              <a:t>Stabiliseringspolitiska effekter idag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0170D6-4B7B-5F0A-1BB3-2ACA7A319F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v-SE" dirty="0"/>
              <a:t>Idag starka offentliga finanser i Sverige: finanspolitiken kan användas som konjunkturstimulans</a:t>
            </a:r>
          </a:p>
          <a:p>
            <a:r>
              <a:rPr lang="sv-SE" dirty="0"/>
              <a:t>Vi har inte drabbats av någon kraftig landspecifik makroekonomisk störning sedan valutaunionens start</a:t>
            </a:r>
          </a:p>
          <a:p>
            <a:pPr marL="0" indent="0">
              <a:buNone/>
            </a:pPr>
            <a:r>
              <a:rPr lang="sv-SE" dirty="0"/>
              <a:t>   - men andra har: Finland</a:t>
            </a:r>
          </a:p>
          <a:p>
            <a:r>
              <a:rPr lang="sv-SE" dirty="0"/>
              <a:t>Större räntekänslighet i Sverige</a:t>
            </a:r>
          </a:p>
          <a:p>
            <a:r>
              <a:rPr lang="sv-SE" dirty="0"/>
              <a:t>Kronan har försvagats i internationella nedgångar</a:t>
            </a:r>
          </a:p>
          <a:p>
            <a:pPr marL="0" indent="0">
              <a:buNone/>
            </a:pPr>
            <a:r>
              <a:rPr lang="sv-SE" dirty="0"/>
              <a:t>   - Asienkrisen i slutet av 1990-talet</a:t>
            </a:r>
          </a:p>
          <a:p>
            <a:pPr marL="0" indent="0">
              <a:buNone/>
            </a:pPr>
            <a:r>
              <a:rPr lang="sv-SE" dirty="0"/>
              <a:t>   - IT-kraschen efter millennieskiftet</a:t>
            </a:r>
          </a:p>
          <a:p>
            <a:pPr marL="0" indent="0">
              <a:buNone/>
            </a:pPr>
            <a:r>
              <a:rPr lang="sv-SE" dirty="0"/>
              <a:t>   - Inledningen av den globala finanskrisen 2008–09</a:t>
            </a:r>
          </a:p>
          <a:p>
            <a:pPr marL="0" indent="0">
              <a:buNone/>
            </a:pPr>
            <a:r>
              <a:rPr lang="sv-SE" dirty="0"/>
              <a:t>   - Inledningen av pandemin</a:t>
            </a:r>
          </a:p>
          <a:p>
            <a:pPr marL="0" indent="0">
              <a:buNone/>
            </a:pPr>
            <a:r>
              <a:rPr lang="sv-SE" dirty="0"/>
              <a:t>   - Inflationsvågen 2022–23 </a:t>
            </a:r>
          </a:p>
        </p:txBody>
      </p:sp>
    </p:spTree>
    <p:extLst>
      <p:ext uri="{BB962C8B-B14F-4D97-AF65-F5344CB8AC3E}">
        <p14:creationId xmlns:p14="http://schemas.microsoft.com/office/powerpoint/2010/main" val="32427250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1E0AC-1BF4-7362-EDCB-26756FDBB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37510"/>
          </a:xfrm>
        </p:spPr>
        <p:txBody>
          <a:bodyPr>
            <a:noAutofit/>
          </a:bodyPr>
          <a:lstStyle/>
          <a:p>
            <a:r>
              <a:rPr lang="sv-SE" sz="4800" dirty="0">
                <a:solidFill>
                  <a:srgbClr val="002060"/>
                </a:solidFill>
              </a:rPr>
              <a:t>Kronans försvagning i internationella kriser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692FE8-41D9-2786-8F7D-E0C705B0D0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689651"/>
            <a:ext cx="10740887" cy="4803223"/>
          </a:xfrm>
        </p:spPr>
        <p:txBody>
          <a:bodyPr>
            <a:normAutofit fontScale="47500" lnSpcReduction="20000"/>
          </a:bodyPr>
          <a:lstStyle/>
          <a:p>
            <a:r>
              <a:rPr lang="sv-SE" sz="5100" dirty="0"/>
              <a:t>En stabiliseringspolitisk nackdel under 2022–23 års inflationsvåg</a:t>
            </a:r>
          </a:p>
          <a:p>
            <a:pPr marL="0" indent="0">
              <a:buNone/>
            </a:pPr>
            <a:r>
              <a:rPr lang="sv-SE" sz="5100" dirty="0"/>
              <a:t>  - Inflationen hölls uppe både direkt via importpriser och indirekt genom</a:t>
            </a:r>
          </a:p>
          <a:p>
            <a:pPr marL="0" indent="0">
              <a:buNone/>
            </a:pPr>
            <a:r>
              <a:rPr lang="sv-SE" sz="5100" dirty="0"/>
              <a:t>    att nettoexporten stimulerades</a:t>
            </a:r>
          </a:p>
          <a:p>
            <a:r>
              <a:rPr lang="sv-SE" sz="5100" dirty="0"/>
              <a:t>Tidigare en stabiliseringspolitisk fördel</a:t>
            </a:r>
          </a:p>
          <a:p>
            <a:pPr marL="0" indent="0">
              <a:buNone/>
            </a:pPr>
            <a:r>
              <a:rPr lang="sv-SE" sz="5100" dirty="0"/>
              <a:t>   - Produktion och sysselsättning har hållits uppe</a:t>
            </a:r>
          </a:p>
          <a:p>
            <a:pPr marL="0" indent="0">
              <a:buNone/>
            </a:pPr>
            <a:r>
              <a:rPr lang="sv-SE" sz="5100" dirty="0"/>
              <a:t>   - Inga inflationsproblem</a:t>
            </a:r>
          </a:p>
          <a:p>
            <a:pPr marL="0" indent="0">
              <a:buNone/>
            </a:pPr>
            <a:r>
              <a:rPr lang="sv-SE" sz="5100" dirty="0"/>
              <a:t>   - Men minskat omvandlingstryck</a:t>
            </a:r>
          </a:p>
          <a:p>
            <a:r>
              <a:rPr lang="sv-SE" sz="5100" dirty="0"/>
              <a:t>För stort fokus bör inte läggas på den svaga kronan</a:t>
            </a:r>
          </a:p>
          <a:p>
            <a:pPr marL="0" indent="0">
              <a:buNone/>
            </a:pPr>
            <a:r>
              <a:rPr lang="sv-SE" sz="5100" dirty="0"/>
              <a:t>   - Växelkurser svänger kraftigt</a:t>
            </a:r>
          </a:p>
          <a:p>
            <a:pPr marL="0" indent="0">
              <a:buNone/>
            </a:pPr>
            <a:r>
              <a:rPr lang="sv-SE" sz="5100" dirty="0"/>
              <a:t>   - Osannolikt med evigt svag krona</a:t>
            </a:r>
          </a:p>
          <a:p>
            <a:endParaRPr lang="sv-SE" sz="3600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37595050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837A2C4-B148-9770-0494-75C9E5E4B47F}"/>
              </a:ext>
            </a:extLst>
          </p:cNvPr>
          <p:cNvSpPr txBox="1"/>
          <p:nvPr/>
        </p:nvSpPr>
        <p:spPr>
          <a:xfrm>
            <a:off x="1012874" y="286435"/>
            <a:ext cx="10508566" cy="832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sv-SE" sz="4400" kern="100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Olika växelkurser, logaritm = 0 år </a:t>
            </a:r>
            <a:r>
              <a:rPr lang="sv-SE" sz="4400" kern="100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1999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45E1A6D4-04B3-7D9E-A6BC-88B4831349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4731" y="1446059"/>
            <a:ext cx="8032751" cy="4631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81582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B2A25-4FD0-D238-79F3-1075B37D4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176" y="281042"/>
            <a:ext cx="10515600" cy="1325563"/>
          </a:xfrm>
        </p:spPr>
        <p:txBody>
          <a:bodyPr/>
          <a:lstStyle/>
          <a:p>
            <a:r>
              <a:rPr lang="sv-SE" dirty="0">
                <a:solidFill>
                  <a:srgbClr val="002060"/>
                </a:solidFill>
              </a:rPr>
              <a:t>Relativ BNP-</a:t>
            </a:r>
            <a:r>
              <a:rPr lang="sv-SE" dirty="0" err="1">
                <a:solidFill>
                  <a:srgbClr val="002060"/>
                </a:solidFill>
              </a:rPr>
              <a:t>deflator</a:t>
            </a:r>
            <a:r>
              <a:rPr lang="sv-SE" dirty="0">
                <a:solidFill>
                  <a:srgbClr val="002060"/>
                </a:solidFill>
              </a:rPr>
              <a:t> och nominell växelkurs: logaritm = 0 år 1999</a:t>
            </a:r>
          </a:p>
        </p:txBody>
      </p:sp>
      <p:pic>
        <p:nvPicPr>
          <p:cNvPr id="6" name="Picture 10">
            <a:extLst>
              <a:ext uri="{FF2B5EF4-FFF2-40B4-BE49-F238E27FC236}">
                <a16:creationId xmlns:a16="http://schemas.microsoft.com/office/drawing/2014/main" id="{A0D300AC-76EA-F99C-4774-D132BE3F630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28421" y="1881685"/>
            <a:ext cx="7035110" cy="4239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85570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20118</TotalTime>
  <Words>803</Words>
  <Application>Microsoft Office PowerPoint</Application>
  <PresentationFormat>Widescreen</PresentationFormat>
  <Paragraphs>137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Aptos</vt:lpstr>
      <vt:lpstr>Arial</vt:lpstr>
      <vt:lpstr>Calibri</vt:lpstr>
      <vt:lpstr>Calibri Light</vt:lpstr>
      <vt:lpstr>Office Theme</vt:lpstr>
      <vt:lpstr>Olika aspekter av en svensk euroanslutning</vt:lpstr>
      <vt:lpstr>Euroutredning</vt:lpstr>
      <vt:lpstr>EMU-utredningen 1996: konsekvenser av anslutning</vt:lpstr>
      <vt:lpstr>Mer handel med euron</vt:lpstr>
      <vt:lpstr>EMU-utredningen 1996: stabiliseringspolitiska effekter</vt:lpstr>
      <vt:lpstr>Stabiliseringspolitiska effekter idag</vt:lpstr>
      <vt:lpstr>Kronans försvagning i internationella kriser</vt:lpstr>
      <vt:lpstr>PowerPoint Presentation</vt:lpstr>
      <vt:lpstr>Relativ BNP-deflator och nominell växelkurs: logaritm = 0 år 1999</vt:lpstr>
      <vt:lpstr>Omräkningskurs vid euroanslutning</vt:lpstr>
      <vt:lpstr>Bankunionen</vt:lpstr>
      <vt:lpstr>Politiska följder</vt:lpstr>
      <vt:lpstr>Maastrichtskuld, prognos 2024, procent av BNP</vt:lpstr>
      <vt:lpstr>Dåligt fungerande budgetregler</vt:lpstr>
      <vt:lpstr>Summering av argument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Sverige och euron</dc:title>
  <dc:creator>Lars Calmfors</dc:creator>
  <cp:lastModifiedBy>Lars Calmfors</cp:lastModifiedBy>
  <cp:revision>19</cp:revision>
  <cp:lastPrinted>2024-10-13T09:36:04Z</cp:lastPrinted>
  <dcterms:created xsi:type="dcterms:W3CDTF">2023-04-12T12:21:57Z</dcterms:created>
  <dcterms:modified xsi:type="dcterms:W3CDTF">2024-11-19T12:44:58Z</dcterms:modified>
</cp:coreProperties>
</file>