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DC736-C87E-721B-0039-2231EB91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52B8913-1C7F-669E-CC0F-4895A666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9B6F5E-C139-7A2E-1EAD-B704CC47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EF46EA-D6BD-3D6A-E54D-4A5F7A2E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6DBEB9-7F86-4400-4FB2-2116C9A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3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2E0CB6-2356-6684-905B-5F26D179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E7755D7-EEB2-2970-64EA-4E1F74AD5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CA18DB-1FF3-D0FA-5115-CC378814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95CDC3-2910-325D-A4C3-6FE5D0AA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A94D1E-5A57-8BB9-FABA-4CBA2E24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43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6421DE2-BB0A-CBB9-4C2A-8C73C6EFF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63774C-CB54-DC7A-117F-B178BE7DA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AAFDF8-BFDB-057F-E0BA-AF63A4D4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C59283-2CE1-C89C-4664-2F96A54D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5A736F-B3EA-42CA-7E95-50F233D9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51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F401A7-3B0C-1BE7-658C-D62118C6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3A4389-F8DF-D93D-4F94-6E31BFA84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FF74C3-0D1E-7705-5C32-1BB7B72BB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C12072-409B-2160-D290-247F26FA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6C3B8E-2B30-0FF4-F376-D723438F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43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31027-36DB-6E77-4E2B-B6E45AA16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4D9F60-F385-54AF-07A0-8E6B2EBAA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D096B0-E688-8CFB-E889-D0D772C3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19B209-3023-D270-5F41-1C23DE89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CBE537-5A7F-11D8-288B-F57B08D4B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81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2BC4B0-4EEB-D506-53C8-392FB7D4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C874CB-2625-EE93-FEA8-EFFB89CBD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83144A-8B7C-7AD1-7DFC-AB4EF6CCF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170A7A-1655-2DED-34F6-E9284C11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DE028D7-7ADA-4FBF-FF1B-0F5DA6B8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CEBE4E4-7457-91EF-2BC1-AA3582C1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53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4EB4F-0060-005C-F808-FCB569B0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D385FB-C8E9-23E2-FF57-977CCAC68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50F66B-9258-6386-3448-DC21016BF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9DED21D-2358-8EF7-DD79-10DBE7214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7972121-8099-CAF3-ECE8-3DA94F381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0A33F0F-135B-4E3A-3191-7E55A818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31194D4-CA07-140E-93D7-6A1B3C2B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B788047-FA68-32CA-B975-78442669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808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6C7A1E-318A-CEF0-02CB-A8D33FDA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9A42CF0-B479-C6AD-706E-76122E10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709487B-4D22-37D2-7F0D-70FA8EDB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3CCB564-6E30-9B20-687F-BFE2113F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68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BA2C520-AAE8-27D9-4BEA-C313278D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59BAA0A-A04C-A1EE-1197-465D2176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D1FF1D6-4486-B1B0-22D7-DEC81898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3D7393-DF57-48DE-2EF7-3BF7F17FA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F09C83-04A5-9750-139E-2CA1A0DC2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7349B0-4133-4C11-9B3B-86925639F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F78F9DB-8B43-63CB-FFA0-18171E84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97C66B-6099-283A-3A33-961203FE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7D2938-F9F7-E66E-9635-95DEBE0B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930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6D88DD-9E30-4D51-D609-70C4B16F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47D0CD8-14ED-973A-B207-4A7C33DC0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72BB57-6458-50DA-E1BD-521BCEFD4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64608E-A4A2-3B52-79BD-2293674D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CB77C41-E8F3-89E7-BFF4-6EC5B12F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AE537A-75ED-E959-B043-0B18A74B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99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6E756F6-E026-0D74-2106-E996237EE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7E355F-81EB-5A6B-0B83-6FF76FB49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007F15-CA92-77F7-DACB-DD279B7AD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399D43-EB99-44FB-AC93-626DC45ACC09}" type="datetimeFigureOut">
              <a:rPr lang="sv-SE" smtClean="0"/>
              <a:t>2025-01-26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D644C5-F021-4619-0C8C-89DD46CC9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D397BB-6EBD-F475-A2D1-4721494DE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5B6A70-2595-475B-901E-C9288574C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648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23A42D-0FEE-9542-EDB2-A698DA936C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Har argumenten för euron stärkts eller försvagats?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C56FED-69DE-5009-F989-2E920C0AF8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 </a:t>
            </a:r>
          </a:p>
          <a:p>
            <a:r>
              <a:rPr lang="sv-SE" dirty="0"/>
              <a:t>Svenskt Näringsliv</a:t>
            </a:r>
          </a:p>
          <a:p>
            <a:r>
              <a:rPr lang="sv-SE" dirty="0"/>
              <a:t>29/1-2025</a:t>
            </a:r>
          </a:p>
        </p:txBody>
      </p:sp>
    </p:spTree>
    <p:extLst>
      <p:ext uri="{BB962C8B-B14F-4D97-AF65-F5344CB8AC3E}">
        <p14:creationId xmlns:p14="http://schemas.microsoft.com/office/powerpoint/2010/main" val="77059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779214-730A-923A-D801-869D882E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Fallande offentlig skuldkvot i Sverige, ökande i övriga EU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0B5C968-49AF-607E-89F1-CA11F24473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4947" y="1825624"/>
            <a:ext cx="7595937" cy="4799765"/>
          </a:xfrm>
        </p:spPr>
      </p:pic>
    </p:spTree>
    <p:extLst>
      <p:ext uri="{BB962C8B-B14F-4D97-AF65-F5344CB8AC3E}">
        <p14:creationId xmlns:p14="http://schemas.microsoft.com/office/powerpoint/2010/main" val="539276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CBD601-AAE7-698A-8CF9-706948ED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Interndevalvering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80EE27-014D-571C-40B6-24630EF0A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Sänka relativa lönekostnader genom lägre lönekostnadsökningar eller rentav lönekostnadsminskningar</a:t>
            </a:r>
          </a:p>
          <a:p>
            <a:r>
              <a:rPr lang="sv-SE" dirty="0"/>
              <a:t>Aktuellt efter överhettning som lett till real appreciering och bytesbalansunderskott</a:t>
            </a:r>
          </a:p>
          <a:p>
            <a:r>
              <a:rPr lang="sv-SE" dirty="0"/>
              <a:t>Imperfekt substitut för valutadepreciering</a:t>
            </a:r>
          </a:p>
          <a:p>
            <a:pPr marL="0" indent="0">
              <a:buNone/>
            </a:pPr>
            <a:r>
              <a:rPr lang="sv-SE" dirty="0"/>
              <a:t>    - Tar dock längre tid</a:t>
            </a:r>
          </a:p>
          <a:p>
            <a:pPr marL="0" indent="0">
              <a:buNone/>
            </a:pPr>
            <a:r>
              <a:rPr lang="sv-SE" dirty="0"/>
              <a:t>    - Initial negativ efterfrågeeffekt till följd av att lägre inflation höjer</a:t>
            </a:r>
          </a:p>
          <a:p>
            <a:pPr marL="0" indent="0">
              <a:buNone/>
            </a:pPr>
            <a:r>
              <a:rPr lang="sv-SE" dirty="0"/>
              <a:t>      realräntan</a:t>
            </a:r>
          </a:p>
          <a:p>
            <a:r>
              <a:rPr lang="sv-SE" dirty="0"/>
              <a:t>Användes i Finland 2010–16</a:t>
            </a:r>
          </a:p>
          <a:p>
            <a:r>
              <a:rPr lang="sv-SE" dirty="0"/>
              <a:t>Mer ansvarsfull lönebildning i Sverige innebär större möjligheter till interndevalvering än tidigare</a:t>
            </a:r>
          </a:p>
        </p:txBody>
      </p:sp>
    </p:spTree>
    <p:extLst>
      <p:ext uri="{BB962C8B-B14F-4D97-AF65-F5344CB8AC3E}">
        <p14:creationId xmlns:p14="http://schemas.microsoft.com/office/powerpoint/2010/main" val="3692100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E84E01-E951-6F19-579F-A6E187D72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Risken för att Sverige får betala för höga statsskulder i andra länder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1DAB5C-E0FC-9E5C-6DD0-A2BD1574D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Risken har ökat</a:t>
            </a:r>
          </a:p>
          <a:p>
            <a:pPr marL="0" indent="0">
              <a:buNone/>
            </a:pPr>
            <a:r>
              <a:rPr lang="sv-SE" dirty="0"/>
              <a:t>    - Högre skuldsättning</a:t>
            </a:r>
          </a:p>
          <a:p>
            <a:pPr marL="0" indent="0">
              <a:buNone/>
            </a:pPr>
            <a:r>
              <a:rPr lang="sv-SE" dirty="0"/>
              <a:t>    - Icke-undsättningsklausulen har satts ur spel</a:t>
            </a:r>
          </a:p>
          <a:p>
            <a:r>
              <a:rPr lang="sv-SE" dirty="0"/>
              <a:t>Nya finanspolitiska regler om finans- och strukturpolitiska planer</a:t>
            </a:r>
          </a:p>
          <a:p>
            <a:r>
              <a:rPr lang="sv-SE" dirty="0"/>
              <a:t>Större hänsyn till länders individuella förhållanden kan öka risken för släpphänta regeltolkningar</a:t>
            </a:r>
          </a:p>
          <a:p>
            <a:r>
              <a:rPr lang="sv-SE" dirty="0"/>
              <a:t>Frankrike verkar vara det största hotet</a:t>
            </a:r>
          </a:p>
          <a:p>
            <a:r>
              <a:rPr lang="sv-SE" dirty="0"/>
              <a:t>Men risken finns också utanför valutaunionen</a:t>
            </a:r>
          </a:p>
          <a:p>
            <a:pPr marL="0" indent="0">
              <a:buNone/>
            </a:pPr>
            <a:r>
              <a:rPr lang="sv-SE" dirty="0"/>
              <a:t>   - Pandemistöden</a:t>
            </a:r>
          </a:p>
          <a:p>
            <a:pPr marL="0" indent="0">
              <a:buNone/>
            </a:pPr>
            <a:r>
              <a:rPr lang="sv-SE" dirty="0"/>
              <a:t>   - Gemensam upplåning för försvarssatsningar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42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6F2AB4-39DC-A2DC-408C-541EC0DCD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B7E310-5DD6-1DB1-4C1B-7735D149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Bra sammanställningar i rapporten av hur bedömningen av olika effekter förändrats över tid</a:t>
            </a:r>
          </a:p>
          <a:p>
            <a:r>
              <a:rPr lang="sv-SE" dirty="0"/>
              <a:t>Men en del aspekter är mer marginella</a:t>
            </a:r>
          </a:p>
          <a:p>
            <a:r>
              <a:rPr lang="sv-SE" dirty="0"/>
              <a:t>De viktigaste är:</a:t>
            </a:r>
          </a:p>
          <a:p>
            <a:pPr marL="0" indent="0">
              <a:buNone/>
            </a:pPr>
            <a:r>
              <a:rPr lang="sv-SE" dirty="0"/>
              <a:t>    - Större effekter på handel och utländska direktinvesteringar</a:t>
            </a:r>
          </a:p>
          <a:p>
            <a:pPr marL="0" indent="0">
              <a:buNone/>
            </a:pPr>
            <a:r>
              <a:rPr lang="sv-SE" dirty="0"/>
              <a:t>    - Större möjligheter använda finanspolitik som substitut för egen</a:t>
            </a:r>
          </a:p>
          <a:p>
            <a:pPr marL="0" indent="0">
              <a:buNone/>
            </a:pPr>
            <a:r>
              <a:rPr lang="sv-SE" dirty="0"/>
              <a:t>      penningpolitik</a:t>
            </a:r>
          </a:p>
          <a:p>
            <a:pPr marL="0" indent="0">
              <a:buNone/>
            </a:pPr>
            <a:r>
              <a:rPr lang="sv-SE" dirty="0"/>
              <a:t>    - Större risker att Sverige får betala för andras skulder</a:t>
            </a:r>
          </a:p>
          <a:p>
            <a:r>
              <a:rPr lang="sv-SE" b="1" dirty="0" err="1"/>
              <a:t>Nettokalkyl</a:t>
            </a:r>
            <a:r>
              <a:rPr lang="sv-SE" dirty="0"/>
              <a:t>: </a:t>
            </a:r>
            <a:r>
              <a:rPr lang="sv-SE" b="1" dirty="0"/>
              <a:t>2-1 till starkare argument för euron</a:t>
            </a:r>
          </a:p>
          <a:p>
            <a:r>
              <a:rPr lang="sv-SE" dirty="0"/>
              <a:t>Men analys av </a:t>
            </a:r>
            <a:r>
              <a:rPr lang="sv-SE"/>
              <a:t>politiska konsekvenser </a:t>
            </a:r>
            <a:r>
              <a:rPr lang="sv-SE" dirty="0"/>
              <a:t>måste till</a:t>
            </a:r>
          </a:p>
        </p:txBody>
      </p:sp>
    </p:spTree>
    <p:extLst>
      <p:ext uri="{BB962C8B-B14F-4D97-AF65-F5344CB8AC3E}">
        <p14:creationId xmlns:p14="http://schemas.microsoft.com/office/powerpoint/2010/main" val="309475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7313ED-57CA-6454-6925-3F903A2B8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Allmän bedömning av rapporten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1FD92B-2410-F261-86C6-9C4AD926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Reflekterande och prövande rapport</a:t>
            </a:r>
          </a:p>
          <a:p>
            <a:r>
              <a:rPr lang="sv-SE" dirty="0"/>
              <a:t>Allsidig belysning av argumenten</a:t>
            </a:r>
          </a:p>
          <a:p>
            <a:r>
              <a:rPr lang="sv-SE" dirty="0"/>
              <a:t>Stor kontrast till material från Svenskt Näringsliv inför folkomröstningen 2003</a:t>
            </a:r>
          </a:p>
          <a:p>
            <a:r>
              <a:rPr lang="sv-SE" dirty="0"/>
              <a:t>Jag delar slutsatsen att argumenten för euroanslutning stärkts</a:t>
            </a:r>
          </a:p>
          <a:p>
            <a:r>
              <a:rPr lang="sv-SE" dirty="0"/>
              <a:t>Dock oklart vad jämförelsen avser</a:t>
            </a:r>
          </a:p>
          <a:p>
            <a:pPr marL="0" indent="0">
              <a:buNone/>
            </a:pPr>
            <a:r>
              <a:rPr lang="sv-SE" dirty="0"/>
              <a:t>    - 1990-talet och EMU-starten (EMU-utredningen)?</a:t>
            </a:r>
          </a:p>
          <a:p>
            <a:pPr marL="0" indent="0">
              <a:buNone/>
            </a:pPr>
            <a:r>
              <a:rPr lang="sv-SE" dirty="0"/>
              <a:t>    - Folkomröstningen 2003?</a:t>
            </a:r>
          </a:p>
        </p:txBody>
      </p:sp>
    </p:spTree>
    <p:extLst>
      <p:ext uri="{BB962C8B-B14F-4D97-AF65-F5344CB8AC3E}">
        <p14:creationId xmlns:p14="http://schemas.microsoft.com/office/powerpoint/2010/main" val="146007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697AA4-F4C2-F49C-9309-C511A5C9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Sven-Olov </a:t>
            </a:r>
            <a:r>
              <a:rPr lang="sv-SE" dirty="0" err="1">
                <a:solidFill>
                  <a:schemeClr val="tx2"/>
                </a:solidFill>
              </a:rPr>
              <a:t>Daunfeldts</a:t>
            </a:r>
            <a:r>
              <a:rPr lang="sv-SE" dirty="0">
                <a:solidFill>
                  <a:schemeClr val="tx2"/>
                </a:solidFill>
              </a:rPr>
              <a:t> förord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5A90B4-8B66-5EC9-ADB8-31B313841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 har nu gått över 20 år sedan en folkomröstning resulterade i ställningstagandet att Sverige inte skulle skynda in i ett nytt och oprövat valutasamarbete, utan att det var bättre att ”</a:t>
            </a:r>
            <a:r>
              <a:rPr lang="sv-SE" b="1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vänta-och-se</a:t>
            </a:r>
            <a:r>
              <a:rPr lang="sv-SE" i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sv-SE" i="1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sv-SE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Nej-sidans främsta argument var att euroområdet inte var ett optimalt valutaområde, varken då eller senare</a:t>
            </a:r>
          </a:p>
          <a:p>
            <a:r>
              <a:rPr lang="sv-SE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Vänta-och-se-strategin var ett brittiskt påfund</a:t>
            </a:r>
          </a:p>
          <a:p>
            <a:r>
              <a:rPr lang="sv-SE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EMU-utredningens rekommendation var ”</a:t>
            </a:r>
            <a:r>
              <a:rPr lang="sv-SE" b="1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vänta och gör</a:t>
            </a:r>
            <a:r>
              <a:rPr lang="sv-SE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endParaRPr lang="sv-S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649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0B3D6B-FFC0-12B0-C4A2-FA4E8C554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Samhällsekonomiska effektivitetseffekter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661013-404B-5FA1-9956-8BA547A8C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Ökad handel är den viktigaste effekten</a:t>
            </a:r>
          </a:p>
          <a:p>
            <a:pPr marL="0" indent="0">
              <a:buNone/>
            </a:pPr>
            <a:r>
              <a:rPr lang="sv-SE" dirty="0"/>
              <a:t>    - Förtjänstfull redovisning av forskningen</a:t>
            </a:r>
          </a:p>
          <a:p>
            <a:pPr marL="0" indent="0">
              <a:buNone/>
            </a:pPr>
            <a:r>
              <a:rPr lang="sv-SE" dirty="0"/>
              <a:t>    - Betydande ökning: kanske 10 procent</a:t>
            </a:r>
          </a:p>
          <a:p>
            <a:r>
              <a:rPr lang="sv-SE" dirty="0"/>
              <a:t>EMU-utredningen underskattade handelseffekterna</a:t>
            </a:r>
          </a:p>
          <a:p>
            <a:r>
              <a:rPr lang="sv-SE" dirty="0"/>
              <a:t>Men stor uppmärksamhet för studie av Andrew Rose från år 2000</a:t>
            </a:r>
          </a:p>
          <a:p>
            <a:pPr marL="0" indent="0">
              <a:buNone/>
            </a:pPr>
            <a:r>
              <a:rPr lang="sv-SE" dirty="0"/>
              <a:t>    - Tre gånger större handel om gemensam valuta</a:t>
            </a:r>
          </a:p>
          <a:p>
            <a:pPr marL="0" indent="0">
              <a:buNone/>
            </a:pPr>
            <a:r>
              <a:rPr lang="sv-SE" dirty="0"/>
              <a:t>    -  Men också mycket kritik mot studien</a:t>
            </a:r>
          </a:p>
          <a:p>
            <a:pPr marL="0" indent="0">
              <a:buNone/>
            </a:pPr>
            <a:r>
              <a:rPr lang="sv-SE" dirty="0"/>
              <a:t>    - Få och speciella observationer med gemensam valuta före euron</a:t>
            </a:r>
          </a:p>
          <a:p>
            <a:r>
              <a:rPr lang="sv-SE" dirty="0"/>
              <a:t>Också stöd, fast svagare, för att euron ökar utländska direktinvesteringar</a:t>
            </a:r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06673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51F406-9AE8-DE25-9A44-6A53F17B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Samhällsekonomiska effektivitetseffekter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F7CF7F-9008-079F-594A-76DA3ACC7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Det vi vet minst om är hur mycket mer effektiv resursanvändning ökar inkomstnivån i samhället</a:t>
            </a:r>
          </a:p>
          <a:p>
            <a:r>
              <a:rPr lang="sv-SE" dirty="0"/>
              <a:t>Rapportens bedömning: På sikt 1,5 procents högre BNP per capita</a:t>
            </a:r>
          </a:p>
          <a:p>
            <a:pPr marL="0" indent="0">
              <a:buNone/>
            </a:pPr>
            <a:r>
              <a:rPr lang="sv-SE" dirty="0"/>
              <a:t>   - Nivåhöjning i enlighet med </a:t>
            </a:r>
            <a:r>
              <a:rPr lang="sv-SE" i="1" dirty="0"/>
              <a:t>neoklassisk tillväxtteori</a:t>
            </a:r>
          </a:p>
          <a:p>
            <a:pPr marL="0" indent="0">
              <a:buNone/>
            </a:pPr>
            <a:r>
              <a:rPr lang="sv-SE" dirty="0"/>
              <a:t>   - Men den långsiktiga tillväxttakten kan också öka i enlighet med</a:t>
            </a:r>
          </a:p>
          <a:p>
            <a:pPr marL="0" indent="0">
              <a:buNone/>
            </a:pPr>
            <a:r>
              <a:rPr lang="sv-SE" dirty="0"/>
              <a:t>      teori om </a:t>
            </a:r>
            <a:r>
              <a:rPr lang="sv-SE" i="1" dirty="0"/>
              <a:t>endogen tillväxt</a:t>
            </a:r>
          </a:p>
          <a:p>
            <a:r>
              <a:rPr lang="sv-SE" dirty="0"/>
              <a:t>Bra att inga argument om högre sysselsättning som 2003</a:t>
            </a:r>
          </a:p>
          <a:p>
            <a:r>
              <a:rPr lang="sv-SE" dirty="0"/>
              <a:t>Bra påpekande om att medlemskap i valutaunionen inte behövdes för att få ner inflation och statsskuldräntor</a:t>
            </a:r>
          </a:p>
        </p:txBody>
      </p:sp>
    </p:spTree>
    <p:extLst>
      <p:ext uri="{BB962C8B-B14F-4D97-AF65-F5344CB8AC3E}">
        <p14:creationId xmlns:p14="http://schemas.microsoft.com/office/powerpoint/2010/main" val="6870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23113E-B6D2-0A9F-EBFE-CFF4558C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Stabiliseringspolitiska aspekter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24AC4-5963-1996-8A31-E53B2154D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Diskussion utifrån teorin om optimala valutaområden</a:t>
            </a:r>
          </a:p>
          <a:p>
            <a:r>
              <a:rPr lang="sv-SE" dirty="0"/>
              <a:t>Risk för avvikande konjunkturutveckling</a:t>
            </a:r>
          </a:p>
          <a:p>
            <a:pPr marL="0" indent="0">
              <a:buNone/>
            </a:pPr>
            <a:r>
              <a:rPr lang="sv-SE" dirty="0"/>
              <a:t>    - Asymmetrisk (landspecifik) makrostörning</a:t>
            </a:r>
          </a:p>
          <a:p>
            <a:pPr marL="0" indent="0">
              <a:buNone/>
            </a:pPr>
            <a:r>
              <a:rPr lang="sv-SE" dirty="0"/>
              <a:t>    - Heterogena effekter av symmetriska (gemensamma) störningar</a:t>
            </a:r>
          </a:p>
          <a:p>
            <a:r>
              <a:rPr lang="sv-SE" dirty="0"/>
              <a:t>Då värdefullt med egen penningpolitik och växelkurs som kan röra sig i stabiliserande riktning</a:t>
            </a:r>
          </a:p>
          <a:p>
            <a:r>
              <a:rPr lang="sv-SE" dirty="0"/>
              <a:t>Mer synkroniserade konjunkturer enligt metastudie</a:t>
            </a:r>
          </a:p>
          <a:p>
            <a:pPr marL="0" indent="0">
              <a:buNone/>
            </a:pPr>
            <a:r>
              <a:rPr lang="sv-SE" dirty="0"/>
              <a:t>   - Men också varierande resultat mellan olika studier</a:t>
            </a:r>
          </a:p>
          <a:p>
            <a:pPr marL="0" indent="0">
              <a:buNone/>
            </a:pPr>
            <a:r>
              <a:rPr lang="sv-SE" dirty="0"/>
              <a:t>   - Exemplet Finland</a:t>
            </a:r>
          </a:p>
        </p:txBody>
      </p:sp>
    </p:spTree>
    <p:extLst>
      <p:ext uri="{BB962C8B-B14F-4D97-AF65-F5344CB8AC3E}">
        <p14:creationId xmlns:p14="http://schemas.microsoft.com/office/powerpoint/2010/main" val="142438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ED4A3A-3CEA-800A-62E5-5FEA48DC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Andra anpassningsmekanismer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8D7E93-93B7-F57B-A2A0-50C50AE9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Arbetskraftsrörlighet</a:t>
            </a:r>
          </a:p>
          <a:p>
            <a:pPr marL="0" indent="0">
              <a:buNone/>
            </a:pPr>
            <a:r>
              <a:rPr lang="sv-SE" dirty="0"/>
              <a:t>   - Buffert av utländsk arbetskraft i byggsektorn</a:t>
            </a:r>
          </a:p>
          <a:p>
            <a:pPr marL="0" indent="0">
              <a:buNone/>
            </a:pPr>
            <a:r>
              <a:rPr lang="sv-SE" dirty="0"/>
              <a:t>   - Men inte någon viktig anpassningsmekanism</a:t>
            </a:r>
          </a:p>
          <a:p>
            <a:r>
              <a:rPr lang="sv-SE" dirty="0"/>
              <a:t>Finanspolitiska transfereringar</a:t>
            </a:r>
          </a:p>
          <a:p>
            <a:pPr marL="0" indent="0">
              <a:buNone/>
            </a:pPr>
            <a:r>
              <a:rPr lang="sv-SE" dirty="0"/>
              <a:t>    - Icke-undsättningsklausulen gäller de facto inte längre</a:t>
            </a:r>
          </a:p>
          <a:p>
            <a:pPr marL="0" indent="0">
              <a:buNone/>
            </a:pPr>
            <a:r>
              <a:rPr lang="sv-SE" dirty="0"/>
              <a:t>    - Räddningsfonder under eurokrisen</a:t>
            </a:r>
          </a:p>
          <a:p>
            <a:pPr marL="0" indent="0">
              <a:buNone/>
            </a:pPr>
            <a:r>
              <a:rPr lang="sv-SE" dirty="0"/>
              <a:t>    - ECB:s obligationsköp</a:t>
            </a:r>
          </a:p>
          <a:p>
            <a:pPr marL="0" indent="0">
              <a:buNone/>
            </a:pPr>
            <a:r>
              <a:rPr lang="sv-SE" dirty="0"/>
              <a:t>    - Stöd till korttidsarbete och återhämtningsfonden</a:t>
            </a:r>
          </a:p>
          <a:p>
            <a:pPr marL="0" indent="0">
              <a:buNone/>
            </a:pPr>
            <a:r>
              <a:rPr lang="sv-SE" dirty="0"/>
              <a:t>    - Sverige kan få stöd i en kris</a:t>
            </a:r>
          </a:p>
          <a:p>
            <a:r>
              <a:rPr lang="sv-SE" dirty="0"/>
              <a:t>”Argumenten för ett medlemskap har stärkts något” </a:t>
            </a:r>
          </a:p>
        </p:txBody>
      </p:sp>
    </p:spTree>
    <p:extLst>
      <p:ext uri="{BB962C8B-B14F-4D97-AF65-F5344CB8AC3E}">
        <p14:creationId xmlns:p14="http://schemas.microsoft.com/office/powerpoint/2010/main" val="387823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559FA6-232C-1E12-B1A9-8E2064DF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Mycket viktigare med större möjligheter använda finanspolitiken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79B786-88ED-1168-75D7-92AA86295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Mycket lägre offentlig skuldkvot än tidigare och än i de flesta andra euroländer</a:t>
            </a:r>
          </a:p>
          <a:p>
            <a:r>
              <a:rPr lang="sv-SE" dirty="0"/>
              <a:t>Vid EMU-starten kunde inte finanspolitiken användas som substitut för egen penningpolitik i en svensk landspecifik lågkonjunktur</a:t>
            </a:r>
          </a:p>
          <a:p>
            <a:pPr marL="0" indent="0">
              <a:buNone/>
            </a:pPr>
            <a:r>
              <a:rPr lang="sv-SE" dirty="0"/>
              <a:t>   - Finanspolitiken då helt inriktad på att sanera de offentliga</a:t>
            </a:r>
          </a:p>
          <a:p>
            <a:pPr marL="0" indent="0">
              <a:buNone/>
            </a:pPr>
            <a:r>
              <a:rPr lang="sv-SE" dirty="0"/>
              <a:t>     finanserna</a:t>
            </a:r>
          </a:p>
          <a:p>
            <a:pPr marL="0" indent="0">
              <a:buNone/>
            </a:pPr>
            <a:r>
              <a:rPr lang="sv-SE" dirty="0"/>
              <a:t>    - Idag helt annan situation</a:t>
            </a:r>
          </a:p>
          <a:p>
            <a:r>
              <a:rPr lang="sv-SE" dirty="0"/>
              <a:t>Finansmarknadernas tolerans för en given svensk skuldkvot är förmodligen större idag eftersom andra länders skuldsättning har ökat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1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2D440D-4260-A088-7B66-F03D5C286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69494"/>
          </a:xfrm>
        </p:spPr>
        <p:txBody>
          <a:bodyPr>
            <a:normAutofit fontScale="90000"/>
          </a:bodyPr>
          <a:lstStyle/>
          <a:p>
            <a:r>
              <a:rPr lang="sv-SE" dirty="0"/>
              <a:t>Maastrichtskuld, procent av BNP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B6F31BB-50D1-BDB5-4F3B-22362DD8B2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5358" y="697832"/>
            <a:ext cx="5621284" cy="4002505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A4CA37E-6366-9F9F-0C91-ED4542986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5359" y="4700337"/>
            <a:ext cx="7519000" cy="188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9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697</Words>
  <Application>Microsoft Office PowerPoint</Application>
  <PresentationFormat>Bredbild</PresentationFormat>
  <Paragraphs>97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Office-tema</vt:lpstr>
      <vt:lpstr>Har argumenten för euron stärkts eller försvagats? </vt:lpstr>
      <vt:lpstr>Allmän bedömning av rapporten</vt:lpstr>
      <vt:lpstr>Sven-Olov Daunfeldts förord</vt:lpstr>
      <vt:lpstr>Samhällsekonomiska effektivitetseffekter</vt:lpstr>
      <vt:lpstr>Samhällsekonomiska effektivitetseffekter forts.</vt:lpstr>
      <vt:lpstr>Stabiliseringspolitiska aspekter</vt:lpstr>
      <vt:lpstr>Andra anpassningsmekanismer</vt:lpstr>
      <vt:lpstr>Mycket viktigare med större möjligheter använda finanspolitiken</vt:lpstr>
      <vt:lpstr>Maastrichtskuld, procent av BNP</vt:lpstr>
      <vt:lpstr>Fallande offentlig skuldkvot i Sverige, ökande i övriga EU</vt:lpstr>
      <vt:lpstr>Interndevalvering</vt:lpstr>
      <vt:lpstr>Risken för att Sverige får betala för höga statsskulder i andra länder</vt:lpstr>
      <vt:lpstr>Sammanfattning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4</cp:revision>
  <dcterms:created xsi:type="dcterms:W3CDTF">2025-01-26T09:36:46Z</dcterms:created>
  <dcterms:modified xsi:type="dcterms:W3CDTF">2025-01-28T11:20:52Z</dcterms:modified>
</cp:coreProperties>
</file>