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58" r:id="rId5"/>
    <p:sldId id="259" r:id="rId6"/>
    <p:sldId id="260" r:id="rId7"/>
    <p:sldId id="264" r:id="rId8"/>
    <p:sldId id="265" r:id="rId9"/>
    <p:sldId id="266" r:id="rId10"/>
    <p:sldId id="277" r:id="rId11"/>
    <p:sldId id="280" r:id="rId12"/>
    <p:sldId id="288" r:id="rId13"/>
    <p:sldId id="282" r:id="rId14"/>
    <p:sldId id="290" r:id="rId15"/>
    <p:sldId id="283" r:id="rId16"/>
    <p:sldId id="285" r:id="rId17"/>
    <p:sldId id="286" r:id="rId18"/>
    <p:sldId id="289" r:id="rId19"/>
    <p:sldId id="268" r:id="rId20"/>
    <p:sldId id="269" r:id="rId21"/>
    <p:sldId id="291" r:id="rId22"/>
    <p:sldId id="292" r:id="rId23"/>
  </p:sldIdLst>
  <p:sldSz cx="12192000" cy="6858000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D0753B-1A70-ADEE-DBC9-D228A50E78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AF40363-5B4D-8FC2-89C7-7930275D5A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6377D48-1131-4F53-9636-2313B2EFC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D43C-D442-44C5-863F-A0006FE69057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588E43D-3D66-2961-AEF5-F037532B5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D170B30-47CA-0A4D-5771-C6C751CF5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32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0A5A44-986F-C906-DE81-2F08B122B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D607949-04D2-7B68-2BED-3F41FF3403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63F949C-984A-B99D-0DA9-9F4FE3D12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D43C-D442-44C5-863F-A0006FE69057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67B8DA5-F4F5-B239-AD05-22AEA359F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506E698-3360-99B1-424B-858B91938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2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D3BEF30-9781-14D0-DD2E-206B4258CD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C2F834F-6217-8596-F8F7-9B5E7A5CD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DC80BCD-2F0B-101E-7B88-427050EBA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D43C-D442-44C5-863F-A0006FE69057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1EDCBBE-4D5B-D889-C0A9-3DDD02C83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211155A-0AC6-5ECE-0647-EACF7E700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029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26C247-2DD4-F0F1-FEC6-E117B99D2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00BC487-816F-031F-BA73-A60C72B58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AFCC680-BF73-2744-986F-9AE07C450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D43C-D442-44C5-863F-A0006FE69057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39BDD9F-874B-6830-23E4-D42DA6C19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A3ED256-8A02-6548-F1DB-19AFE5DB2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663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9F77C2-95FF-9A48-A130-0D241AD68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52D2229-0E6B-A3E9-3313-08C127A1F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592101A-DA2E-E6C1-16F6-56142C82A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D43C-D442-44C5-863F-A0006FE69057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DAFD0DA-14AA-A500-B9F4-6E0E86055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DF72A92-B0E8-A894-A3AA-FCC5E39CC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545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0478CC-388B-15C7-97F8-78B2AD331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F925E8D-0F22-0BB0-B5CD-D9D2BEBF86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EB49435-3EB3-B98F-41FB-396FA39F0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085B79-97CE-A2B2-4729-9048F6D1C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D43C-D442-44C5-863F-A0006FE69057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C448A27-D118-001D-1E0B-9A7F7E075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1BEFB55-5D5A-5DA2-BA3E-9853A6142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20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E0E2B7-3C7A-B191-8A0F-1BBF85532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8835657-6B35-EC96-7ABE-F1461CCF7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BA8B0FD-71D6-736E-DC7C-2CC7BB31FC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F9A40BC-422D-238A-C9A4-F2A5503DC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D4D6CA5-03D7-ACD7-0154-BC50EAAABB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C18224E-0FCD-0DAA-B1D8-4F33AC8C7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D43C-D442-44C5-863F-A0006FE69057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0BE077D-8B2E-F4BA-997F-076D78853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558CB68-03F3-0E9F-7E22-A93A4C325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72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A45445-8418-5DDE-0182-CBD5132C2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7CA966C-ED64-DA57-52C7-96775CA8B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D43C-D442-44C5-863F-A0006FE69057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C3A6170-C39A-4A40-D3A9-66D619E21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A2528E0-AB33-B484-96A5-BF31D9A53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98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A434464-6896-75F3-8A51-B0650EFAF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D43C-D442-44C5-863F-A0006FE69057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369D683-2150-7EC5-13A5-B55ABCFE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A6890AE-398E-32BC-A1F9-3A13122CF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29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92FFCB-EF75-DECE-14E5-1EE9945B8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634367E-C7EE-18D5-82D1-F95C5D2B2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C4A4927-5FC0-BD99-2D69-29778896E4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19207E8-53AF-E9B3-B665-7E9954753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D43C-D442-44C5-863F-A0006FE69057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38BE0C8-A864-EC6D-6B36-F58150B61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BA27B66-8781-0DEA-0A60-C42C05DCB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945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A79B14-B19D-263D-199C-03B268165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AC303CA-1541-BCAA-0113-E777FE375E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5D56FA6-781B-DA08-F778-80B43D8CA6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45EDE4B-5870-DF84-516D-F622285AF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D43C-D442-44C5-863F-A0006FE69057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D36ABA4-8F01-0C64-FE38-6B4049B3A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A81200B-A113-29D0-1871-BFA53277E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645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E545829-92AC-FFA6-A4F9-CE6BFA2EF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841B652-5BC3-98D6-0F9B-AEFDB67D9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1118755-5861-B006-3D0F-7CCE91FD6C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5BD43C-D442-44C5-863F-A0006FE69057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7CF38FB-B6AC-6213-26AA-3A8365C58B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1B671EB-81F3-C9FF-ECFC-9447D92AE2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061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F3DEAA-7E92-EEF1-4BC1-027DAC21CC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Hur får vi till en bra arbetsmarknadspolitik?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33925E9-D640-3522-8842-5BB803B3F9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Lars Calmfors</a:t>
            </a:r>
          </a:p>
          <a:p>
            <a:r>
              <a:rPr lang="sv-SE" dirty="0"/>
              <a:t>Kompetensföretagen/Utbildningsföretagen</a:t>
            </a:r>
          </a:p>
          <a:p>
            <a:r>
              <a:rPr lang="sv-SE" dirty="0"/>
              <a:t>27/1-2025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266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8F6CF1-E279-1563-97DF-1E764C43B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Varför så svårt att öka volymerna i arbets-marknadsutbildningen?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4C95036-0361-3B94-2D1C-208A9C6BA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Kvardröjande skepsis av dåliga resultat på 1990-talet</a:t>
            </a:r>
          </a:p>
          <a:p>
            <a:r>
              <a:rPr lang="sv-SE" dirty="0"/>
              <a:t>Problem med överklaganden?</a:t>
            </a:r>
          </a:p>
          <a:p>
            <a:pPr marL="0" indent="0">
              <a:buNone/>
            </a:pPr>
            <a:r>
              <a:rPr lang="sv-SE" dirty="0"/>
              <a:t>   - Betala motpartens kostnader?</a:t>
            </a:r>
          </a:p>
          <a:p>
            <a:pPr marL="0" indent="0">
              <a:buNone/>
            </a:pPr>
            <a:r>
              <a:rPr lang="sv-SE" dirty="0"/>
              <a:t>   - Regionala i stället för nationella upphandlingar?</a:t>
            </a:r>
          </a:p>
          <a:p>
            <a:pPr marL="0" indent="0">
              <a:buNone/>
            </a:pPr>
            <a:r>
              <a:rPr lang="sv-SE" dirty="0"/>
              <a:t>   - Provisoriska upphandlingar under överklagandeprocessen?</a:t>
            </a:r>
          </a:p>
          <a:p>
            <a:r>
              <a:rPr lang="sv-SE" dirty="0"/>
              <a:t>Större frihet för Arbetsförmedlingen att själv besluta om anslagsanvändningen</a:t>
            </a:r>
          </a:p>
          <a:p>
            <a:r>
              <a:rPr lang="sv-SE" dirty="0"/>
              <a:t>Önskan att undvika duplicering av utbildningar verkar ha hållit nere den totala utbildningsvolymen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0298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36D29C-5BC0-312F-ED43-6C703A8F4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Reformeringen av Arbetsförmedlingen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0F7587-A5C7-E5DB-CD37-9EA9A3FD9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Januariavtalet 2019: externa leverantörer</a:t>
            </a:r>
          </a:p>
          <a:p>
            <a:r>
              <a:rPr lang="sv-SE" dirty="0"/>
              <a:t>Samtidigt budgetnedskärningar, omläggning till digitaliserade tjänster och nedläggning av lokala förmedlingskontor</a:t>
            </a:r>
          </a:p>
          <a:p>
            <a:r>
              <a:rPr lang="sv-SE" dirty="0"/>
              <a:t>Kritik mot att omläggningen blev så storskalig och hastig</a:t>
            </a:r>
          </a:p>
          <a:p>
            <a:pPr marL="0" indent="0">
              <a:buNone/>
            </a:pPr>
            <a:r>
              <a:rPr lang="sv-SE" dirty="0"/>
              <a:t>    - Calmfors och Bergström (2018): </a:t>
            </a:r>
            <a:r>
              <a:rPr lang="sv-SE" i="1" dirty="0"/>
              <a:t>Framtidens arbetsförmedling</a:t>
            </a:r>
            <a:r>
              <a:rPr lang="sv-SE" dirty="0"/>
              <a:t>, </a:t>
            </a:r>
            <a:r>
              <a:rPr lang="sv-SE" dirty="0" err="1"/>
              <a:t>Fores</a:t>
            </a:r>
            <a:r>
              <a:rPr lang="sv-SE" i="1" dirty="0"/>
              <a:t>.</a:t>
            </a:r>
          </a:p>
          <a:p>
            <a:pPr marL="0" indent="0">
              <a:buNone/>
            </a:pPr>
            <a:r>
              <a:rPr lang="sv-SE" dirty="0"/>
              <a:t>    - Få solida vetenskapliga studier (randomiserade experiment) men inget stöd i dem som</a:t>
            </a:r>
          </a:p>
          <a:p>
            <a:pPr marL="0" indent="0">
              <a:buNone/>
            </a:pPr>
            <a:r>
              <a:rPr lang="sv-SE" dirty="0"/>
              <a:t>       fanns för att privata utförare är mer effektiva än offentliga</a:t>
            </a:r>
          </a:p>
          <a:p>
            <a:pPr marL="0" indent="0">
              <a:buNone/>
            </a:pPr>
            <a:r>
              <a:rPr lang="sv-SE" dirty="0"/>
              <a:t>     - Resultaten tydde snarast på det motsatta</a:t>
            </a:r>
          </a:p>
          <a:p>
            <a:r>
              <a:rPr lang="sv-SE" dirty="0"/>
              <a:t>Förord för mer partiell användning av externa leverantörer</a:t>
            </a:r>
          </a:p>
          <a:p>
            <a:pPr marL="0" indent="0">
              <a:buNone/>
            </a:pPr>
            <a:r>
              <a:rPr lang="sv-SE" dirty="0"/>
              <a:t>    - Viktigt kunna jämföra externa leverantörer och verksamhet i Af:s egen regi</a:t>
            </a:r>
          </a:p>
          <a:p>
            <a:pPr marL="0" indent="0">
              <a:buNone/>
            </a:pPr>
            <a:r>
              <a:rPr lang="sv-SE" dirty="0"/>
              <a:t>    - Centralt för kundval med tillgänglig </a:t>
            </a:r>
            <a:r>
              <a:rPr lang="sv-SE" i="1" dirty="0"/>
              <a:t>rating</a:t>
            </a:r>
            <a:r>
              <a:rPr lang="sv-SE" dirty="0"/>
              <a:t> och uteslutning av lågpresterande leverantörer</a:t>
            </a:r>
          </a:p>
          <a:p>
            <a:pPr marL="0" indent="0">
              <a:buNone/>
            </a:pPr>
            <a:r>
              <a:rPr lang="sv-SE" dirty="0"/>
              <a:t>    - Behov av att experimentera med olika ersättningsmodeller </a:t>
            </a:r>
          </a:p>
        </p:txBody>
      </p:sp>
    </p:spTree>
    <p:extLst>
      <p:ext uri="{BB962C8B-B14F-4D97-AF65-F5344CB8AC3E}">
        <p14:creationId xmlns:p14="http://schemas.microsoft.com/office/powerpoint/2010/main" val="1777888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624815-B92F-4AE3-C5D6-EE6ADB29C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Oklar teori om offentliga kontra privata utförare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643D08E-A7FA-079A-4B43-514772858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Vinstdrivna utförare har starkare incitament att göra </a:t>
            </a:r>
            <a:r>
              <a:rPr lang="sv-SE" dirty="0" err="1"/>
              <a:t>effektivetshöjande</a:t>
            </a:r>
            <a:r>
              <a:rPr lang="sv-SE" dirty="0"/>
              <a:t> innovationer</a:t>
            </a:r>
          </a:p>
          <a:p>
            <a:r>
              <a:rPr lang="sv-SE" dirty="0"/>
              <a:t>Men också starkare incitament till kostnadsbesparingar som kan gå ut över kvaliteten</a:t>
            </a:r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i="1" dirty="0" err="1"/>
              <a:t>Parking</a:t>
            </a:r>
            <a:r>
              <a:rPr lang="sv-SE" i="1" dirty="0"/>
              <a:t> </a:t>
            </a:r>
            <a:r>
              <a:rPr lang="sv-SE" dirty="0"/>
              <a:t>och </a:t>
            </a:r>
            <a:r>
              <a:rPr lang="sv-SE" i="1" dirty="0" err="1"/>
              <a:t>cream</a:t>
            </a:r>
            <a:r>
              <a:rPr lang="sv-SE" i="1" dirty="0"/>
              <a:t> </a:t>
            </a:r>
            <a:r>
              <a:rPr lang="sv-SE" i="1" dirty="0" err="1"/>
              <a:t>skimming</a:t>
            </a:r>
            <a:r>
              <a:rPr lang="sv-SE" i="1" dirty="0"/>
              <a:t> </a:t>
            </a:r>
            <a:r>
              <a:rPr lang="sv-SE" dirty="0"/>
              <a:t>är risker</a:t>
            </a:r>
          </a:p>
          <a:p>
            <a:pPr marL="0" indent="0">
              <a:buNone/>
            </a:pPr>
            <a:r>
              <a:rPr lang="sv-SE" dirty="0"/>
              <a:t>   - Hantering genom lämplig mix av fast ersättning och</a:t>
            </a:r>
          </a:p>
          <a:p>
            <a:pPr marL="0" indent="0">
              <a:buNone/>
            </a:pPr>
            <a:r>
              <a:rPr lang="sv-SE" dirty="0"/>
              <a:t>      resultatersättning</a:t>
            </a:r>
          </a:p>
          <a:p>
            <a:r>
              <a:rPr lang="sv-SE" dirty="0"/>
              <a:t>Mer </a:t>
            </a:r>
            <a:r>
              <a:rPr lang="sv-SE" i="1" dirty="0" err="1"/>
              <a:t>intrinsic</a:t>
            </a:r>
            <a:r>
              <a:rPr lang="sv-SE" i="1" dirty="0"/>
              <a:t> motivations </a:t>
            </a:r>
            <a:r>
              <a:rPr lang="sv-SE" dirty="0"/>
              <a:t>i offentlig verksamhet???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5688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70C5CA-2AF0-1B47-CE36-92783E8D1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IFAU:s och Af:s utvärderingsstudie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24AB5E5-7CCD-FB0E-7C49-EFED2C051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/>
              <a:t>Inte optimal design men så bra som möjligt givet det sätt som Rusta och matcha utformats på</a:t>
            </a:r>
          </a:p>
          <a:p>
            <a:r>
              <a:rPr lang="sv-SE" dirty="0"/>
              <a:t>Bedömning av jobbchans med hjälp av statistiskt </a:t>
            </a:r>
            <a:r>
              <a:rPr lang="sv-SE" dirty="0" err="1"/>
              <a:t>bedömingsstöd</a:t>
            </a:r>
            <a:r>
              <a:rPr lang="sv-SE" dirty="0"/>
              <a:t>. Randomisering mellan: </a:t>
            </a:r>
          </a:p>
          <a:p>
            <a:pPr marL="0" indent="0">
              <a:buNone/>
            </a:pPr>
            <a:r>
              <a:rPr lang="sv-SE" dirty="0"/>
              <a:t>    - Begränsat stöd från Af och Rusta och matcha</a:t>
            </a:r>
          </a:p>
          <a:p>
            <a:pPr marL="0" indent="0">
              <a:buNone/>
            </a:pPr>
            <a:r>
              <a:rPr lang="sv-SE" dirty="0"/>
              <a:t>    - Rusta och Matcha och fördjupat stöd från Af</a:t>
            </a:r>
          </a:p>
          <a:p>
            <a:pPr marL="0" indent="0">
              <a:buNone/>
            </a:pPr>
            <a:r>
              <a:rPr lang="sv-SE" dirty="0"/>
              <a:t>    - Olika höga ersättningsnivåer inom Rusta och matcha</a:t>
            </a:r>
          </a:p>
          <a:p>
            <a:pPr marL="0" indent="0">
              <a:buNone/>
            </a:pPr>
            <a:r>
              <a:rPr lang="sv-SE" dirty="0"/>
              <a:t>    - Olika andel resultatersättning inom Rusta och matcha</a:t>
            </a:r>
          </a:p>
          <a:p>
            <a:r>
              <a:rPr lang="sv-SE" dirty="0"/>
              <a:t>Ingen skillnad mellan Af och Rusta och matcha i fråga om övergång till arbete men Rusta och matcha dyrare</a:t>
            </a:r>
          </a:p>
          <a:p>
            <a:pPr marL="0" indent="0">
              <a:buNone/>
            </a:pPr>
            <a:r>
              <a:rPr lang="sv-SE" dirty="0"/>
              <a:t>     - Förvånande resultat eftersom det finns stort generellt forskningsstöd för att intensifierade</a:t>
            </a:r>
          </a:p>
          <a:p>
            <a:pPr marL="0" indent="0">
              <a:buNone/>
            </a:pPr>
            <a:r>
              <a:rPr lang="sv-SE" dirty="0"/>
              <a:t>       förmedlingsinsatser ökar övergången till arbete</a:t>
            </a:r>
          </a:p>
          <a:p>
            <a:r>
              <a:rPr lang="sv-SE" dirty="0"/>
              <a:t>Ingen skillnad mellan olika höga ersättningsnivåer</a:t>
            </a:r>
          </a:p>
          <a:p>
            <a:r>
              <a:rPr lang="sv-SE" dirty="0"/>
              <a:t>Visst stöd för </a:t>
            </a:r>
            <a:r>
              <a:rPr lang="sv-SE"/>
              <a:t>att högre andel </a:t>
            </a:r>
            <a:r>
              <a:rPr lang="sv-SE" dirty="0"/>
              <a:t>resultatersättning ger fler övergångar till arbete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2109799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651FC44E-0105-7E80-DBC0-025E7AB7E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91" y="1750646"/>
            <a:ext cx="9914845" cy="285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291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B26E2D-9616-A78F-8B6C-7DC6F1693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Diskussion av metod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DB85634-FA05-1D27-8E06-13D9AD132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Jämförelse mellan dem som lottats till olika spår, inte mellan dem som faktiskt deltagit i olika spår</a:t>
            </a:r>
          </a:p>
          <a:p>
            <a:r>
              <a:rPr lang="sv-SE" dirty="0"/>
              <a:t>Vedertagen metod i randomiseringsstudier inom alla vetenskapliga fält</a:t>
            </a:r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i="1" dirty="0"/>
              <a:t>Intention to </a:t>
            </a:r>
            <a:r>
              <a:rPr lang="sv-SE" i="1" dirty="0" err="1"/>
              <a:t>treat</a:t>
            </a:r>
            <a:r>
              <a:rPr lang="sv-SE" i="1" dirty="0"/>
              <a:t> </a:t>
            </a:r>
            <a:r>
              <a:rPr lang="sv-SE" dirty="0"/>
              <a:t>(ITT)</a:t>
            </a:r>
          </a:p>
          <a:p>
            <a:pPr marL="0" indent="0">
              <a:buNone/>
            </a:pPr>
            <a:r>
              <a:rPr lang="sv-SE" i="1" dirty="0"/>
              <a:t>    - </a:t>
            </a:r>
            <a:r>
              <a:rPr lang="sv-SE" dirty="0"/>
              <a:t>Faktiskt deltagande är inte slumpmässig utan kan ge skevt urval</a:t>
            </a:r>
          </a:p>
          <a:p>
            <a:pPr marL="0" indent="0">
              <a:buNone/>
            </a:pPr>
            <a:r>
              <a:rPr lang="sv-SE" i="1" dirty="0"/>
              <a:t>    - </a:t>
            </a:r>
            <a:r>
              <a:rPr lang="sv-SE" dirty="0"/>
              <a:t>Skillnader i utfall är informativa givet tillräckligt stora skillnader i</a:t>
            </a:r>
          </a:p>
          <a:p>
            <a:pPr marL="0" indent="0">
              <a:buNone/>
            </a:pPr>
            <a:r>
              <a:rPr lang="sv-SE" dirty="0"/>
              <a:t>       faktiskt deltagande</a:t>
            </a:r>
          </a:p>
          <a:p>
            <a:pPr marL="0" indent="0">
              <a:buNone/>
            </a:pPr>
            <a:r>
              <a:rPr lang="sv-SE" i="1" dirty="0"/>
              <a:t>    - </a:t>
            </a:r>
            <a:r>
              <a:rPr lang="sv-SE" dirty="0"/>
              <a:t>58 mot 29 i ena randomiseringszonen, 59 mot 13 i andra</a:t>
            </a:r>
          </a:p>
          <a:p>
            <a:r>
              <a:rPr lang="sv-SE" dirty="0"/>
              <a:t>Går inte bara att begränsa studien till de bästa leverantörerna</a:t>
            </a:r>
          </a:p>
          <a:p>
            <a:pPr marL="0" indent="0">
              <a:buNone/>
            </a:pPr>
            <a:r>
              <a:rPr lang="sv-SE" dirty="0"/>
              <a:t>    - Deltagande där är inte slumpmässigt</a:t>
            </a:r>
          </a:p>
          <a:p>
            <a:pPr marL="0" indent="0">
              <a:buNone/>
            </a:pPr>
            <a:r>
              <a:rPr lang="sv-SE" dirty="0"/>
              <a:t>    </a:t>
            </a:r>
          </a:p>
          <a:p>
            <a:pPr marL="0" indent="0">
              <a:buNone/>
            </a:pPr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1638511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7F3A2C-744C-6D00-203E-5063DB698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Ekonomisk-politiska slutsatser av studien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DA7B213-DD0E-C45B-F178-7513EA1B0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En enskild studie bör inte föranleda någon radikal politikomläggning</a:t>
            </a:r>
          </a:p>
          <a:p>
            <a:r>
              <a:rPr lang="sv-SE" dirty="0"/>
              <a:t>Fler studier behövs – inte minst av olika ersättningssystem</a:t>
            </a:r>
          </a:p>
          <a:p>
            <a:r>
              <a:rPr lang="sv-SE" dirty="0"/>
              <a:t>Men vettigt att också Af i liten skala börjar utföra matchnings-tjänster i egen regi för att möjliggöra bättre jämförelser</a:t>
            </a:r>
          </a:p>
          <a:p>
            <a:r>
              <a:rPr lang="sv-SE" dirty="0"/>
              <a:t>Men också rimligt att externa leverantörer i liten skala släpps in för dem som står längst från arbetsmarknaden </a:t>
            </a:r>
          </a:p>
        </p:txBody>
      </p:sp>
    </p:spTree>
    <p:extLst>
      <p:ext uri="{BB962C8B-B14F-4D97-AF65-F5344CB8AC3E}">
        <p14:creationId xmlns:p14="http://schemas.microsoft.com/office/powerpoint/2010/main" val="1370798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829CDC-CA80-76AB-DC8B-CE502A734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Andra lämpliga förändringar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C360EAD-82F9-814C-947F-ED3A5F01D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/>
              <a:t>Bättre information till arbetssökande om externa leverantörers resultat (betygsättning)</a:t>
            </a:r>
          </a:p>
          <a:p>
            <a:r>
              <a:rPr lang="sv-SE" dirty="0"/>
              <a:t>Uteslutning av lågpresterande leverantörer</a:t>
            </a:r>
          </a:p>
          <a:p>
            <a:r>
              <a:rPr lang="sv-SE" dirty="0"/>
              <a:t>Fördelning av arbetssökande som inte gör aktiva val till högpresterande leverantörer och inte till dem som ligger geografiskt närmast </a:t>
            </a:r>
            <a:r>
              <a:rPr lang="sv-SE" dirty="0" err="1"/>
              <a:t>bostadsadresen</a:t>
            </a:r>
            <a:endParaRPr lang="sv-SE" dirty="0"/>
          </a:p>
          <a:p>
            <a:r>
              <a:rPr lang="sv-SE" dirty="0"/>
              <a:t>Ge externa leverantörer fler instrument som tillgång till utbildning med mera för dem som står långt från arbetsmarknaden</a:t>
            </a:r>
          </a:p>
          <a:p>
            <a:r>
              <a:rPr lang="sv-SE" dirty="0"/>
              <a:t>Motsättning mellan minimikrav på leverantörer och att verksamheten ska vara en </a:t>
            </a:r>
            <a:r>
              <a:rPr lang="sv-SE" i="1" dirty="0"/>
              <a:t>black box </a:t>
            </a:r>
            <a:r>
              <a:rPr lang="sv-SE" dirty="0"/>
              <a:t>för att möjliggöra innovationer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047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D0ED65-4036-5BE1-09ED-4ECDFF9F6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Arbetsförmedlingens regleringsbrev för 2025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130DD7-AD6C-E1D8-7ED0-87494E20F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Arbetsförmedlingen ska, mot bakgrund av resultaten i utvärderingen, förändra de anskaffade matchningstjänsterna för att uppnå förbättrade arbetsmarknadseffekter för deltagarna och ökad kostnadseffektivitet, bl.a. genom att:</a:t>
            </a:r>
          </a:p>
          <a:p>
            <a:pPr marL="0" indent="0">
              <a:buNone/>
            </a:pPr>
            <a:r>
              <a:rPr lang="sv-SE" dirty="0"/>
              <a:t>• Genomföra förändringar som ger leverantörerna starkare incitament att uppnå förbättrade resultat i form av övergångar till arbete och utbildning.</a:t>
            </a:r>
          </a:p>
          <a:p>
            <a:pPr marL="0" indent="0">
              <a:buNone/>
            </a:pPr>
            <a:r>
              <a:rPr lang="sv-SE" dirty="0"/>
              <a:t>• Påtagligt minska kostnaderna per genomsnittlig deltagare i tjänsten.</a:t>
            </a:r>
          </a:p>
        </p:txBody>
      </p:sp>
    </p:spTree>
    <p:extLst>
      <p:ext uri="{BB962C8B-B14F-4D97-AF65-F5344CB8AC3E}">
        <p14:creationId xmlns:p14="http://schemas.microsoft.com/office/powerpoint/2010/main" val="5574672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ACAC1B-BF90-A8F3-3447-CA0EFFF9B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Kontrollen av arbetssökande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823341-BDDF-398D-4E90-F76981225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Pågående diskussion mellan Af med IAF</a:t>
            </a:r>
          </a:p>
          <a:p>
            <a:pPr marL="0" indent="0">
              <a:buNone/>
            </a:pPr>
            <a:r>
              <a:rPr lang="sv-SE" dirty="0"/>
              <a:t>   - Antal sökta jobb</a:t>
            </a:r>
          </a:p>
          <a:p>
            <a:pPr marL="0" indent="0">
              <a:buNone/>
            </a:pPr>
            <a:r>
              <a:rPr lang="sv-SE" dirty="0"/>
              <a:t>   - Lämpliga kontra olämpliga arbeten</a:t>
            </a:r>
          </a:p>
          <a:p>
            <a:pPr marL="0" indent="0">
              <a:buNone/>
            </a:pPr>
            <a:r>
              <a:rPr lang="sv-SE" dirty="0"/>
              <a:t>   - Vidgning av yrkesmässigt och geografiskt sökområde</a:t>
            </a:r>
          </a:p>
          <a:p>
            <a:r>
              <a:rPr lang="sv-SE" dirty="0"/>
              <a:t>Strikta krav är i linje med den ursprungliga Rehn-Meidner-modellens inriktning på rörlighet och även arbetsgivarnas arbetskraftsbehov</a:t>
            </a:r>
          </a:p>
          <a:p>
            <a:r>
              <a:rPr lang="sv-SE" dirty="0"/>
              <a:t>Terrorisera de arbetslösa? – Richard </a:t>
            </a:r>
            <a:r>
              <a:rPr lang="sv-SE" dirty="0" err="1"/>
              <a:t>Layard</a:t>
            </a:r>
            <a:endParaRPr lang="sv-SE" dirty="0"/>
          </a:p>
          <a:p>
            <a:r>
              <a:rPr lang="sv-SE" dirty="0"/>
              <a:t>Legitimiteten för arbetslöshetsförsäkringen</a:t>
            </a:r>
          </a:p>
          <a:p>
            <a:r>
              <a:rPr lang="sv-SE" dirty="0"/>
              <a:t>Många inblandade aktörer i kontrollen – svåröverskådligt?</a:t>
            </a:r>
          </a:p>
          <a:p>
            <a:pPr marL="0" indent="0">
              <a:buNone/>
            </a:pPr>
            <a:r>
              <a:rPr lang="sv-SE" dirty="0"/>
              <a:t>    - Olika enheter på Af, a-kassor, leverantörer och underleverantörer</a:t>
            </a:r>
          </a:p>
          <a:p>
            <a:pPr marL="0" indent="0">
              <a:buNone/>
            </a:pPr>
            <a:r>
              <a:rPr lang="sv-SE" dirty="0">
                <a:solidFill>
                  <a:srgbClr val="002060"/>
                </a:solidFill>
              </a:rPr>
              <a:t>   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362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6215CB-0424-AEF7-CD32-6CEEBEA6D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dirty="0">
                <a:solidFill>
                  <a:srgbClr val="002060"/>
                </a:solidFill>
              </a:rPr>
              <a:t>Uppläggning</a:t>
            </a:r>
            <a:endParaRPr lang="en-GB" sz="6000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C3D80E-0E8B-558C-1614-9177F710B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4000" dirty="0"/>
              <a:t>Ett långsiktigt perspektiv på arbetsmarknadspolitiken</a:t>
            </a:r>
          </a:p>
          <a:p>
            <a:r>
              <a:rPr lang="sv-SE" sz="4000" dirty="0"/>
              <a:t>Vad vet vi om effekterna av olika arbetsmarknadsprogram?</a:t>
            </a:r>
          </a:p>
          <a:p>
            <a:r>
              <a:rPr lang="sv-SE" sz="4000" dirty="0"/>
              <a:t>Arbetsförmedlingens reformering</a:t>
            </a:r>
          </a:p>
          <a:p>
            <a:r>
              <a:rPr lang="sv-SE" sz="4000" dirty="0"/>
              <a:t>Arbetsförmedlingens interna arbete</a:t>
            </a:r>
          </a:p>
          <a:p>
            <a:r>
              <a:rPr lang="en-GB" sz="4000" dirty="0" err="1"/>
              <a:t>Sammanfattande</a:t>
            </a:r>
            <a:r>
              <a:rPr lang="en-GB" sz="4000" dirty="0"/>
              <a:t> </a:t>
            </a:r>
            <a:r>
              <a:rPr lang="en-GB" sz="4000" dirty="0" err="1"/>
              <a:t>slutsatser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652641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2BCF30-F590-5452-292C-A60F2C6BD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Digitalisering och ärendebaserat arbetssätt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2E666A1-9E23-9146-0DB5-BB42A851D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Sällan fysiska möten</a:t>
            </a:r>
          </a:p>
          <a:p>
            <a:r>
              <a:rPr lang="sv-SE" dirty="0"/>
              <a:t>Enskilda förmedlare har inte ansvaret för enskilda arbetssökande</a:t>
            </a:r>
          </a:p>
          <a:p>
            <a:r>
              <a:rPr lang="sv-SE" dirty="0"/>
              <a:t>Information ska i stället föras över via de individuella handlingsplanerna</a:t>
            </a:r>
          </a:p>
          <a:p>
            <a:r>
              <a:rPr lang="sv-SE" dirty="0"/>
              <a:t>Två paralleller</a:t>
            </a:r>
          </a:p>
          <a:p>
            <a:pPr marL="0" indent="0">
              <a:buNone/>
            </a:pPr>
            <a:r>
              <a:rPr lang="sv-SE" dirty="0"/>
              <a:t>    - Banktjänster – fungerar bra</a:t>
            </a:r>
          </a:p>
          <a:p>
            <a:pPr marL="0" indent="0">
              <a:buNone/>
            </a:pPr>
            <a:r>
              <a:rPr lang="sv-SE" dirty="0"/>
              <a:t>    - Sjukvård – fungerar dåligt</a:t>
            </a:r>
          </a:p>
          <a:p>
            <a:r>
              <a:rPr lang="sv-SE" dirty="0"/>
              <a:t>Arbetsförmedlingen som korsning mellan (plats)bank och vård?</a:t>
            </a:r>
          </a:p>
          <a:p>
            <a:r>
              <a:rPr lang="sv-SE" dirty="0"/>
              <a:t>Är det rätt balans mellan ärendebasering, kontinuitet i kontakterna och lokal förankring?</a:t>
            </a:r>
          </a:p>
          <a:p>
            <a:pPr marL="0" indent="0">
              <a:buNone/>
            </a:pPr>
            <a:r>
              <a:rPr lang="sv-SE" dirty="0"/>
              <a:t>     - Bra resultat av intensivt förmedlararbete med samma grupp av förmedlare på lokala kontor</a:t>
            </a:r>
          </a:p>
          <a:p>
            <a:pPr marL="0" indent="0">
              <a:buNone/>
            </a:pPr>
            <a:r>
              <a:rPr lang="sv-SE" dirty="0"/>
              <a:t>       som också sköter arbetsgivarkontakterna. </a:t>
            </a:r>
          </a:p>
          <a:p>
            <a:pPr marL="0" indent="0">
              <a:buNone/>
            </a:pPr>
            <a:r>
              <a:rPr lang="sv-SE" dirty="0"/>
              <a:t>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3044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7DAA2-1C2B-0B15-A9B1-ED5C41063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Hur ser en bra arbetsmarknadspolitik 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A4F63-E804-2A53-78A1-2EECFE490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Stort inslag av subventionerade anställningar i privat sektor</a:t>
            </a:r>
          </a:p>
          <a:p>
            <a:r>
              <a:rPr lang="sv-SE" dirty="0"/>
              <a:t>Någon form av offentlig sysselsättning för dem som varit långtidsarbetslösa mycket länge och med små bedömda jobbchanser</a:t>
            </a:r>
          </a:p>
          <a:p>
            <a:r>
              <a:rPr lang="sv-SE" dirty="0"/>
              <a:t>Skala upp arbetsmarknadsutbildningen</a:t>
            </a:r>
          </a:p>
          <a:p>
            <a:pPr marL="0" indent="0">
              <a:buNone/>
            </a:pPr>
            <a:r>
              <a:rPr lang="sv-SE" dirty="0"/>
              <a:t>    - Behövs lösning av överklagandeproblemet</a:t>
            </a:r>
          </a:p>
          <a:p>
            <a:r>
              <a:rPr lang="sv-SE" dirty="0"/>
              <a:t>Balansen mellan Af:s insatser i egen regi och externa leverantörer</a:t>
            </a:r>
          </a:p>
          <a:p>
            <a:pPr marL="0" indent="0">
              <a:buNone/>
            </a:pPr>
            <a:r>
              <a:rPr lang="sv-SE" dirty="0"/>
              <a:t>    - Inga radikala förändringar på basis av nuvarande kunskapsläge</a:t>
            </a:r>
          </a:p>
          <a:p>
            <a:pPr marL="0" indent="0">
              <a:buNone/>
            </a:pPr>
            <a:r>
              <a:rPr lang="sv-SE" dirty="0"/>
              <a:t>    - Man bör pröva sig fram</a:t>
            </a:r>
          </a:p>
          <a:p>
            <a:pPr marL="0" indent="0">
              <a:buNone/>
            </a:pPr>
            <a:r>
              <a:rPr lang="sv-SE" dirty="0"/>
              <a:t>    - Matchningstjänster i Af:s egen regi i liten skala</a:t>
            </a:r>
          </a:p>
          <a:p>
            <a:pPr marL="0" indent="0">
              <a:buNone/>
            </a:pPr>
            <a:r>
              <a:rPr lang="sv-SE" dirty="0"/>
              <a:t>    - Externa leverantörer i liten skala också för dem med minst jobbchans</a:t>
            </a:r>
          </a:p>
          <a:p>
            <a:pPr marL="0" indent="0">
              <a:buNone/>
            </a:pPr>
            <a:r>
              <a:rPr lang="sv-SE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934119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07CD8-3A01-ADCF-2307-0B2035A61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Hur ser en bra arbetsmarknadspolitik ut? Forts.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FE3CB-3905-BA9A-7162-62FB735D9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Bättre förutsättningar för externa leverantörer</a:t>
            </a:r>
          </a:p>
          <a:p>
            <a:pPr marL="0" indent="0">
              <a:buNone/>
            </a:pPr>
            <a:r>
              <a:rPr lang="sv-SE" dirty="0"/>
              <a:t>   - Lättillgänglig </a:t>
            </a:r>
            <a:r>
              <a:rPr lang="sv-SE" i="1" dirty="0"/>
              <a:t>rating</a:t>
            </a:r>
          </a:p>
          <a:p>
            <a:pPr marL="0" indent="0">
              <a:buNone/>
            </a:pPr>
            <a:r>
              <a:rPr lang="sv-SE" i="1" dirty="0"/>
              <a:t>   - </a:t>
            </a:r>
            <a:r>
              <a:rPr lang="sv-SE" dirty="0"/>
              <a:t>Utrensning av ineffektiva leverantörer</a:t>
            </a:r>
          </a:p>
          <a:p>
            <a:pPr marL="0" indent="0">
              <a:buNone/>
            </a:pPr>
            <a:r>
              <a:rPr lang="sv-SE" dirty="0"/>
              <a:t>   - Tillgång till fler instrument?</a:t>
            </a:r>
          </a:p>
          <a:p>
            <a:pPr marL="0" indent="0">
              <a:buNone/>
            </a:pPr>
            <a:r>
              <a:rPr lang="sv-SE" dirty="0"/>
              <a:t>   - Större andel resultatersättning och mindre </a:t>
            </a:r>
            <a:r>
              <a:rPr lang="sv-SE"/>
              <a:t>reglering av minimivillkor</a:t>
            </a:r>
            <a:r>
              <a:rPr lang="sv-SE" dirty="0"/>
              <a:t>?</a:t>
            </a:r>
          </a:p>
          <a:p>
            <a:r>
              <a:rPr lang="sv-SE" dirty="0"/>
              <a:t>Mer krav på rörlighet</a:t>
            </a:r>
          </a:p>
          <a:p>
            <a:r>
              <a:rPr lang="sv-SE" dirty="0"/>
              <a:t>Effektivare kontroll – men svårt med många aktörer</a:t>
            </a:r>
          </a:p>
          <a:p>
            <a:r>
              <a:rPr lang="sv-SE" dirty="0"/>
              <a:t>Mer kontinuitet i Af:s kontakter med arbetssökande</a:t>
            </a:r>
          </a:p>
          <a:p>
            <a:pPr marL="0" indent="0">
              <a:buNone/>
            </a:pPr>
            <a:r>
              <a:rPr lang="sv-SE" dirty="0"/>
              <a:t>    - Tidigt stadium</a:t>
            </a:r>
          </a:p>
          <a:p>
            <a:pPr marL="0" indent="0">
              <a:buNone/>
            </a:pPr>
            <a:r>
              <a:rPr lang="sv-SE" dirty="0"/>
              <a:t>    - Förmedlare med lokal förankring och goda arbetsgivarkontakter</a:t>
            </a:r>
          </a:p>
          <a:p>
            <a:pPr marL="0" indent="0">
              <a:buNone/>
            </a:pPr>
            <a:r>
              <a:rPr lang="sv-SE" dirty="0"/>
              <a:t>    - Tillräcklig handledartäthet</a:t>
            </a:r>
          </a:p>
        </p:txBody>
      </p:sp>
    </p:spTree>
    <p:extLst>
      <p:ext uri="{BB962C8B-B14F-4D97-AF65-F5344CB8AC3E}">
        <p14:creationId xmlns:p14="http://schemas.microsoft.com/office/powerpoint/2010/main" val="2429635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B5D64C-1DC1-6E76-1F6B-1B54D2402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Den aktiva arbetsmarknadspolitiken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64C952D-4FE6-9ABE-0C96-44C020627E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1950–1990 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DA37E54-7344-D428-E009-D4F8B5F1E1F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Enorm prestige för Ams</a:t>
            </a:r>
          </a:p>
          <a:p>
            <a:r>
              <a:rPr lang="sv-SE" dirty="0"/>
              <a:t>Central del av den svenska modellen</a:t>
            </a:r>
          </a:p>
          <a:p>
            <a:r>
              <a:rPr lang="sv-SE" dirty="0"/>
              <a:t>Förebild för andra länder</a:t>
            </a:r>
          </a:p>
          <a:p>
            <a:r>
              <a:rPr lang="sv-SE" dirty="0"/>
              <a:t>Ams var en ”socialdemokratisk myndighet”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4A5A1C7-E83D-01C2-53D2-793D63EEE9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Idag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954BB22-EC5F-58B6-4D23-2A620A749DE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/>
              <a:t>Allmänt kritiserad arbetsmarknadspolitik</a:t>
            </a:r>
          </a:p>
          <a:p>
            <a:r>
              <a:rPr lang="sv-SE" dirty="0"/>
              <a:t>Mycket lågt förtroende för Arbetsförmedlingen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9272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D87860-71E8-C014-EB2D-332C73389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Rehn-Meidner-modellen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BB78194-154D-ECB3-6B78-25EC06A4E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Väl fungerande arbetsmarknad och tillväxtfrämjande strukturomvandling</a:t>
            </a:r>
          </a:p>
          <a:p>
            <a:r>
              <a:rPr lang="sv-SE" dirty="0"/>
              <a:t>Samspel med den solidariska lönepolitiken</a:t>
            </a:r>
          </a:p>
          <a:p>
            <a:pPr marL="0" indent="0">
              <a:buNone/>
            </a:pPr>
            <a:r>
              <a:rPr lang="sv-SE" dirty="0"/>
              <a:t>    - ”lika lön för lika arbete”</a:t>
            </a:r>
          </a:p>
          <a:p>
            <a:r>
              <a:rPr lang="sv-SE" dirty="0"/>
              <a:t>Lågproduktiva jobb skulle slås ut</a:t>
            </a:r>
          </a:p>
          <a:p>
            <a:r>
              <a:rPr lang="sv-SE" dirty="0"/>
              <a:t>Den aktiva arbetsmarknadspolitiken skulle slussa friställda till expanderande verksamheter</a:t>
            </a:r>
          </a:p>
          <a:p>
            <a:r>
              <a:rPr lang="sv-SE" dirty="0"/>
              <a:t>En allmän samhällsekonomisk funktion för arbetsmarknadspolitiken</a:t>
            </a:r>
          </a:p>
          <a:p>
            <a:r>
              <a:rPr lang="sv-SE" dirty="0"/>
              <a:t>Hög prioritet till att tillgodose expanderande företags arbetskrafts-behov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2586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896B10-4280-F466-5532-F969F0216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Gradvis förändring av arbetsmarknads-politikens inriktning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FE3B93C-D3C8-2863-8AEF-209FE2DD0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1970-talet: Förskjutning från </a:t>
            </a:r>
            <a:r>
              <a:rPr lang="sv-SE" i="1" dirty="0"/>
              <a:t>tillväxtpolitik </a:t>
            </a:r>
            <a:r>
              <a:rPr lang="sv-SE" dirty="0"/>
              <a:t>till </a:t>
            </a:r>
            <a:r>
              <a:rPr lang="sv-SE" i="1" dirty="0"/>
              <a:t>stabiliseringspolitik</a:t>
            </a:r>
          </a:p>
          <a:p>
            <a:pPr marL="0" indent="0">
              <a:buNone/>
            </a:pPr>
            <a:r>
              <a:rPr lang="sv-SE" i="1" dirty="0"/>
              <a:t>    </a:t>
            </a:r>
            <a:r>
              <a:rPr lang="sv-SE" dirty="0"/>
              <a:t>- Hålla nere den öppna arbetslösheten genom placering i program i</a:t>
            </a:r>
          </a:p>
          <a:p>
            <a:pPr marL="0" indent="0">
              <a:buNone/>
            </a:pPr>
            <a:r>
              <a:rPr lang="sv-SE" dirty="0"/>
              <a:t>       lågkonjunkturer</a:t>
            </a:r>
          </a:p>
          <a:p>
            <a:r>
              <a:rPr lang="sv-SE" dirty="0"/>
              <a:t>Stor expansion av programmen under 1990-talskrisen</a:t>
            </a:r>
          </a:p>
          <a:p>
            <a:pPr marL="0" indent="0">
              <a:buNone/>
            </a:pPr>
            <a:r>
              <a:rPr lang="sv-SE" dirty="0"/>
              <a:t>    - Mer än 5 procent av arbetskraften</a:t>
            </a:r>
          </a:p>
          <a:p>
            <a:r>
              <a:rPr lang="sv-SE" dirty="0"/>
              <a:t>Längre tid för programdeltagare att komma i (osubventionerad) sysselsättning än för öppet arbetslösa</a:t>
            </a:r>
          </a:p>
          <a:p>
            <a:pPr marL="0" indent="0">
              <a:buNone/>
            </a:pPr>
            <a:r>
              <a:rPr lang="sv-SE" i="1" dirty="0"/>
              <a:t>     - </a:t>
            </a:r>
            <a:r>
              <a:rPr lang="sv-SE" dirty="0"/>
              <a:t>Programmen var för stora för att kunna bedrivas effektivt</a:t>
            </a:r>
          </a:p>
          <a:p>
            <a:pPr marL="0" indent="0">
              <a:buNone/>
            </a:pPr>
            <a:r>
              <a:rPr lang="sv-SE" i="1" dirty="0"/>
              <a:t>     - </a:t>
            </a:r>
            <a:r>
              <a:rPr lang="sv-SE" dirty="0"/>
              <a:t>Placering i program användes för återkvalificering till a-kassan</a:t>
            </a:r>
          </a:p>
          <a:p>
            <a:r>
              <a:rPr lang="sv-SE" dirty="0"/>
              <a:t>Efter krisen: Hantering av </a:t>
            </a:r>
            <a:r>
              <a:rPr lang="sv-SE" i="1" dirty="0"/>
              <a:t>strukturell </a:t>
            </a:r>
            <a:r>
              <a:rPr lang="sv-SE" dirty="0"/>
              <a:t>snarare än </a:t>
            </a:r>
            <a:r>
              <a:rPr lang="sv-SE" i="1" dirty="0"/>
              <a:t>konjunkturell </a:t>
            </a:r>
            <a:r>
              <a:rPr lang="sv-SE" dirty="0"/>
              <a:t>arbetslöshet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7922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638C42-63F0-5654-3CC0-D01D45525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Gradvis förändring av arbetsmarknads-politikens inriktning forts.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50ABEF2-8A7D-C0FC-153F-08C0EE5C6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Arbetsmarknadsverket blev Arbetsförmedlingen 2008</a:t>
            </a:r>
          </a:p>
          <a:p>
            <a:r>
              <a:rPr lang="sv-SE" dirty="0"/>
              <a:t>Nya uppdrag</a:t>
            </a:r>
          </a:p>
          <a:p>
            <a:pPr marL="0" indent="0">
              <a:buNone/>
            </a:pPr>
            <a:r>
              <a:rPr lang="sv-SE" dirty="0"/>
              <a:t>   - Långtidssjukskrivnas återinträde på arbetsmarknaden</a:t>
            </a:r>
          </a:p>
          <a:p>
            <a:pPr marL="0" indent="0">
              <a:buNone/>
            </a:pPr>
            <a:r>
              <a:rPr lang="sv-SE" dirty="0"/>
              <a:t>   - Etablering av flyktinginvandrare på arbetsmarknaden</a:t>
            </a:r>
          </a:p>
          <a:p>
            <a:r>
              <a:rPr lang="sv-SE" dirty="0"/>
              <a:t>Helt annan uppgift än i arbetsmarknadspolitikens barndom</a:t>
            </a:r>
          </a:p>
          <a:p>
            <a:pPr marL="0" indent="0">
              <a:buNone/>
            </a:pPr>
            <a:r>
              <a:rPr lang="sv-SE" dirty="0"/>
              <a:t>     - Inte längre lågutbildade svenska män som ska slussas till förhållandevis</a:t>
            </a:r>
          </a:p>
          <a:p>
            <a:pPr marL="0" indent="0">
              <a:buNone/>
            </a:pPr>
            <a:r>
              <a:rPr lang="sv-SE" dirty="0"/>
              <a:t>        enkla industrijobb</a:t>
            </a:r>
          </a:p>
          <a:p>
            <a:pPr marL="0" indent="0">
              <a:buNone/>
            </a:pPr>
            <a:r>
              <a:rPr lang="sv-SE" dirty="0"/>
              <a:t>     - Tvåförsörjarhushåll – svårare ställa krav på rörlighet</a:t>
            </a:r>
          </a:p>
          <a:p>
            <a:pPr marL="0" indent="0">
              <a:buNone/>
            </a:pPr>
            <a:r>
              <a:rPr lang="sv-SE" dirty="0"/>
              <a:t>     - Den ursprungliga </a:t>
            </a:r>
            <a:r>
              <a:rPr lang="sv-SE" dirty="0" err="1"/>
              <a:t>omslussningsfunktionen</a:t>
            </a:r>
            <a:r>
              <a:rPr lang="sv-SE" dirty="0"/>
              <a:t> har tagits över av parternas</a:t>
            </a:r>
          </a:p>
          <a:p>
            <a:pPr marL="0" indent="0">
              <a:buNone/>
            </a:pPr>
            <a:r>
              <a:rPr lang="sv-SE" dirty="0"/>
              <a:t>       omställningsorganisationer</a:t>
            </a:r>
          </a:p>
          <a:p>
            <a:pPr marL="0" indent="0">
              <a:buNone/>
            </a:pPr>
            <a:r>
              <a:rPr lang="sv-SE" dirty="0"/>
              <a:t>     - ”Ämbetsverk för att hantera arbetslösa”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314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9DE87B-45E7-14D8-DA07-BA427E7B7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Förmedlingens uppgifter forts.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8D1A80-03CB-E5AC-8F78-189923B52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I </a:t>
            </a:r>
            <a:r>
              <a:rPr lang="en-GB" sz="2800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vilken</a:t>
            </a:r>
            <a:r>
              <a:rPr lang="en-GB" sz="2800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grad service för </a:t>
            </a:r>
            <a:r>
              <a:rPr lang="en-GB" sz="2800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arbetssökande</a:t>
            </a:r>
            <a:r>
              <a:rPr lang="en-GB" sz="2800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respektive</a:t>
            </a:r>
            <a:r>
              <a:rPr lang="en-GB" sz="2800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service för </a:t>
            </a:r>
            <a:r>
              <a:rPr lang="en-GB" sz="2800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arbetsgivarna</a:t>
            </a:r>
            <a:r>
              <a:rPr lang="en-GB" sz="2800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I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praktiken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är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huvuduppgiften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service för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arbetssökande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och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så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kommer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service för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arbetsgivarna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“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på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köpet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”</a:t>
            </a:r>
          </a:p>
          <a:p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För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stor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fokusering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på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de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arbetssökande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leder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till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sämre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arbetsgivarkontakter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och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därmed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att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det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blir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svårare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att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hjälpa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de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arbetssökande</a:t>
            </a:r>
            <a:endParaRPr lang="en-GB" kern="100" dirty="0"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Arbetsgivares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medverkan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och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engagemang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är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en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central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faktor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för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framgångsrika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matchningsinsatser</a:t>
            </a:r>
            <a:endParaRPr lang="en-GB" sz="2800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4280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E7379C-83B7-E245-0250-4338EEC98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Vikten av evidensbaserade insatser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3ADE12A-7E09-B81A-5485-8F401D07E7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Då</a:t>
            </a:r>
            <a:endParaRPr lang="en-GB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C586973-FEFC-26D5-F024-03A676A80E3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Inga forskningsbaserade utvärderingar</a:t>
            </a:r>
          </a:p>
          <a:p>
            <a:r>
              <a:rPr lang="sv-SE" dirty="0"/>
              <a:t>Inga forskarutbildade på Ams</a:t>
            </a:r>
          </a:p>
          <a:p>
            <a:r>
              <a:rPr lang="sv-SE" dirty="0"/>
              <a:t>Ams och Arbetsmarknads-departementet ifrågasatte kritiska forskningsstudier</a:t>
            </a:r>
          </a:p>
          <a:p>
            <a:endParaRPr lang="en-GB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2DDF433-1992-6BCC-2BA5-EC448914E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Nu</a:t>
            </a:r>
            <a:endParaRPr lang="en-GB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AD82AA7-E395-14C5-0F64-C3620D82F9B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Gedigen analysavdelning på Af</a:t>
            </a:r>
          </a:p>
          <a:p>
            <a:r>
              <a:rPr lang="sv-SE" dirty="0"/>
              <a:t>IFAU:s utvärderingar</a:t>
            </a:r>
          </a:p>
          <a:p>
            <a:r>
              <a:rPr lang="sv-SE" dirty="0"/>
              <a:t>Har stimulerat analysarbetet på Af</a:t>
            </a:r>
          </a:p>
          <a:p>
            <a:r>
              <a:rPr lang="sv-SE" dirty="0"/>
              <a:t>Slumpmässig fördelning av arbetssökande till program i randomiserade experiment</a:t>
            </a:r>
          </a:p>
          <a:p>
            <a:pPr marL="0" indent="0">
              <a:buNone/>
            </a:pPr>
            <a:r>
              <a:rPr lang="sv-SE" dirty="0"/>
              <a:t>   - Annars riskerar resultaten att</a:t>
            </a:r>
          </a:p>
          <a:p>
            <a:pPr marL="0" indent="0">
              <a:buNone/>
            </a:pPr>
            <a:r>
              <a:rPr lang="sv-SE" dirty="0"/>
              <a:t>     snedvridas av olika deltagar-</a:t>
            </a:r>
          </a:p>
          <a:p>
            <a:pPr marL="0" indent="0">
              <a:buNone/>
            </a:pPr>
            <a:r>
              <a:rPr lang="sv-SE" dirty="0"/>
              <a:t>     sammansättning</a:t>
            </a:r>
          </a:p>
        </p:txBody>
      </p:sp>
    </p:spTree>
    <p:extLst>
      <p:ext uri="{BB962C8B-B14F-4D97-AF65-F5344CB8AC3E}">
        <p14:creationId xmlns:p14="http://schemas.microsoft.com/office/powerpoint/2010/main" val="3538764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B95969-8F70-6BE7-4436-9CC08BBAF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Kunskap om olika programs effektivitet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3090217-65A3-E1F3-8F33-8C9F58A50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v-SE" u="sng" dirty="0"/>
              <a:t>Goda effekter av:</a:t>
            </a:r>
          </a:p>
          <a:p>
            <a:r>
              <a:rPr lang="sv-SE" dirty="0"/>
              <a:t>Intensifierad arbetsförmedling</a:t>
            </a:r>
          </a:p>
          <a:p>
            <a:pPr marL="0" indent="0">
              <a:buNone/>
            </a:pPr>
            <a:r>
              <a:rPr lang="sv-SE" dirty="0"/>
              <a:t>    - Fler handläggare</a:t>
            </a:r>
          </a:p>
          <a:p>
            <a:pPr marL="0" indent="0">
              <a:buNone/>
            </a:pPr>
            <a:r>
              <a:rPr lang="sv-SE" dirty="0"/>
              <a:t>    - Tidiga kontakter med handläggare som har goda arbetsgivarkontakter</a:t>
            </a:r>
          </a:p>
          <a:p>
            <a:r>
              <a:rPr lang="sv-SE" dirty="0"/>
              <a:t>Subventionerade anställningar i privat sektor</a:t>
            </a:r>
          </a:p>
          <a:p>
            <a:r>
              <a:rPr lang="sv-SE" dirty="0"/>
              <a:t>Arbetsmarknadsutbildning</a:t>
            </a:r>
          </a:p>
          <a:p>
            <a:pPr marL="0" indent="0">
              <a:buNone/>
            </a:pPr>
            <a:r>
              <a:rPr lang="sv-SE" u="sng" dirty="0"/>
              <a:t>Men inte av:</a:t>
            </a:r>
          </a:p>
          <a:p>
            <a:r>
              <a:rPr lang="sv-SE" dirty="0"/>
              <a:t>Temporära anställningar i offentlig sektor för att utföra kompletterande arbetsuppgifter</a:t>
            </a:r>
          </a:p>
        </p:txBody>
      </p:sp>
    </p:spTree>
    <p:extLst>
      <p:ext uri="{BB962C8B-B14F-4D97-AF65-F5344CB8AC3E}">
        <p14:creationId xmlns:p14="http://schemas.microsoft.com/office/powerpoint/2010/main" val="2650624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4930</TotalTime>
  <Words>1450</Words>
  <Application>Microsoft Office PowerPoint</Application>
  <PresentationFormat>Bredbild</PresentationFormat>
  <Paragraphs>189</Paragraphs>
  <Slides>22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22</vt:i4>
      </vt:variant>
    </vt:vector>
  </HeadingPairs>
  <TitlesOfParts>
    <vt:vector size="27" baseType="lpstr">
      <vt:lpstr>Aptos</vt:lpstr>
      <vt:lpstr>Aptos Display</vt:lpstr>
      <vt:lpstr>Arial</vt:lpstr>
      <vt:lpstr>Calibri</vt:lpstr>
      <vt:lpstr>Office-tema</vt:lpstr>
      <vt:lpstr>Hur får vi till en bra arbetsmarknadspolitik?</vt:lpstr>
      <vt:lpstr>Uppläggning</vt:lpstr>
      <vt:lpstr>Den aktiva arbetsmarknadspolitiken</vt:lpstr>
      <vt:lpstr>Rehn-Meidner-modellen</vt:lpstr>
      <vt:lpstr>Gradvis förändring av arbetsmarknads-politikens inriktning</vt:lpstr>
      <vt:lpstr>Gradvis förändring av arbetsmarknads-politikens inriktning forts.</vt:lpstr>
      <vt:lpstr>Förmedlingens uppgifter forts.</vt:lpstr>
      <vt:lpstr>Vikten av evidensbaserade insatser</vt:lpstr>
      <vt:lpstr>Kunskap om olika programs effektivitet</vt:lpstr>
      <vt:lpstr>Varför så svårt att öka volymerna i arbets-marknadsutbildningen?</vt:lpstr>
      <vt:lpstr>Reformeringen av Arbetsförmedlingen</vt:lpstr>
      <vt:lpstr>Oklar teori om offentliga kontra privata utförare</vt:lpstr>
      <vt:lpstr>IFAU:s och Af:s utvärderingsstudie</vt:lpstr>
      <vt:lpstr>PowerPoint-presentation</vt:lpstr>
      <vt:lpstr>Diskussion av metod</vt:lpstr>
      <vt:lpstr>Ekonomisk-politiska slutsatser av studien</vt:lpstr>
      <vt:lpstr>Andra lämpliga förändringar</vt:lpstr>
      <vt:lpstr>Arbetsförmedlingens regleringsbrev för 2025</vt:lpstr>
      <vt:lpstr>Kontrollen av arbetssökande</vt:lpstr>
      <vt:lpstr>Digitalisering och ärendebaserat arbetssätt</vt:lpstr>
      <vt:lpstr>Hur ser en bra arbetsmarknadspolitik ut?</vt:lpstr>
      <vt:lpstr>Hur ser en bra arbetsmarknadspolitik ut? Forts.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Arbetsmarknadspolitik, arbetsmarknad och Arbetsförmedlingens uppdrag</dc:title>
  <dc:creator>Lars Calmfors</dc:creator>
  <cp:lastModifiedBy>Lars Calmfors</cp:lastModifiedBy>
  <cp:revision>18</cp:revision>
  <cp:lastPrinted>2025-01-26T17:04:42Z</cp:lastPrinted>
  <dcterms:created xsi:type="dcterms:W3CDTF">2024-04-21T09:50:14Z</dcterms:created>
  <dcterms:modified xsi:type="dcterms:W3CDTF">2025-01-29T13:54:56Z</dcterms:modified>
</cp:coreProperties>
</file>