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6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5266C7-3073-54BF-70A7-C9EA0E1D8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0BDDF26-2E8B-F9E6-0050-5F3346EA8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CB043D-22B5-28EA-CC19-45595A52C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7ACB3A-9FE4-15A6-BD6B-E8A664F33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871357-42E6-06D1-5FED-21C4FFA04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628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8D7066-604A-F9A7-6522-E9761AC56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DF146DB-F8F4-1CE5-307B-2458427C2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2067FD-11A4-DC75-13B4-398AD9785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C16C6C-7382-C9D4-F29A-289851F7F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728045-0B39-BB7D-C4B1-B8FBB816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232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197F9F6-5A52-E33A-0272-F5A0EC945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427217A-FCFD-BE08-E1A7-66B8A0E3F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E2A728-7FE7-E08E-EEC4-89B894661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CFD20B-18C6-44BB-5B59-1E0BCE812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E8C8E4-C28D-BF25-EE43-419885A37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796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3340B4-4242-35A7-E73B-BA12C13B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0DDE66-D3C4-40F2-5E1C-A7C3000DA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AA9962-8AF7-DD7A-D323-D04C36905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4C98E8-77E2-E94A-8D20-31B3006D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444316-8658-636B-478B-4EB2300AA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89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341FC4-162A-7CC8-363F-888D8F36E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8545AB-793B-DAA7-E5E3-66A515C72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C03BE9-0EDD-1639-9B30-6D8F78541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C997158-6DF9-7FCC-D741-3A176A3EC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1071E5-6840-6A60-0C7C-F8E9E2656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73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8F7FB4-30E4-BAAD-590D-667770BE0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18F3A5-DC47-F701-A7B0-E89205FDC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12F9853-A1BF-DD3D-4DCF-4327705FA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8BBA25E-1B57-CD01-0625-1D285AE26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7FB679-4B3E-5A69-767D-9DC4A9FB7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F6EA93-73FC-326C-5955-E3EDDDC35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792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188E7C-8A57-15A9-77F0-3118F2B14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4629EC0-34F8-5BA2-74B2-10A60C67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957F84B-E412-A15D-A2CA-614E01BE3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BCF6651-70D0-5B03-C111-A6E4BEA49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22C0730-AC90-5D75-CBA5-D387769F3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B3C7095-9C9E-3ED0-B69E-A6563C0F6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C2BF15-0AB6-6961-6EF6-4438F4F6D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50D0A69-44B7-3AA3-C199-FAFE2DB2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757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E3048-BC08-4E10-D28C-3D79773EA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19155-EA09-A4C3-EFEA-D4A76E462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0C483FD-A09B-8D76-E799-70C59AE1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F184479-DF7B-F97F-C556-F6F26D86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909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4145822-4D86-5247-FDEB-8C364C158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D6CC6C8-293A-6A54-F017-6215A078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29C9214-6041-237C-C0B5-063453D4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052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F9887C-F5EE-E6A6-2E57-010BBEF0E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D5B8DB-661A-FEE4-386F-E167F7E46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A4C250-A57C-5F05-F6D4-8A7369EE1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7CF88A2-9D1A-A9A7-7FA5-F4DF391B4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71C3A1C-0C16-4ACC-34D0-7947F41F6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086FF16-F897-CFD4-DEEA-F23ABE92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5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373863-7BEF-6D71-39B8-10D289BF3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AE012DB-150A-1C9E-67D6-A5EFB58F36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587008D-6C88-2DE6-9C07-9103E2FBC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E54EF8E-9A9A-AFFB-39C8-80DFB5F49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0582-2A8D-47F9-B6F7-64098FE08C80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66AE20F-713D-D6ED-89C3-3A8EEAAB2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9DC7D61-EA80-A28A-CCF4-A003DBD3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965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7132F08-EA6F-F981-8030-0CFF730D7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FDBEB43-AB18-4261-BACB-6CE2F09D3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496542-0AF8-0D60-C0AA-737404C2C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770582-2A8D-47F9-B6F7-64098FE08C80}" type="datetimeFigureOut">
              <a:rPr lang="sv-SE" smtClean="0"/>
              <a:t>2025-02-20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20EB35-D40C-2CF5-1280-5F10E108A0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D792D2-5044-5BF2-9094-33B8F8154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060B9C-175E-47FD-841E-CD7D8E473C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10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A0A91C-9599-66D3-0203-C2BCE1C10C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Reflektioner om avtalsrörelsen 2025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7A30E78-9DDE-E815-0B12-D0BE0AE67D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SNS</a:t>
            </a:r>
          </a:p>
          <a:p>
            <a:r>
              <a:rPr lang="sv-SE" dirty="0"/>
              <a:t>21/2-2025</a:t>
            </a:r>
          </a:p>
        </p:txBody>
      </p:sp>
    </p:spTree>
    <p:extLst>
      <p:ext uri="{BB962C8B-B14F-4D97-AF65-F5344CB8AC3E}">
        <p14:creationId xmlns:p14="http://schemas.microsoft.com/office/powerpoint/2010/main" val="3626970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F26600-2590-2008-3582-CB4AD676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Industrifackens lönekostnadskrav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E92564-9238-CBB5-ED01-9939724F9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4,2 procent</a:t>
            </a:r>
          </a:p>
          <a:p>
            <a:r>
              <a:rPr lang="sv-SE" dirty="0"/>
              <a:t>Lägg till löneglidning på cirka en halv procentenhet</a:t>
            </a:r>
          </a:p>
          <a:p>
            <a:r>
              <a:rPr lang="sv-SE" dirty="0"/>
              <a:t>Verkar i riktning mot minskning av vinstandelen</a:t>
            </a:r>
          </a:p>
          <a:p>
            <a:r>
              <a:rPr lang="sv-SE" dirty="0"/>
              <a:t>Rimligt från fördelningssynpunkt…</a:t>
            </a:r>
          </a:p>
          <a:p>
            <a:r>
              <a:rPr lang="sv-SE" dirty="0"/>
              <a:t>…men högre arbetslöshet än med oförändrad vinstandel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4726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EC92B2-6B52-6CFA-84C5-59CCF66D2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Vinstandel i tillverkningsindustrin, procent av förädlingsvärde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14F3A405-4605-E5E0-79EF-D13FA8707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r="10286"/>
          <a:stretch/>
        </p:blipFill>
        <p:spPr>
          <a:xfrm>
            <a:off x="3181989" y="2004509"/>
            <a:ext cx="5828022" cy="4303700"/>
          </a:xfr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2A37B3F-2BE1-A006-2100-FFBDC473F802}"/>
              </a:ext>
            </a:extLst>
          </p:cNvPr>
          <p:cNvSpPr txBox="1"/>
          <p:nvPr/>
        </p:nvSpPr>
        <p:spPr>
          <a:xfrm>
            <a:off x="8993221" y="6123543"/>
            <a:ext cx="2836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Konjunkturinstitutet</a:t>
            </a:r>
          </a:p>
        </p:txBody>
      </p:sp>
    </p:spTree>
    <p:extLst>
      <p:ext uri="{BB962C8B-B14F-4D97-AF65-F5344CB8AC3E}">
        <p14:creationId xmlns:p14="http://schemas.microsoft.com/office/powerpoint/2010/main" val="907281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C74D69-D5FC-27AC-B83D-4D192E44D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Industrimärket under olika avtalsperioder, procent per år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A66971C6-C138-2B19-7F19-A55E17C14D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92241"/>
            <a:ext cx="10515600" cy="3618105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C11627BB-29F6-7EA1-1BCD-1BD4DFAAEC64}"/>
              </a:ext>
            </a:extLst>
          </p:cNvPr>
          <p:cNvSpPr txBox="1"/>
          <p:nvPr/>
        </p:nvSpPr>
        <p:spPr>
          <a:xfrm>
            <a:off x="9379317" y="6127233"/>
            <a:ext cx="2654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Medlingsinstitutet</a:t>
            </a:r>
          </a:p>
        </p:txBody>
      </p:sp>
    </p:spTree>
    <p:extLst>
      <p:ext uri="{BB962C8B-B14F-4D97-AF65-F5344CB8AC3E}">
        <p14:creationId xmlns:p14="http://schemas.microsoft.com/office/powerpoint/2010/main" val="307025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5D1D10-E75D-6DFE-00F2-4EDFD6ADA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Andra aspekter på avtalen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C05B64-B476-E13D-BA36-E12C6413E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63943" cy="4351338"/>
          </a:xfrm>
        </p:spPr>
        <p:txBody>
          <a:bodyPr/>
          <a:lstStyle/>
          <a:p>
            <a:r>
              <a:rPr lang="sv-SE" b="1" dirty="0"/>
              <a:t>LO</a:t>
            </a:r>
            <a:r>
              <a:rPr lang="sv-SE" dirty="0"/>
              <a:t>: Krav på låglönesatsningar</a:t>
            </a:r>
          </a:p>
          <a:p>
            <a:pPr lvl="1">
              <a:buFont typeface="Aptos" panose="020B0004020202020204" pitchFamily="34" charset="0"/>
              <a:buChar char="−"/>
            </a:pPr>
            <a:r>
              <a:rPr lang="sv-SE" dirty="0"/>
              <a:t>Riskerar förvärra obalansen mellan utbud av lågutbildad arbetskraft och efterfrågan på den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b="1" dirty="0"/>
              <a:t>Teknikarbetsgivarna</a:t>
            </a:r>
            <a:r>
              <a:rPr lang="sv-SE" dirty="0"/>
              <a:t>: Avveckling av avtal om arbetstidsförkortning inför eventuell lagstiftad arbetstidsförkortning</a:t>
            </a:r>
          </a:p>
          <a:p>
            <a:pPr lvl="1">
              <a:buFont typeface="Aptos" panose="020B0004020202020204" pitchFamily="34" charset="0"/>
              <a:buChar char="−"/>
            </a:pPr>
            <a:r>
              <a:rPr lang="sv-SE" dirty="0"/>
              <a:t>Svårt se aktualitet nu</a:t>
            </a:r>
          </a:p>
        </p:txBody>
      </p:sp>
    </p:spTree>
    <p:extLst>
      <p:ext uri="{BB962C8B-B14F-4D97-AF65-F5344CB8AC3E}">
        <p14:creationId xmlns:p14="http://schemas.microsoft.com/office/powerpoint/2010/main" val="1897702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E110BF-DF9C-408E-2516-1694E87A7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Principiellt om industrins märkessättning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45AE1F-A31D-D43C-06D5-F7F6054B9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3000" dirty="0"/>
              <a:t>Liknande system med lönenormering av industrin som representant för den internationellt konkurrensutsatta sektorn i alla de nordiska länderna</a:t>
            </a:r>
          </a:p>
          <a:p>
            <a:r>
              <a:rPr lang="sv-SE" sz="3000" dirty="0"/>
              <a:t>Diskussion om de utmaningar som demografin innebär</a:t>
            </a:r>
          </a:p>
          <a:p>
            <a:pPr lvl="1">
              <a:buFont typeface="Aptos" panose="020B0004020202020204" pitchFamily="34" charset="0"/>
              <a:buChar char="−"/>
            </a:pPr>
            <a:r>
              <a:rPr lang="sv-SE" sz="2600" dirty="0" err="1"/>
              <a:t>Omallokering</a:t>
            </a:r>
            <a:r>
              <a:rPr lang="sv-SE" sz="2600" dirty="0"/>
              <a:t> av arbetskraft från den internationellt konkurrensutsatta sektorn till välfärdstjänster</a:t>
            </a:r>
          </a:p>
          <a:p>
            <a:r>
              <a:rPr lang="sv-SE" sz="3000" dirty="0"/>
              <a:t>Utmaningar för industrins lönenormering</a:t>
            </a:r>
          </a:p>
          <a:p>
            <a:pPr lvl="1">
              <a:buFont typeface="Aptos" panose="020B0004020202020204" pitchFamily="34" charset="0"/>
              <a:buChar char="−"/>
            </a:pPr>
            <a:r>
              <a:rPr lang="sv-SE" sz="2600" dirty="0"/>
              <a:t>Allmänna löneökningar så att sysselsättningen minskar i den internationellt konkurrensutsatta sektorn</a:t>
            </a:r>
          </a:p>
          <a:p>
            <a:pPr lvl="1">
              <a:buFont typeface="Aptos" panose="020B0004020202020204" pitchFamily="34" charset="0"/>
              <a:buChar char="−"/>
            </a:pPr>
            <a:r>
              <a:rPr lang="sv-SE" sz="2600" dirty="0"/>
              <a:t>Relativlönehöjningar i offentlig sektor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1261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ECD7E640-37AB-B532-B46B-F9229AC30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Handelsbalans, procent av BNP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B485DCE3-AF8D-6589-D222-10D7DA429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579" y="2121227"/>
            <a:ext cx="11596842" cy="3010110"/>
          </a:xfrm>
          <a:prstGeom prst="rect">
            <a:avLst/>
          </a:prstGeom>
        </p:spPr>
      </p:pic>
      <p:sp>
        <p:nvSpPr>
          <p:cNvPr id="11" name="textruta 10">
            <a:extLst>
              <a:ext uri="{FF2B5EF4-FFF2-40B4-BE49-F238E27FC236}">
                <a16:creationId xmlns:a16="http://schemas.microsoft.com/office/drawing/2014/main" id="{878F90F0-3979-6FAB-0DC1-3D54CF0A34A8}"/>
              </a:ext>
            </a:extLst>
          </p:cNvPr>
          <p:cNvSpPr txBox="1"/>
          <p:nvPr/>
        </p:nvSpPr>
        <p:spPr>
          <a:xfrm>
            <a:off x="9488626" y="6123543"/>
            <a:ext cx="2452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Calmfors (2025)</a:t>
            </a:r>
          </a:p>
        </p:txBody>
      </p:sp>
    </p:spTree>
    <p:extLst>
      <p:ext uri="{BB962C8B-B14F-4D97-AF65-F5344CB8AC3E}">
        <p14:creationId xmlns:p14="http://schemas.microsoft.com/office/powerpoint/2010/main" val="2719622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0CAE66-8BB8-FD52-ACD8-8ED886101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Löneökningar i privat och offentlig sektor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8BCF2587-19F8-261A-ECD1-B5BBC47069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3216" y="1959428"/>
            <a:ext cx="6745568" cy="3869551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E845ACE2-31C8-2EC3-4AD3-9DF5CA6B7262}"/>
              </a:ext>
            </a:extLst>
          </p:cNvPr>
          <p:cNvSpPr txBox="1"/>
          <p:nvPr/>
        </p:nvSpPr>
        <p:spPr>
          <a:xfrm>
            <a:off x="9328826" y="6123543"/>
            <a:ext cx="2654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Medlingsinstitutet</a:t>
            </a:r>
          </a:p>
        </p:txBody>
      </p:sp>
    </p:spTree>
    <p:extLst>
      <p:ext uri="{BB962C8B-B14F-4D97-AF65-F5344CB8AC3E}">
        <p14:creationId xmlns:p14="http://schemas.microsoft.com/office/powerpoint/2010/main" val="3471480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72E4DC-C7E6-93C4-2A80-9A56D3FC4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70771" cy="1325563"/>
          </a:xfrm>
        </p:spPr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Relativlöner i offentlig sektor och arbetskraftens allokering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479077-BD83-F238-B090-0C5BBD9D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Sverige</a:t>
            </a:r>
            <a:r>
              <a:rPr lang="sv-SE" dirty="0"/>
              <a:t>: Försök att höja relativlönerna genom sifferlösa avtal</a:t>
            </a:r>
          </a:p>
          <a:p>
            <a:r>
              <a:rPr lang="sv-SE" b="1" dirty="0"/>
              <a:t>Norge</a:t>
            </a:r>
            <a:r>
              <a:rPr lang="sv-SE" dirty="0"/>
              <a:t>: Petroleumsektorn kommer att krympa</a:t>
            </a:r>
          </a:p>
          <a:p>
            <a:r>
              <a:rPr lang="sv-SE" b="1" dirty="0"/>
              <a:t>Finland</a:t>
            </a:r>
            <a:r>
              <a:rPr lang="sv-SE" dirty="0"/>
              <a:t>: 5 procentenheters högre lönelyft i kommunsektorn än ”allmänna linjen” 2023–2027 </a:t>
            </a:r>
          </a:p>
          <a:p>
            <a:r>
              <a:rPr lang="sv-SE" b="1" dirty="0"/>
              <a:t>Danmark</a:t>
            </a:r>
            <a:r>
              <a:rPr lang="sv-SE" dirty="0"/>
              <a:t>: Extra budgettillskott till kommunsektorn (0,25 procent av BNP) och extra lönelyft i välfärdssektorn utöver kollektivavtalen 2024–2026 enligt särskild trepartsöverenskommelse</a:t>
            </a:r>
          </a:p>
          <a:p>
            <a:r>
              <a:rPr lang="sv-SE" b="1" dirty="0"/>
              <a:t>Grundproblem</a:t>
            </a:r>
            <a:r>
              <a:rPr lang="sv-SE" dirty="0"/>
              <a:t>: Hur kombinera flexibilitet med ansvarsfull lönenormering?</a:t>
            </a:r>
          </a:p>
        </p:txBody>
      </p:sp>
    </p:spTree>
    <p:extLst>
      <p:ext uri="{BB962C8B-B14F-4D97-AF65-F5344CB8AC3E}">
        <p14:creationId xmlns:p14="http://schemas.microsoft.com/office/powerpoint/2010/main" val="312926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2297A4-6D1D-A319-5CD0-872E5A5D7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Nominella löneökningar, procent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8E23FB17-5F10-3161-2DE3-ED78C30546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3452"/>
            <a:ext cx="10515600" cy="4173913"/>
          </a:xfrm>
        </p:spPr>
      </p:pic>
    </p:spTree>
    <p:extLst>
      <p:ext uri="{BB962C8B-B14F-4D97-AF65-F5344CB8AC3E}">
        <p14:creationId xmlns:p14="http://schemas.microsoft.com/office/powerpoint/2010/main" val="44313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9A23EA-4CFD-3F05-ABA7-E975D2786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Årlig timlöneökning, procent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41A49CAE-9314-2B14-984B-43CC3DFE94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3698" y="1895691"/>
            <a:ext cx="6324604" cy="3803995"/>
          </a:xfr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55310124-A5BF-50A7-355B-8AEF42ED1B55}"/>
              </a:ext>
            </a:extLst>
          </p:cNvPr>
          <p:cNvSpPr txBox="1"/>
          <p:nvPr/>
        </p:nvSpPr>
        <p:spPr>
          <a:xfrm>
            <a:off x="9133346" y="6123543"/>
            <a:ext cx="2836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Konjunkturinstitutet</a:t>
            </a:r>
          </a:p>
        </p:txBody>
      </p:sp>
    </p:spTree>
    <p:extLst>
      <p:ext uri="{BB962C8B-B14F-4D97-AF65-F5344CB8AC3E}">
        <p14:creationId xmlns:p14="http://schemas.microsoft.com/office/powerpoint/2010/main" val="283138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CBB17D-D3C0-B60E-4EA9-B3268E01B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Årlig procentuell förändring, konsumentpriser exklusive energi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E7BFEA42-FF33-C86A-A2E8-E3DCF0386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9697" y="2209115"/>
            <a:ext cx="6132595" cy="4038600"/>
          </a:xfr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EBAD036E-8E46-D51A-799B-B5611D495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7158" y="6247715"/>
            <a:ext cx="4257675" cy="381068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1235564B-13DD-3FD8-8E3D-85E7DEDB7EE8}"/>
              </a:ext>
            </a:extLst>
          </p:cNvPr>
          <p:cNvSpPr txBox="1"/>
          <p:nvPr/>
        </p:nvSpPr>
        <p:spPr>
          <a:xfrm>
            <a:off x="9779308" y="6123543"/>
            <a:ext cx="2008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Riksbanken</a:t>
            </a:r>
          </a:p>
        </p:txBody>
      </p:sp>
    </p:spTree>
    <p:extLst>
      <p:ext uri="{BB962C8B-B14F-4D97-AF65-F5344CB8AC3E}">
        <p14:creationId xmlns:p14="http://schemas.microsoft.com/office/powerpoint/2010/main" val="938197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651B9A-EB2D-0204-A5B6-018A8A97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Procentuell förändring konsumentreallön, 2020Q4 – 2024Q1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224EA484-6193-4EAA-24D0-EE4D1D635B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221437"/>
              </p:ext>
            </p:extLst>
          </p:nvPr>
        </p:nvGraphicFramePr>
        <p:xfrm>
          <a:off x="838200" y="2315476"/>
          <a:ext cx="10515600" cy="1957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3797896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4241020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0164474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3461843"/>
                    </a:ext>
                  </a:extLst>
                </a:gridCol>
              </a:tblGrid>
              <a:tr h="489328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Näringslivet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Tillverkning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Tjänster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056505"/>
                  </a:ext>
                </a:extLst>
              </a:tr>
              <a:tr h="489328">
                <a:tc>
                  <a:txBody>
                    <a:bodyPr/>
                    <a:lstStyle/>
                    <a:p>
                      <a:r>
                        <a:rPr lang="sv-SE" dirty="0"/>
                        <a:t>Sverige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-6,8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-6,3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-6,0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90380"/>
                  </a:ext>
                </a:extLst>
              </a:tr>
              <a:tr h="489328">
                <a:tc>
                  <a:txBody>
                    <a:bodyPr/>
                    <a:lstStyle/>
                    <a:p>
                      <a:r>
                        <a:rPr lang="sv-SE" dirty="0"/>
                        <a:t>Euroområdet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-4,1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842328"/>
                  </a:ext>
                </a:extLst>
              </a:tr>
              <a:tr h="489328">
                <a:tc>
                  <a:txBody>
                    <a:bodyPr/>
                    <a:lstStyle/>
                    <a:p>
                      <a:r>
                        <a:rPr lang="sv-SE" dirty="0"/>
                        <a:t>Viktiga handelspartner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-4,8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-5,1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-4.0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930400"/>
                  </a:ext>
                </a:extLst>
              </a:tr>
            </a:tbl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666B4D61-2FFB-E1D6-4D2D-3FF50F0175A2}"/>
              </a:ext>
            </a:extLst>
          </p:cNvPr>
          <p:cNvSpPr txBox="1"/>
          <p:nvPr/>
        </p:nvSpPr>
        <p:spPr>
          <a:xfrm>
            <a:off x="9006424" y="6123543"/>
            <a:ext cx="287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Konjunkturinstitutet</a:t>
            </a:r>
          </a:p>
        </p:txBody>
      </p:sp>
    </p:spTree>
    <p:extLst>
      <p:ext uri="{BB962C8B-B14F-4D97-AF65-F5344CB8AC3E}">
        <p14:creationId xmlns:p14="http://schemas.microsoft.com/office/powerpoint/2010/main" val="1275955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87DADE-B866-6F7F-03F1-D80292C05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Vinstandel i näringslivet, procent av förädlingsvärde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39EE861D-56A9-6E22-0977-225970983D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r="12793"/>
          <a:stretch/>
        </p:blipFill>
        <p:spPr>
          <a:xfrm>
            <a:off x="3093531" y="1869819"/>
            <a:ext cx="6004938" cy="4316653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619ED56F-0006-A535-3962-D123AB44C1BD}"/>
              </a:ext>
            </a:extLst>
          </p:cNvPr>
          <p:cNvSpPr txBox="1"/>
          <p:nvPr/>
        </p:nvSpPr>
        <p:spPr>
          <a:xfrm>
            <a:off x="9098469" y="6123543"/>
            <a:ext cx="2836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Konjunkturinstitutet</a:t>
            </a:r>
          </a:p>
        </p:txBody>
      </p:sp>
    </p:spTree>
    <p:extLst>
      <p:ext uri="{BB962C8B-B14F-4D97-AF65-F5344CB8AC3E}">
        <p14:creationId xmlns:p14="http://schemas.microsoft.com/office/powerpoint/2010/main" val="2369776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8E5BDC-F77A-51F9-A090-73BC850A1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Rörelsemarginal och vinstandel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656AB0-EDA0-0CC6-7BDC-F829EF5B7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Rörelsemarginal = Bruttovinst</a:t>
            </a:r>
            <a:r>
              <a:rPr lang="sv-SE"/>
              <a:t>/Bruttoproduktionsvärde</a:t>
            </a:r>
            <a:endParaRPr lang="sv-SE" dirty="0"/>
          </a:p>
          <a:p>
            <a:r>
              <a:rPr lang="sv-SE" dirty="0"/>
              <a:t>Vinstandel = Bruttovinst/Förädlingsvärde</a:t>
            </a:r>
          </a:p>
          <a:p>
            <a:r>
              <a:rPr lang="sv-SE" dirty="0"/>
              <a:t>Företagen strävade efter att hålla uppe </a:t>
            </a:r>
            <a:r>
              <a:rPr lang="sv-SE" i="1" dirty="0"/>
              <a:t>rörelsemarginalen</a:t>
            </a:r>
            <a:r>
              <a:rPr lang="sv-SE" dirty="0"/>
              <a:t> när priserna på insatsvaror ökade.</a:t>
            </a:r>
          </a:p>
          <a:p>
            <a:r>
              <a:rPr lang="sv-SE" dirty="0"/>
              <a:t>Även om det inte lyckades, så höjdes försäljningspriserna så mycket att </a:t>
            </a:r>
            <a:r>
              <a:rPr lang="sv-SE" i="1" dirty="0"/>
              <a:t>vinstandelen</a:t>
            </a:r>
            <a:r>
              <a:rPr lang="sv-SE" dirty="0"/>
              <a:t> ökade</a:t>
            </a:r>
          </a:p>
          <a:p>
            <a:r>
              <a:rPr lang="sv-SE" dirty="0"/>
              <a:t>Detta skulle kunna ses som att löntagarna fick bära den största delen av bördan av högre priser på insatsvaror</a:t>
            </a:r>
          </a:p>
          <a:p>
            <a:r>
              <a:rPr lang="sv-SE" dirty="0"/>
              <a:t>Samtidigt motverkades sysselsättningsfallet</a:t>
            </a:r>
          </a:p>
        </p:txBody>
      </p:sp>
    </p:spTree>
    <p:extLst>
      <p:ext uri="{BB962C8B-B14F-4D97-AF65-F5344CB8AC3E}">
        <p14:creationId xmlns:p14="http://schemas.microsoft.com/office/powerpoint/2010/main" val="942120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7E2F89-35BC-1BE6-DCBC-D855B641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Reallöneförändring under olika avtalsperioder, procent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16A95D53-9BFF-859D-C62E-6148075A24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7342" y="1958385"/>
            <a:ext cx="8857316" cy="4165158"/>
          </a:xfr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E44E3188-D736-0CB9-4E56-9E11DEC8171B}"/>
              </a:ext>
            </a:extLst>
          </p:cNvPr>
          <p:cNvSpPr txBox="1"/>
          <p:nvPr/>
        </p:nvSpPr>
        <p:spPr>
          <a:xfrm>
            <a:off x="9274612" y="6123543"/>
            <a:ext cx="2654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Källa: Medlingsinstitutet</a:t>
            </a:r>
          </a:p>
        </p:txBody>
      </p:sp>
    </p:spTree>
    <p:extLst>
      <p:ext uri="{BB962C8B-B14F-4D97-AF65-F5344CB8AC3E}">
        <p14:creationId xmlns:p14="http://schemas.microsoft.com/office/powerpoint/2010/main" val="1974930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4CA59E-CAA2-DB3A-C2DD-DC4F5D5B8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Lönekostnadsökningarna framöver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19D839-2B91-B85C-2E52-F38005E28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Konjunkturinstitutet lönebildningsrapport</a:t>
            </a:r>
          </a:p>
          <a:p>
            <a:pPr lvl="1">
              <a:buFont typeface="Aptos" panose="020B0004020202020204" pitchFamily="34" charset="0"/>
              <a:buChar char="−"/>
            </a:pPr>
            <a:r>
              <a:rPr lang="sv-SE" dirty="0"/>
              <a:t>Produktivitetsökning: 1,6 procent</a:t>
            </a:r>
          </a:p>
          <a:p>
            <a:pPr lvl="1">
              <a:buFont typeface="Aptos" panose="020B0004020202020204" pitchFamily="34" charset="0"/>
              <a:buChar char="−"/>
            </a:pPr>
            <a:r>
              <a:rPr lang="sv-SE" dirty="0"/>
              <a:t>Förädlingsvärdeprisökning: 1,9 procent</a:t>
            </a:r>
          </a:p>
          <a:p>
            <a:pPr lvl="1">
              <a:buFont typeface="Aptos" panose="020B0004020202020204" pitchFamily="34" charset="0"/>
              <a:buChar char="−"/>
            </a:pPr>
            <a:r>
              <a:rPr lang="sv-SE" dirty="0"/>
              <a:t>Nominell löneökning på 1,6 + 1,9 = 3,5 procent håller den långsiktiga vinstandelen konstant</a:t>
            </a:r>
          </a:p>
          <a:p>
            <a:pPr lvl="1">
              <a:buFont typeface="Aptos" panose="020B0004020202020204" pitchFamily="34" charset="0"/>
              <a:buChar char="−"/>
            </a:pPr>
            <a:r>
              <a:rPr lang="sv-SE" dirty="0"/>
              <a:t>Reallöneökning: 3,5 – 2,0 = 1,5 procent</a:t>
            </a:r>
          </a:p>
          <a:p>
            <a:r>
              <a:rPr lang="sv-SE" dirty="0"/>
              <a:t>Ytterligare cirka fyra år att återta reallönetappet</a:t>
            </a:r>
          </a:p>
        </p:txBody>
      </p:sp>
    </p:spTree>
    <p:extLst>
      <p:ext uri="{BB962C8B-B14F-4D97-AF65-F5344CB8AC3E}">
        <p14:creationId xmlns:p14="http://schemas.microsoft.com/office/powerpoint/2010/main" val="2735242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AFDDB17BEDB54B8CCB680183AC94AD" ma:contentTypeVersion="14" ma:contentTypeDescription="Skapa ett nytt dokument." ma:contentTypeScope="" ma:versionID="187fa035887207a23f76283c1a49fd71">
  <xsd:schema xmlns:xsd="http://www.w3.org/2001/XMLSchema" xmlns:xs="http://www.w3.org/2001/XMLSchema" xmlns:p="http://schemas.microsoft.com/office/2006/metadata/properties" xmlns:ns2="b9063bdc-2237-40a6-b145-12cbe6478bf7" xmlns:ns3="e1520f8b-ec20-43b3-b9cb-aec7e79fb304" targetNamespace="http://schemas.microsoft.com/office/2006/metadata/properties" ma:root="true" ma:fieldsID="2bcc53076c6f63734f955d024261467e" ns2:_="" ns3:_="">
    <xsd:import namespace="b9063bdc-2237-40a6-b145-12cbe6478bf7"/>
    <xsd:import namespace="e1520f8b-ec20-43b3-b9cb-aec7e79fb3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063bdc-2237-40a6-b145-12cbe6478b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eringar" ma:readOnly="false" ma:fieldId="{5cf76f15-5ced-4ddc-b409-7134ff3c332f}" ma:taxonomyMulti="true" ma:sspId="db7b1503-e393-4562-b6d0-135440a6d3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520f8b-ec20-43b3-b9cb-aec7e79fb30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cdf23b4-5b01-48bd-a8c7-6fe6f510042f}" ma:internalName="TaxCatchAll" ma:showField="CatchAllData" ma:web="e1520f8b-ec20-43b3-b9cb-aec7e79fb3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063bdc-2237-40a6-b145-12cbe6478bf7">
      <Terms xmlns="http://schemas.microsoft.com/office/infopath/2007/PartnerControls"/>
    </lcf76f155ced4ddcb4097134ff3c332f>
    <TaxCatchAll xmlns="e1520f8b-ec20-43b3-b9cb-aec7e79fb30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4FF548-179D-4553-90E2-531872E222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063bdc-2237-40a6-b145-12cbe6478bf7"/>
    <ds:schemaRef ds:uri="e1520f8b-ec20-43b3-b9cb-aec7e79fb3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DEE528-B00F-4552-AF40-89BD87C5331A}">
  <ds:schemaRefs>
    <ds:schemaRef ds:uri="b9063bdc-2237-40a6-b145-12cbe6478bf7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e1520f8b-ec20-43b3-b9cb-aec7e79fb304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1B7E847-90D1-42D1-AC26-41089E8497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2409</TotalTime>
  <Words>420</Words>
  <Application>Microsoft Office PowerPoint</Application>
  <PresentationFormat>Bredbild</PresentationFormat>
  <Paragraphs>77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1" baseType="lpstr">
      <vt:lpstr>Aptos</vt:lpstr>
      <vt:lpstr>Aptos Display</vt:lpstr>
      <vt:lpstr>Arial</vt:lpstr>
      <vt:lpstr>Office-tema</vt:lpstr>
      <vt:lpstr>Reflektioner om avtalsrörelsen 2025</vt:lpstr>
      <vt:lpstr>Nominella löneökningar, procent</vt:lpstr>
      <vt:lpstr>Årlig timlöneökning, procent</vt:lpstr>
      <vt:lpstr>Årlig procentuell förändring, konsumentpriser exklusive energi</vt:lpstr>
      <vt:lpstr>Procentuell förändring konsumentreallön, 2020Q4 – 2024Q1</vt:lpstr>
      <vt:lpstr>Vinstandel i näringslivet, procent av förädlingsvärde</vt:lpstr>
      <vt:lpstr>Rörelsemarginal och vinstandel</vt:lpstr>
      <vt:lpstr>Reallöneförändring under olika avtalsperioder, procent</vt:lpstr>
      <vt:lpstr>Lönekostnadsökningarna framöver</vt:lpstr>
      <vt:lpstr>Industrifackens lönekostnadskrav</vt:lpstr>
      <vt:lpstr>Vinstandel i tillverkningsindustrin, procent av förädlingsvärde</vt:lpstr>
      <vt:lpstr>Industrimärket under olika avtalsperioder, procent per år</vt:lpstr>
      <vt:lpstr>Andra aspekter på avtalen</vt:lpstr>
      <vt:lpstr>Principiellt om industrins märkessättning</vt:lpstr>
      <vt:lpstr>Handelsbalans, procent av BNP</vt:lpstr>
      <vt:lpstr>Löneökningar i privat och offentlig sektor</vt:lpstr>
      <vt:lpstr>Relativlöner i offentlig sektor och arbetskraftens allokering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7</cp:revision>
  <dcterms:created xsi:type="dcterms:W3CDTF">2025-02-16T15:51:02Z</dcterms:created>
  <dcterms:modified xsi:type="dcterms:W3CDTF">2025-02-21T17:10:54Z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0x010100E9AFDDB17BEDB54B8CCB680183AC94AD</vt:lpwstr>
  </property>
  <property fmtid="{D5CDD505-2E9C-101B-9397-08002B2CF9AE}" pid="3" name="MediaServiceImageTags">
    <vt:lpwstr/>
  </property>
</Properties>
</file>