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75" r:id="rId11"/>
    <p:sldId id="277" r:id="rId12"/>
    <p:sldId id="263" r:id="rId13"/>
    <p:sldId id="264" r:id="rId14"/>
    <p:sldId id="265" r:id="rId15"/>
    <p:sldId id="267" r:id="rId16"/>
    <p:sldId id="268" r:id="rId17"/>
    <p:sldId id="278" r:id="rId18"/>
    <p:sldId id="279" r:id="rId19"/>
    <p:sldId id="280" r:id="rId20"/>
    <p:sldId id="281" r:id="rId21"/>
    <p:sldId id="269" r:id="rId22"/>
    <p:sldId id="283" r:id="rId23"/>
    <p:sldId id="271" r:id="rId24"/>
    <p:sldId id="284" r:id="rId25"/>
    <p:sldId id="285" r:id="rId26"/>
    <p:sldId id="286" r:id="rId27"/>
    <p:sldId id="287" r:id="rId2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5266C7-3073-54BF-70A7-C9EA0E1D8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0BDDF26-2E8B-F9E6-0050-5F3346EA8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CB043D-22B5-28EA-CC19-45595A52C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7ACB3A-9FE4-15A6-BD6B-E8A664F33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871357-42E6-06D1-5FED-21C4FFA04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6287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8D7066-604A-F9A7-6522-E9761AC56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DF146DB-F8F4-1CE5-307B-2458427C2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2067FD-11A4-DC75-13B4-398AD9785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C16C6C-7382-C9D4-F29A-289851F7F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728045-0B39-BB7D-C4B1-B8FBB816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232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197F9F6-5A52-E33A-0272-F5A0EC945E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427217A-FCFD-BE08-E1A7-66B8A0E3F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8E2A728-7FE7-E08E-EEC4-89B894661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CFD20B-18C6-44BB-5B59-1E0BCE812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E8C8E4-C28D-BF25-EE43-419885A37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796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3340B4-4242-35A7-E73B-BA12C13B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0DDE66-D3C4-40F2-5E1C-A7C3000DA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AA9962-8AF7-DD7A-D323-D04C36905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4C98E8-77E2-E94A-8D20-31B3006DB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444316-8658-636B-478B-4EB2300AA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89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341FC4-162A-7CC8-363F-888D8F36E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8545AB-793B-DAA7-E5E3-66A515C72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C03BE9-0EDD-1639-9B30-6D8F78541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C997158-6DF9-7FCC-D741-3A176A3EC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1071E5-6840-6A60-0C7C-F8E9E2656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73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8F7FB4-30E4-BAAD-590D-667770BE0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18F3A5-DC47-F701-A7B0-E89205FDC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12F9853-A1BF-DD3D-4DCF-4327705FA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8BBA25E-1B57-CD01-0625-1D285AE26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7FB679-4B3E-5A69-767D-9DC4A9FB7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F6EA93-73FC-326C-5955-E3EDDDC35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792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188E7C-8A57-15A9-77F0-3118F2B14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4629EC0-34F8-5BA2-74B2-10A60C67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957F84B-E412-A15D-A2CA-614E01BE3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BCF6651-70D0-5B03-C111-A6E4BEA49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22C0730-AC90-5D75-CBA5-D387769F3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B3C7095-9C9E-3ED0-B69E-A6563C0F6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C2BF15-0AB6-6961-6EF6-4438F4F6D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50D0A69-44B7-3AA3-C199-FAFE2DB2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757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E3048-BC08-4E10-D28C-3D79773EA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19155-EA09-A4C3-EFEA-D4A76E462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0C483FD-A09B-8D76-E799-70C59AE1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F184479-DF7B-F97F-C556-F6F26D86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909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4145822-4D86-5247-FDEB-8C364C158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D6CC6C8-293A-6A54-F017-6215A0780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29C9214-6041-237C-C0B5-063453D4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052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F9887C-F5EE-E6A6-2E57-010BBEF0E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D5B8DB-661A-FEE4-386F-E167F7E46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A4C250-A57C-5F05-F6D4-8A7369EE1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7CF88A2-9D1A-A9A7-7FA5-F4DF391B4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71C3A1C-0C16-4ACC-34D0-7947F41F6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086FF16-F897-CFD4-DEEA-F23ABE92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5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373863-7BEF-6D71-39B8-10D289BF3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AE012DB-150A-1C9E-67D6-A5EFB58F36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587008D-6C88-2DE6-9C07-9103E2FBC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E54EF8E-9A9A-AFFB-39C8-80DFB5F49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66AE20F-713D-D6ED-89C3-3A8EEAAB2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9DC7D61-EA80-A28A-CCF4-A003DBD3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965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7132F08-EA6F-F981-8030-0CFF730D7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FDBEB43-AB18-4261-BACB-6CE2F09D3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496542-0AF8-0D60-C0AA-737404C2C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770582-2A8D-47F9-B6F7-64098FE08C80}" type="datetimeFigureOut">
              <a:rPr lang="sv-SE" smtClean="0"/>
              <a:t>2025-03-01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820EB35-D40C-2CF5-1280-5F10E108A0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D792D2-5044-5BF2-9094-33B8F8154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10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A0A91C-9599-66D3-0203-C2BCE1C10C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Reflektioner inför avtalsrörelsen 2025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7A30E78-9DDE-E815-0B12-D0BE0AE67D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</a:t>
            </a:r>
          </a:p>
          <a:p>
            <a:r>
              <a:rPr lang="sv-SE" dirty="0" err="1"/>
              <a:t>Fremia</a:t>
            </a:r>
            <a:endParaRPr lang="sv-SE" dirty="0"/>
          </a:p>
          <a:p>
            <a:r>
              <a:rPr lang="sv-SE" dirty="0"/>
              <a:t>5/3-2025</a:t>
            </a:r>
          </a:p>
        </p:txBody>
      </p:sp>
    </p:spTree>
    <p:extLst>
      <p:ext uri="{BB962C8B-B14F-4D97-AF65-F5344CB8AC3E}">
        <p14:creationId xmlns:p14="http://schemas.microsoft.com/office/powerpoint/2010/main" val="3626970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83EAB5-1EC7-DD4A-9B45-3735C4132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Arbetslöshet och jämviktsarbetslöshet, procent av arbetskraften</a:t>
            </a:r>
          </a:p>
        </p:txBody>
      </p:sp>
      <p:pic>
        <p:nvPicPr>
          <p:cNvPr id="3" name="Platshållare för innehåll 6">
            <a:extLst>
              <a:ext uri="{FF2B5EF4-FFF2-40B4-BE49-F238E27FC236}">
                <a16:creationId xmlns:a16="http://schemas.microsoft.com/office/drawing/2014/main" id="{DA9DB36B-8981-72AC-0CDB-7E6300388C2F}"/>
              </a:ext>
            </a:extLst>
          </p:cNvPr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887" y="1944129"/>
            <a:ext cx="8658225" cy="4077729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AF36A116-CC85-AB8F-5458-757E1F288ED2}"/>
              </a:ext>
            </a:extLst>
          </p:cNvPr>
          <p:cNvSpPr txBox="1"/>
          <p:nvPr/>
        </p:nvSpPr>
        <p:spPr>
          <a:xfrm>
            <a:off x="8492247" y="6108970"/>
            <a:ext cx="3005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62374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3BE726-F032-F60A-9748-287D2E04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Produktion i näringslivet, miljarder kronor och procentuell förändring</a:t>
            </a:r>
          </a:p>
        </p:txBody>
      </p:sp>
      <p:pic>
        <p:nvPicPr>
          <p:cNvPr id="4" name="Platshållare för innehåll 6">
            <a:extLst>
              <a:ext uri="{FF2B5EF4-FFF2-40B4-BE49-F238E27FC236}">
                <a16:creationId xmlns:a16="http://schemas.microsoft.com/office/drawing/2014/main" id="{1B12E614-4C5A-4CA5-3B71-AF0EC297F9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9322" y="1825625"/>
            <a:ext cx="8413355" cy="4351338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BDFD433C-BBC7-F77C-0360-CEDB76770759}"/>
              </a:ext>
            </a:extLst>
          </p:cNvPr>
          <p:cNvSpPr txBox="1"/>
          <p:nvPr/>
        </p:nvSpPr>
        <p:spPr>
          <a:xfrm>
            <a:off x="8832715" y="6176963"/>
            <a:ext cx="2269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Källa: Konjunkturinstitutet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3406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7E2F89-35BC-1BE6-DCBC-D855B641D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Reallöneförändring under olika avtalsperioder, procent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16A95D53-9BFF-859D-C62E-6148075A24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0261" y="2334418"/>
            <a:ext cx="8106189" cy="3811940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E44E3188-D736-0CB9-4E56-9E11DEC8171B}"/>
              </a:ext>
            </a:extLst>
          </p:cNvPr>
          <p:cNvSpPr txBox="1"/>
          <p:nvPr/>
        </p:nvSpPr>
        <p:spPr>
          <a:xfrm>
            <a:off x="8774349" y="5817140"/>
            <a:ext cx="2654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Medlingsinstitutet.</a:t>
            </a:r>
          </a:p>
        </p:txBody>
      </p:sp>
    </p:spTree>
    <p:extLst>
      <p:ext uri="{BB962C8B-B14F-4D97-AF65-F5344CB8AC3E}">
        <p14:creationId xmlns:p14="http://schemas.microsoft.com/office/powerpoint/2010/main" val="1974930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4CA59E-CAA2-DB3A-C2DD-DC4F5D5B8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Lönekostnadsökningarna framöver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19D839-2B91-B85C-2E52-F38005E28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Konjunkturinstitutet lönebildningsrapport</a:t>
            </a:r>
          </a:p>
          <a:p>
            <a:pPr marL="0" indent="0">
              <a:buNone/>
            </a:pPr>
            <a:r>
              <a:rPr lang="sv-SE" dirty="0"/>
              <a:t>   - Produktivitetsökning: 1,6 procent</a:t>
            </a:r>
          </a:p>
          <a:p>
            <a:pPr marL="0" indent="0">
              <a:buNone/>
            </a:pPr>
            <a:r>
              <a:rPr lang="sv-SE" dirty="0"/>
              <a:t>   - Förädlingsvärdeprisökning: 1,9 procent</a:t>
            </a:r>
          </a:p>
          <a:p>
            <a:pPr marL="0" indent="0">
              <a:buNone/>
            </a:pPr>
            <a:r>
              <a:rPr lang="sv-SE" dirty="0"/>
              <a:t>   - Nominell löneökning på 1,6 + 1,9 = 3,5 procent håller den</a:t>
            </a:r>
          </a:p>
          <a:p>
            <a:pPr marL="0" indent="0">
              <a:buNone/>
            </a:pPr>
            <a:r>
              <a:rPr lang="sv-SE" dirty="0"/>
              <a:t>      långsiktiga vinstandelen konstant</a:t>
            </a:r>
          </a:p>
          <a:p>
            <a:pPr marL="0" indent="0">
              <a:buNone/>
            </a:pPr>
            <a:r>
              <a:rPr lang="sv-SE" dirty="0"/>
              <a:t>    - Reallöneökning: 3,5 – 2,0 = 1,5 procent</a:t>
            </a:r>
          </a:p>
          <a:p>
            <a:r>
              <a:rPr lang="sv-SE" dirty="0"/>
              <a:t>Ytterligare cirka fyra år att återta reallönetappet</a:t>
            </a:r>
          </a:p>
        </p:txBody>
      </p:sp>
    </p:spTree>
    <p:extLst>
      <p:ext uri="{BB962C8B-B14F-4D97-AF65-F5344CB8AC3E}">
        <p14:creationId xmlns:p14="http://schemas.microsoft.com/office/powerpoint/2010/main" val="2735242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F26600-2590-2008-3582-CB4AD676C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Industrifackens lönekostnadskrav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E92564-9238-CBB5-ED01-9939724F9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4,2 procent.</a:t>
            </a:r>
          </a:p>
          <a:p>
            <a:r>
              <a:rPr lang="sv-SE" dirty="0"/>
              <a:t>Lägg till löneglidning på cirka en halv procentenhet.</a:t>
            </a:r>
          </a:p>
          <a:p>
            <a:r>
              <a:rPr lang="sv-SE" dirty="0"/>
              <a:t>Verkar i riktning mot minskning av vinstandelen.</a:t>
            </a:r>
          </a:p>
          <a:p>
            <a:r>
              <a:rPr lang="sv-SE" dirty="0"/>
              <a:t>Rimligt från fördelningssynpunkt.</a:t>
            </a:r>
          </a:p>
          <a:p>
            <a:r>
              <a:rPr lang="sv-SE" dirty="0"/>
              <a:t>Men högre arbetslöshet än med oförändrad vinstandel.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4726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C74D69-D5FC-27AC-B83D-4D192E44D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Industrimärket under olika avtalsperioder, procent per år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A66971C6-C138-2B19-7F19-A55E17C14D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92241"/>
            <a:ext cx="10515600" cy="361810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C11627BB-29F6-7EA1-1BCD-1BD4DFAAEC64}"/>
              </a:ext>
            </a:extLst>
          </p:cNvPr>
          <p:cNvSpPr txBox="1"/>
          <p:nvPr/>
        </p:nvSpPr>
        <p:spPr>
          <a:xfrm>
            <a:off x="8813260" y="6254885"/>
            <a:ext cx="2654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Medlingsinstitutet.</a:t>
            </a:r>
          </a:p>
        </p:txBody>
      </p:sp>
    </p:spTree>
    <p:extLst>
      <p:ext uri="{BB962C8B-B14F-4D97-AF65-F5344CB8AC3E}">
        <p14:creationId xmlns:p14="http://schemas.microsoft.com/office/powerpoint/2010/main" val="307025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5D1D10-E75D-6DFE-00F2-4EDFD6ADA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LO-krav på låglönesatsningar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C05B64-B476-E13D-BA36-E12C6413E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LO: krav på låglönesatsningar.</a:t>
            </a:r>
          </a:p>
          <a:p>
            <a:pPr marL="0" indent="0">
              <a:buNone/>
            </a:pPr>
            <a:r>
              <a:rPr lang="sv-SE" dirty="0"/>
              <a:t>    - Avsättning på 1 222 kr för anställda med lägre lön än 29 100</a:t>
            </a:r>
          </a:p>
          <a:p>
            <a:pPr marL="0" indent="0">
              <a:buNone/>
            </a:pPr>
            <a:r>
              <a:rPr lang="sv-SE" dirty="0"/>
              <a:t>      kronor till särskild pott</a:t>
            </a:r>
          </a:p>
          <a:p>
            <a:pPr marL="0" indent="0">
              <a:buNone/>
            </a:pPr>
            <a:r>
              <a:rPr lang="sv-SE" dirty="0"/>
              <a:t>    - Höjning med 1 405 kronor av minimilöner under 25 000 kronor</a:t>
            </a:r>
          </a:p>
          <a:p>
            <a:r>
              <a:rPr lang="sv-SE" dirty="0"/>
              <a:t>Höga minimilöner i Sverige: cirka 70 procent av medianlön i handeln, hotell- och restaurang och städbranschen</a:t>
            </a:r>
          </a:p>
          <a:p>
            <a:r>
              <a:rPr lang="sv-SE" dirty="0"/>
              <a:t>Forskningsstöd för att höjda minimilöner i Sverige minskar sysselsättning och/eller arbetade timmar, särskilt för dem med lägst kvalifikationer </a:t>
            </a:r>
          </a:p>
        </p:txBody>
      </p:sp>
    </p:spTree>
    <p:extLst>
      <p:ext uri="{BB962C8B-B14F-4D97-AF65-F5344CB8AC3E}">
        <p14:creationId xmlns:p14="http://schemas.microsoft.com/office/powerpoint/2010/main" val="1897702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B1B88E-76A7-C05E-FAFA-D7BD44CDB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2"/>
                </a:solidFill>
              </a:rPr>
              <a:t>Skillnad i arbetslöshet mellan förgymnasialt och eftergymnasialt utbildade, procentenheter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F91A285-DAEB-A0F3-199F-23B4909436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4484" y="2101175"/>
            <a:ext cx="5595839" cy="4122046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8E7961CA-68D3-D90A-F8C9-7B84D2DD329D}"/>
              </a:ext>
            </a:extLst>
          </p:cNvPr>
          <p:cNvSpPr txBox="1"/>
          <p:nvPr/>
        </p:nvSpPr>
        <p:spPr>
          <a:xfrm>
            <a:off x="9455285" y="5865779"/>
            <a:ext cx="2269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Källa: Konjunkturinstitutet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466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192C3B-A155-361D-8239-CB4DE8471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Arbetstidsfrågor i avtalsrörelsen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4FFBFA-9E74-6900-E157-DBD27A7E9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Löntagarkrav om högre mertidsersättning</a:t>
            </a:r>
          </a:p>
          <a:p>
            <a:r>
              <a:rPr lang="sv-SE" dirty="0"/>
              <a:t>Handels: krav på fler semesterdagar och mindre påtvingade deltider (!)</a:t>
            </a:r>
          </a:p>
          <a:p>
            <a:r>
              <a:rPr lang="sv-SE" dirty="0"/>
              <a:t>Teknikföretagen/Industriarbetsgivarna: Avveckla arbetstidsavtal inför eventuell lagstiftad arbetstidsförkortning</a:t>
            </a:r>
          </a:p>
          <a:p>
            <a:pPr marL="0" indent="0">
              <a:buNone/>
            </a:pPr>
            <a:r>
              <a:rPr lang="sv-SE" dirty="0"/>
              <a:t>   - Svårt se att det har aktualitet nu</a:t>
            </a:r>
          </a:p>
          <a:p>
            <a:pPr marL="0" indent="0">
              <a:buNone/>
            </a:pPr>
            <a:r>
              <a:rPr lang="sv-SE" dirty="0"/>
              <a:t>   - Avtal om kortare arbetstid minskar risken för lagstiftning</a:t>
            </a:r>
          </a:p>
        </p:txBody>
      </p:sp>
    </p:spTree>
    <p:extLst>
      <p:ext uri="{BB962C8B-B14F-4D97-AF65-F5344CB8AC3E}">
        <p14:creationId xmlns:p14="http://schemas.microsoft.com/office/powerpoint/2010/main" val="238514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8DE58E-15D4-30CB-27E0-3E5932B16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En allmän arbetstidsförkortning skulle vara dyr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B33D70-DEA5-0D4B-B720-57460070C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Positiva produktivitetseffekter enligt vissa studier men långt ifrån att kompensera för kostnadseffekterna om månadslönen förblir oförändrad</a:t>
            </a:r>
          </a:p>
          <a:p>
            <a:r>
              <a:rPr lang="sv-SE" dirty="0"/>
              <a:t>Högre timlöner minskar avkastningen på investeringar</a:t>
            </a:r>
          </a:p>
          <a:p>
            <a:r>
              <a:rPr lang="sv-SE" dirty="0"/>
              <a:t>Både färre arbetade timmar och lägre kapitalstock än utan arbetstidsförkortning</a:t>
            </a:r>
          </a:p>
          <a:p>
            <a:r>
              <a:rPr lang="sv-SE" dirty="0"/>
              <a:t>Innebär på sikt att månadslönerna </a:t>
            </a:r>
            <a:r>
              <a:rPr lang="sv-SE"/>
              <a:t>påverkas negativt</a:t>
            </a:r>
            <a:endParaRPr lang="sv-SE" dirty="0"/>
          </a:p>
          <a:p>
            <a:r>
              <a:rPr lang="sv-SE" dirty="0"/>
              <a:t>Svenskt Näringsliv (2024)</a:t>
            </a:r>
          </a:p>
          <a:p>
            <a:pPr marL="0" indent="0">
              <a:buNone/>
            </a:pPr>
            <a:r>
              <a:rPr lang="sv-SE" dirty="0"/>
              <a:t>   - Generell förkortning av heltidsvecka från 40 till 35 timmar (12,5</a:t>
            </a:r>
          </a:p>
          <a:p>
            <a:pPr marL="0" indent="0">
              <a:buNone/>
            </a:pPr>
            <a:r>
              <a:rPr lang="sv-SE" dirty="0"/>
              <a:t>      procent)</a:t>
            </a:r>
          </a:p>
          <a:p>
            <a:pPr marL="0" indent="0">
              <a:buNone/>
            </a:pPr>
            <a:r>
              <a:rPr lang="sv-SE" dirty="0"/>
              <a:t>    - 6 procent lägre BNP</a:t>
            </a:r>
          </a:p>
        </p:txBody>
      </p:sp>
    </p:spTree>
    <p:extLst>
      <p:ext uri="{BB962C8B-B14F-4D97-AF65-F5344CB8AC3E}">
        <p14:creationId xmlns:p14="http://schemas.microsoft.com/office/powerpoint/2010/main" val="206697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EF8569-C06A-56F8-D760-651D0D82F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Disposition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C0A029-4669-821B-F7E9-4E2996E77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Förutsättningarna inför avtalsrörelsen.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Vad kan bli utfallet av avtalsrörelsen?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Arbetstidsfrågan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Industrins märkessättning och välfärdssektorn</a:t>
            </a:r>
          </a:p>
        </p:txBody>
      </p:sp>
    </p:spTree>
    <p:extLst>
      <p:ext uri="{BB962C8B-B14F-4D97-AF65-F5344CB8AC3E}">
        <p14:creationId xmlns:p14="http://schemas.microsoft.com/office/powerpoint/2010/main" val="3902412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A05DD4-111F-6E7C-66EA-84F7A1579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Varför arbetstidsdiskussion nu?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32571A-6982-D486-D786-3A6E3056B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Efter period av stora reallönefall</a:t>
            </a:r>
          </a:p>
          <a:p>
            <a:r>
              <a:rPr lang="sv-SE" dirty="0"/>
              <a:t>”Orättvisa” att stora grupper kan distansarbeta men inte andra</a:t>
            </a:r>
          </a:p>
          <a:p>
            <a:pPr marL="0" indent="0">
              <a:buNone/>
            </a:pPr>
            <a:r>
              <a:rPr lang="sv-SE" dirty="0"/>
              <a:t>      - Allmän arbetstidsförkortning är en ineffektiv lösning</a:t>
            </a:r>
          </a:p>
          <a:p>
            <a:pPr marL="0" indent="0">
              <a:buNone/>
            </a:pPr>
            <a:r>
              <a:rPr lang="sv-SE" dirty="0"/>
              <a:t>      - Högre löneökningar eller kortare arbetstid för dem som inte kan</a:t>
            </a:r>
          </a:p>
          <a:p>
            <a:pPr marL="0" indent="0">
              <a:buNone/>
            </a:pPr>
            <a:r>
              <a:rPr lang="sv-SE" dirty="0"/>
              <a:t>        distansarbeta </a:t>
            </a:r>
          </a:p>
          <a:p>
            <a:r>
              <a:rPr lang="sv-SE" dirty="0"/>
              <a:t>Starkt argument för avtalslösningar i stället för lagstiftning</a:t>
            </a:r>
          </a:p>
          <a:p>
            <a:pPr marL="0" indent="0">
              <a:buNone/>
            </a:pPr>
            <a:r>
              <a:rPr lang="sv-SE" dirty="0"/>
              <a:t>   - Bättre möjligheter avväga kostnader mot välfärdsvinster</a:t>
            </a:r>
          </a:p>
        </p:txBody>
      </p:sp>
    </p:spTree>
    <p:extLst>
      <p:ext uri="{BB962C8B-B14F-4D97-AF65-F5344CB8AC3E}">
        <p14:creationId xmlns:p14="http://schemas.microsoft.com/office/powerpoint/2010/main" val="2845369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E110BF-DF9C-408E-2516-1694E87A7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Mekanismer för att upprätthålla industrins märkessättning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45AE1F-A31D-D43C-06D5-F7F6054B9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Industrins parter upprätthåller märket i avtal med parter utanför industrin</a:t>
            </a:r>
          </a:p>
          <a:p>
            <a:r>
              <a:rPr lang="sv-SE" dirty="0"/>
              <a:t>Förhandlingsordningsavtal i offentlig sektor</a:t>
            </a:r>
          </a:p>
          <a:p>
            <a:r>
              <a:rPr lang="sv-SE" dirty="0"/>
              <a:t>LO:s samordning</a:t>
            </a:r>
          </a:p>
          <a:p>
            <a:r>
              <a:rPr lang="sv-SE" dirty="0"/>
              <a:t>Svenskt Näringslivs samordning</a:t>
            </a:r>
          </a:p>
          <a:p>
            <a:r>
              <a:rPr lang="sv-SE" dirty="0"/>
              <a:t>Medlingsinstitutet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261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F79BB2-413F-BFB6-5996-606C1D584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Utmaningar för industrins märkessättning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E893C9-6FB6-A400-C467-09232E229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Förändrad demografi: åldrande befolkning</a:t>
            </a:r>
          </a:p>
          <a:p>
            <a:r>
              <a:rPr lang="sv-SE" dirty="0"/>
              <a:t>Krav på omfördelning av arbetskraft</a:t>
            </a:r>
          </a:p>
          <a:p>
            <a:pPr marL="0" indent="0">
              <a:buNone/>
            </a:pPr>
            <a:r>
              <a:rPr lang="sv-SE" dirty="0"/>
              <a:t>   - En större andel av sysselsättningen i offentligt finansierade</a:t>
            </a:r>
          </a:p>
          <a:p>
            <a:pPr marL="0" indent="0">
              <a:buNone/>
            </a:pPr>
            <a:r>
              <a:rPr lang="sv-SE" dirty="0"/>
              <a:t>      välfärdstjänster</a:t>
            </a:r>
          </a:p>
          <a:p>
            <a:pPr marL="0" indent="0">
              <a:buNone/>
            </a:pPr>
            <a:r>
              <a:rPr lang="sv-SE" dirty="0"/>
              <a:t>    - En mindre andel av sysselsättningen i internationellt</a:t>
            </a:r>
          </a:p>
          <a:p>
            <a:pPr marL="0" indent="0">
              <a:buNone/>
            </a:pPr>
            <a:r>
              <a:rPr lang="sv-SE" dirty="0"/>
              <a:t>       konkurrensutsatt sektor</a:t>
            </a:r>
          </a:p>
          <a:p>
            <a:pPr marL="0" indent="0">
              <a:buNone/>
            </a:pPr>
            <a:r>
              <a:rPr lang="sv-SE" dirty="0"/>
              <a:t>     - Fler försvarsanställda</a:t>
            </a:r>
          </a:p>
          <a:p>
            <a:r>
              <a:rPr lang="sv-SE" dirty="0"/>
              <a:t>Krav på mer flexibel lönebildning</a:t>
            </a:r>
          </a:p>
          <a:p>
            <a:pPr marL="0" indent="0">
              <a:buNone/>
            </a:pPr>
            <a:r>
              <a:rPr lang="sv-SE" dirty="0"/>
              <a:t>   - Relativlönehöjningar i välfärdssektor och försvar</a:t>
            </a:r>
          </a:p>
        </p:txBody>
      </p:sp>
    </p:spTree>
    <p:extLst>
      <p:ext uri="{BB962C8B-B14F-4D97-AF65-F5344CB8AC3E}">
        <p14:creationId xmlns:p14="http://schemas.microsoft.com/office/powerpoint/2010/main" val="17346619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0CAE66-8BB8-FD52-ACD8-8ED886101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Löneökningar i privat och offentlig sektor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8BCF2587-19F8-261A-ECD1-B5BBC47069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3759" y="2238923"/>
            <a:ext cx="6144482" cy="3524742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E845ACE2-31C8-2EC3-4AD3-9DF5CA6B7262}"/>
              </a:ext>
            </a:extLst>
          </p:cNvPr>
          <p:cNvSpPr txBox="1"/>
          <p:nvPr/>
        </p:nvSpPr>
        <p:spPr>
          <a:xfrm>
            <a:off x="8871626" y="5763665"/>
            <a:ext cx="2654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Medlingsinstitutet.</a:t>
            </a:r>
          </a:p>
        </p:txBody>
      </p:sp>
    </p:spTree>
    <p:extLst>
      <p:ext uri="{BB962C8B-B14F-4D97-AF65-F5344CB8AC3E}">
        <p14:creationId xmlns:p14="http://schemas.microsoft.com/office/powerpoint/2010/main" val="3471480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5CEB4A-C6A6-FB52-D5AC-7FD7765AC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Välfärdssektorns personalförsörjning och relativlönerna i de andra nordiska länderna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BD285F4-3D77-37C2-4125-762AAC1FB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Danmark och Norge</a:t>
            </a:r>
          </a:p>
          <a:p>
            <a:pPr marL="0" indent="0">
              <a:buNone/>
            </a:pPr>
            <a:r>
              <a:rPr lang="sv-SE" dirty="0"/>
              <a:t>   - Större betoning på relativlöneförändringar inom offentlig sektor</a:t>
            </a:r>
          </a:p>
          <a:p>
            <a:r>
              <a:rPr lang="sv-SE" dirty="0"/>
              <a:t>Danmark: Extra budgettillskott till kommuner och regioner (0,25 procent av BNP) och extra lönelyft i välfärdssektorn utöver kollektivavtalen 2024–26 enligt särskild trepartsöverenskommelse</a:t>
            </a:r>
          </a:p>
          <a:p>
            <a:r>
              <a:rPr lang="sv-SE" dirty="0"/>
              <a:t>Finland: 5 procentenheters högre lönelyft i kommunsektorn än ”allmänna linjen” 2023–27 efter konflikt 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86091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898F28-0535-EDAB-7DEB-AF83102FE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För- och nackdelar med olika angreppssätt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CABD13-E8D1-10D6-320D-A4FC28824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Danmark</a:t>
            </a:r>
          </a:p>
          <a:p>
            <a:pPr marL="0" indent="0">
              <a:buNone/>
            </a:pPr>
            <a:r>
              <a:rPr lang="sv-SE" dirty="0"/>
              <a:t>    - Risk för att det inte var en engångsåtgärd</a:t>
            </a:r>
          </a:p>
          <a:p>
            <a:pPr marL="0" indent="0">
              <a:buNone/>
            </a:pPr>
            <a:r>
              <a:rPr lang="sv-SE" dirty="0"/>
              <a:t>    - Industrins lönenormering kan hotas</a:t>
            </a:r>
          </a:p>
          <a:p>
            <a:r>
              <a:rPr lang="sv-SE" dirty="0"/>
              <a:t>Finland</a:t>
            </a:r>
          </a:p>
          <a:p>
            <a:pPr marL="0" indent="0">
              <a:buNone/>
            </a:pPr>
            <a:r>
              <a:rPr lang="sv-SE" dirty="0"/>
              <a:t>    - Risk för löne-löne-spiral som hotar den internationella</a:t>
            </a:r>
          </a:p>
          <a:p>
            <a:pPr marL="0" indent="0">
              <a:buNone/>
            </a:pPr>
            <a:r>
              <a:rPr lang="sv-SE" dirty="0"/>
              <a:t>      konkurrenskraften</a:t>
            </a:r>
          </a:p>
          <a:p>
            <a:r>
              <a:rPr lang="sv-SE" dirty="0"/>
              <a:t>Regeringens medverkan i form av att tillskjuta medel krävs</a:t>
            </a:r>
          </a:p>
          <a:p>
            <a:r>
              <a:rPr lang="sv-SE" dirty="0"/>
              <a:t>Bästa modellen: Samsyn mellan parter som tar initiativet?</a:t>
            </a:r>
          </a:p>
          <a:p>
            <a:r>
              <a:rPr lang="sv-SE" dirty="0"/>
              <a:t>Oberoende expertnämnd som kan ge rekommendationer när det föreligger stora obalanser mellan arbetskraftsefterfrågan och arbetskraftsutbud på ett avtalsområde?</a:t>
            </a:r>
          </a:p>
        </p:txBody>
      </p:sp>
    </p:spTree>
    <p:extLst>
      <p:ext uri="{BB962C8B-B14F-4D97-AF65-F5344CB8AC3E}">
        <p14:creationId xmlns:p14="http://schemas.microsoft.com/office/powerpoint/2010/main" val="40556677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BBF181-7ACC-3CF3-360B-34FBC4933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Monopsonmodellen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15ACC9-417A-D730-6B9B-6F08B9F30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Dominerande arbetsgivare kan pressa ner lönerna</a:t>
            </a:r>
          </a:p>
          <a:p>
            <a:r>
              <a:rPr lang="sv-SE" dirty="0"/>
              <a:t>Typiskt exempel: bruksort</a:t>
            </a:r>
          </a:p>
          <a:p>
            <a:r>
              <a:rPr lang="sv-SE" dirty="0"/>
              <a:t>Också andra delarbetsmarknader därför att anställda är obenägna att byta jobb</a:t>
            </a:r>
          </a:p>
          <a:p>
            <a:r>
              <a:rPr lang="sv-SE" dirty="0"/>
              <a:t>Fackliga ekonomer: Gäller även lågutbildade</a:t>
            </a:r>
          </a:p>
          <a:p>
            <a:pPr marL="0" indent="0">
              <a:buNone/>
            </a:pPr>
            <a:r>
              <a:rPr lang="sv-SE" dirty="0"/>
              <a:t>   - De tror inte på negativa sysselsättningseffekter av höjda minimilöner</a:t>
            </a:r>
          </a:p>
          <a:p>
            <a:pPr marL="0" indent="0">
              <a:buNone/>
            </a:pPr>
            <a:r>
              <a:rPr lang="sv-SE" dirty="0"/>
              <a:t>   - Empiriska studier för Sverige tyder på negativa sysselsättningseffekter</a:t>
            </a:r>
          </a:p>
          <a:p>
            <a:r>
              <a:rPr lang="sv-SE" dirty="0"/>
              <a:t>Kommuner och regioner – SKR – arbetsgivarkartell</a:t>
            </a:r>
          </a:p>
          <a:p>
            <a:pPr marL="0" indent="0">
              <a:buNone/>
            </a:pPr>
            <a:r>
              <a:rPr lang="sv-SE" dirty="0"/>
              <a:t>    - sjuksköterskor, undersköterskor, underläkare, lärare</a:t>
            </a:r>
          </a:p>
          <a:p>
            <a:r>
              <a:rPr lang="sv-SE" dirty="0"/>
              <a:t>Politiska incitament </a:t>
            </a:r>
          </a:p>
          <a:p>
            <a:pPr marL="0" indent="0">
              <a:buNone/>
            </a:pPr>
            <a:r>
              <a:rPr lang="sv-SE" dirty="0"/>
              <a:t>    - Viktigare för återvalschanser undvika kommunalskattehöjningar än att</a:t>
            </a:r>
          </a:p>
          <a:p>
            <a:pPr marL="0" indent="0">
              <a:buNone/>
            </a:pPr>
            <a:r>
              <a:rPr lang="sv-SE" dirty="0"/>
              <a:t>       eliminera kronisk personalbrist?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6338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7D53AC-AE1B-42C4-0E1E-17D901907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Sammanfattning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21E914-482E-FAA5-4C1A-FD9127277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Stora reallönefall</a:t>
            </a:r>
          </a:p>
          <a:p>
            <a:r>
              <a:rPr lang="sv-SE" dirty="0"/>
              <a:t>Högre vinstandel och lägre löneandel i näringslivet</a:t>
            </a:r>
          </a:p>
          <a:p>
            <a:r>
              <a:rPr lang="sv-SE" dirty="0"/>
              <a:t>Rimligt med högre märke än vi tidigare varit vana vid</a:t>
            </a:r>
          </a:p>
          <a:p>
            <a:r>
              <a:rPr lang="sv-SE" dirty="0"/>
              <a:t>Men fortfarande svag konjunktur och hög arbetslöshet samt geopolitisk osäkerhet</a:t>
            </a:r>
          </a:p>
          <a:p>
            <a:r>
              <a:rPr lang="sv-SE" dirty="0"/>
              <a:t>Märke på 3,2–3,3 procent?</a:t>
            </a:r>
          </a:p>
          <a:p>
            <a:r>
              <a:rPr lang="sv-SE" dirty="0"/>
              <a:t>Arbetstidsfrågan hänger över kommande avtalsrörelser, men knappast aktuell nu</a:t>
            </a:r>
          </a:p>
          <a:p>
            <a:r>
              <a:rPr lang="sv-SE" dirty="0"/>
              <a:t>Förkortad arbetstid kan bli dyr – avtal mycket bättre än lagstiftning</a:t>
            </a:r>
          </a:p>
          <a:p>
            <a:r>
              <a:rPr lang="sv-SE" dirty="0"/>
              <a:t>Behov av större relativlöneflexibilitet för att trygga personalförsörjningen i välfärdstjänster och försvarsmakt</a:t>
            </a:r>
          </a:p>
          <a:p>
            <a:r>
              <a:rPr lang="sv-SE" dirty="0"/>
              <a:t>Finns det politiska incitament som får kommuner och regioner att agera så att det blir kronisk personalbrist </a:t>
            </a:r>
            <a:r>
              <a:rPr lang="sv-SE"/>
              <a:t>i välfärden?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117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2297A4-6D1D-A319-5CD0-872E5A5D7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Nominella löneökningar, procent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8E23FB17-5F10-3161-2DE3-ED78C30546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14337"/>
            <a:ext cx="10515600" cy="4173913"/>
          </a:xfrm>
        </p:spPr>
      </p:pic>
    </p:spTree>
    <p:extLst>
      <p:ext uri="{BB962C8B-B14F-4D97-AF65-F5344CB8AC3E}">
        <p14:creationId xmlns:p14="http://schemas.microsoft.com/office/powerpoint/2010/main" val="44313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9A23EA-4CFD-3F05-ABA7-E975D2786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           Årlig timlöneökning, procent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41A49CAE-9314-2B14-984B-43CC3DFE94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6150" y="2430162"/>
            <a:ext cx="5642919" cy="3393989"/>
          </a:xfr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55310124-A5BF-50A7-355B-8AEF42ED1B55}"/>
              </a:ext>
            </a:extLst>
          </p:cNvPr>
          <p:cNvSpPr txBox="1"/>
          <p:nvPr/>
        </p:nvSpPr>
        <p:spPr>
          <a:xfrm>
            <a:off x="8959174" y="5904689"/>
            <a:ext cx="2836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8313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CBB17D-D3C0-B60E-4EA9-B3268E01B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Årlig procentuell förändring, konsumentpriser exklusive energi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E7BFEA42-FF33-C86A-A2E8-E3DCF03866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8270" y="2133600"/>
            <a:ext cx="6326660" cy="3377514"/>
          </a:xfr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EBAD036E-8E46-D51A-799B-B5611D495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8173" y="5725297"/>
            <a:ext cx="3773702" cy="337752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1235564B-13DD-3FD8-8E3D-85E7DEDB7EE8}"/>
              </a:ext>
            </a:extLst>
          </p:cNvPr>
          <p:cNvSpPr txBox="1"/>
          <p:nvPr/>
        </p:nvSpPr>
        <p:spPr>
          <a:xfrm>
            <a:off x="8745166" y="6063049"/>
            <a:ext cx="2008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Riksbanken.</a:t>
            </a:r>
          </a:p>
        </p:txBody>
      </p:sp>
    </p:spTree>
    <p:extLst>
      <p:ext uri="{BB962C8B-B14F-4D97-AF65-F5344CB8AC3E}">
        <p14:creationId xmlns:p14="http://schemas.microsoft.com/office/powerpoint/2010/main" val="938197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651B9A-EB2D-0204-A5B6-018A8A97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Procentuell förändring konsumentreallön, 2020Q4 – 2024Q1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224EA484-6193-4EAA-24D0-EE4D1D635B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232218"/>
              </p:ext>
            </p:extLst>
          </p:nvPr>
        </p:nvGraphicFramePr>
        <p:xfrm>
          <a:off x="838200" y="2326362"/>
          <a:ext cx="10515600" cy="1957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3797896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4241020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0164474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3461843"/>
                    </a:ext>
                  </a:extLst>
                </a:gridCol>
              </a:tblGrid>
              <a:tr h="489328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Näringslivet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Tillverkning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Tjänster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056505"/>
                  </a:ext>
                </a:extLst>
              </a:tr>
              <a:tr h="489328">
                <a:tc>
                  <a:txBody>
                    <a:bodyPr/>
                    <a:lstStyle/>
                    <a:p>
                      <a:r>
                        <a:rPr lang="sv-SE" dirty="0"/>
                        <a:t>Sverige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-6,8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-6,3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-6,0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90380"/>
                  </a:ext>
                </a:extLst>
              </a:tr>
              <a:tr h="489328">
                <a:tc>
                  <a:txBody>
                    <a:bodyPr/>
                    <a:lstStyle/>
                    <a:p>
                      <a:r>
                        <a:rPr lang="sv-SE" dirty="0"/>
                        <a:t>Euroområdet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-4,1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842328"/>
                  </a:ext>
                </a:extLst>
              </a:tr>
              <a:tr h="489328">
                <a:tc>
                  <a:txBody>
                    <a:bodyPr/>
                    <a:lstStyle/>
                    <a:p>
                      <a:r>
                        <a:rPr lang="sv-SE" dirty="0"/>
                        <a:t>Viktiga handelspartner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-4,8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-5,1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-4.0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930400"/>
                  </a:ext>
                </a:extLst>
              </a:tr>
            </a:tbl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666B4D61-2FFB-E1D6-4D2D-3FF50F0175A2}"/>
              </a:ext>
            </a:extLst>
          </p:cNvPr>
          <p:cNvSpPr txBox="1"/>
          <p:nvPr/>
        </p:nvSpPr>
        <p:spPr>
          <a:xfrm>
            <a:off x="7830766" y="5194570"/>
            <a:ext cx="287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75955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87DADE-B866-6F7F-03F1-D80292C05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Vinstandel i näringslivet, procent av förädlingsvärde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39EE861D-56A9-6E22-0977-225970983D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9976" y="1852654"/>
            <a:ext cx="6885829" cy="4316653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619ED56F-0006-A535-3962-D123AB44C1BD}"/>
              </a:ext>
            </a:extLst>
          </p:cNvPr>
          <p:cNvSpPr txBox="1"/>
          <p:nvPr/>
        </p:nvSpPr>
        <p:spPr>
          <a:xfrm>
            <a:off x="8920264" y="5817140"/>
            <a:ext cx="2836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69776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8E5BDC-F77A-51F9-A090-73BC850A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Rörelsemarginal och vinstandel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656AB0-EDA0-0CC6-7BDC-F829EF5B7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Rörelsemarginal = Bruttovinst/</a:t>
            </a:r>
            <a:r>
              <a:rPr lang="sv-SE"/>
              <a:t>Bruttoproduktionssvärde</a:t>
            </a:r>
            <a:endParaRPr lang="sv-SE" dirty="0"/>
          </a:p>
          <a:p>
            <a:r>
              <a:rPr lang="sv-SE" dirty="0"/>
              <a:t>Vinstandel = Bruttovinst/Förädlingsvärde</a:t>
            </a:r>
          </a:p>
          <a:p>
            <a:r>
              <a:rPr lang="sv-SE" dirty="0"/>
              <a:t>Företagen strävade efter att hålla uppe </a:t>
            </a:r>
            <a:r>
              <a:rPr lang="sv-SE" i="1" dirty="0"/>
              <a:t>rörelsemarginalen</a:t>
            </a:r>
            <a:r>
              <a:rPr lang="sv-SE" dirty="0"/>
              <a:t> när priserna på insatsvaror ökade.</a:t>
            </a:r>
          </a:p>
          <a:p>
            <a:r>
              <a:rPr lang="sv-SE" dirty="0"/>
              <a:t>Även om det inte lyckades, så höjdes försäljningspriserna så mycket att </a:t>
            </a:r>
            <a:r>
              <a:rPr lang="sv-SE" i="1" dirty="0"/>
              <a:t>vinstandelen</a:t>
            </a:r>
            <a:r>
              <a:rPr lang="sv-SE" dirty="0"/>
              <a:t> ökade</a:t>
            </a:r>
          </a:p>
          <a:p>
            <a:r>
              <a:rPr lang="sv-SE" dirty="0"/>
              <a:t>Detta skulle kunna ses som att löntagarna fick bära den största delen av bördan av högre priser på insatsvaror</a:t>
            </a:r>
          </a:p>
          <a:p>
            <a:r>
              <a:rPr lang="sv-SE" dirty="0"/>
              <a:t>Samtidigt motverkades sysselsättningsfallet</a:t>
            </a:r>
          </a:p>
        </p:txBody>
      </p:sp>
    </p:spTree>
    <p:extLst>
      <p:ext uri="{BB962C8B-B14F-4D97-AF65-F5344CB8AC3E}">
        <p14:creationId xmlns:p14="http://schemas.microsoft.com/office/powerpoint/2010/main" val="942120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EC92B2-6B52-6CFA-84C5-59CCF66D2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Vinstandel i tillverkningsindustrin, procent av förädlingsvärde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14F3A405-4605-E5E0-79EF-D13FA8707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9732" y="2025538"/>
            <a:ext cx="6496215" cy="4303700"/>
          </a:xfr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2A37B3F-2BE1-A006-2100-FFBDC473F802}"/>
              </a:ext>
            </a:extLst>
          </p:cNvPr>
          <p:cNvSpPr txBox="1"/>
          <p:nvPr/>
        </p:nvSpPr>
        <p:spPr>
          <a:xfrm>
            <a:off x="8307421" y="5778230"/>
            <a:ext cx="2836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07281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3540</TotalTime>
  <Words>968</Words>
  <Application>Microsoft Office PowerPoint</Application>
  <PresentationFormat>Bredbild</PresentationFormat>
  <Paragraphs>158</Paragraphs>
  <Slides>27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27</vt:i4>
      </vt:variant>
    </vt:vector>
  </HeadingPairs>
  <TitlesOfParts>
    <vt:vector size="31" baseType="lpstr">
      <vt:lpstr>Aptos</vt:lpstr>
      <vt:lpstr>Aptos Display</vt:lpstr>
      <vt:lpstr>Arial</vt:lpstr>
      <vt:lpstr>Office-tema</vt:lpstr>
      <vt:lpstr>Reflektioner inför avtalsrörelsen 2025</vt:lpstr>
      <vt:lpstr>Disposition</vt:lpstr>
      <vt:lpstr>Nominella löneökningar, procent</vt:lpstr>
      <vt:lpstr>           Årlig timlöneökning, procent</vt:lpstr>
      <vt:lpstr>Årlig procentuell förändring, konsumentpriser exklusive energi</vt:lpstr>
      <vt:lpstr>Procentuell förändring konsumentreallön, 2020Q4 – 2024Q1</vt:lpstr>
      <vt:lpstr>Vinstandel i näringslivet, procent av förädlingsvärde</vt:lpstr>
      <vt:lpstr>Rörelsemarginal och vinstandel</vt:lpstr>
      <vt:lpstr>Vinstandel i tillverkningsindustrin, procent av förädlingsvärde</vt:lpstr>
      <vt:lpstr>Arbetslöshet och jämviktsarbetslöshet, procent av arbetskraften</vt:lpstr>
      <vt:lpstr>Produktion i näringslivet, miljarder kronor och procentuell förändring</vt:lpstr>
      <vt:lpstr>Reallöneförändring under olika avtalsperioder, procent</vt:lpstr>
      <vt:lpstr>Lönekostnadsökningarna framöver</vt:lpstr>
      <vt:lpstr>Industrifackens lönekostnadskrav</vt:lpstr>
      <vt:lpstr>Industrimärket under olika avtalsperioder, procent per år</vt:lpstr>
      <vt:lpstr>LO-krav på låglönesatsningar</vt:lpstr>
      <vt:lpstr>Skillnad i arbetslöshet mellan förgymnasialt och eftergymnasialt utbildade, procentenheter</vt:lpstr>
      <vt:lpstr>Arbetstidsfrågor i avtalsrörelsen</vt:lpstr>
      <vt:lpstr>En allmän arbetstidsförkortning skulle vara dyr</vt:lpstr>
      <vt:lpstr>Varför arbetstidsdiskussion nu?</vt:lpstr>
      <vt:lpstr>Mekanismer för att upprätthålla industrins märkessättning</vt:lpstr>
      <vt:lpstr>Utmaningar för industrins märkessättning </vt:lpstr>
      <vt:lpstr>Löneökningar i privat och offentlig sektor</vt:lpstr>
      <vt:lpstr>Välfärdssektorns personalförsörjning och relativlönerna i de andra nordiska länderna</vt:lpstr>
      <vt:lpstr>För- och nackdelar med olika angreppssätt</vt:lpstr>
      <vt:lpstr>Monopsonmodellen</vt:lpstr>
      <vt:lpstr>Sammanfattning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9</cp:revision>
  <dcterms:created xsi:type="dcterms:W3CDTF">2025-02-16T15:51:02Z</dcterms:created>
  <dcterms:modified xsi:type="dcterms:W3CDTF">2025-03-03T08:31:59Z</dcterms:modified>
</cp:coreProperties>
</file>