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81" r:id="rId12"/>
    <p:sldId id="282" r:id="rId13"/>
    <p:sldId id="283" r:id="rId14"/>
    <p:sldId id="285" r:id="rId15"/>
    <p:sldId id="318" r:id="rId16"/>
    <p:sldId id="347" r:id="rId17"/>
    <p:sldId id="348" r:id="rId18"/>
    <p:sldId id="334" r:id="rId19"/>
    <p:sldId id="349" r:id="rId20"/>
    <p:sldId id="350" r:id="rId21"/>
    <p:sldId id="351" r:id="rId22"/>
    <p:sldId id="352" r:id="rId23"/>
    <p:sldId id="354" r:id="rId24"/>
    <p:sldId id="355" r:id="rId25"/>
    <p:sldId id="356" r:id="rId26"/>
    <p:sldId id="353" r:id="rId27"/>
    <p:sldId id="357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5" r:id="rId36"/>
    <p:sldId id="366" r:id="rId37"/>
    <p:sldId id="368" r:id="rId3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0ED3F-DDA8-41DA-A77E-6AF8CC448261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D6C68-A5BD-4DFA-8447-9A19B16F95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848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BD6C68-A5BD-4DFA-8447-9A19B16F950E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915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5F985-F74A-C742-E80F-4258AC789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973CFB57-41BD-873B-3D3B-0A0C09FB77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8FAD962-2D73-8892-8297-83FD13D044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92ACF41-4AC1-13E5-AF9A-5B8DA94D4D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BD6C68-A5BD-4DFA-8447-9A19B16F950E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504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4EDBAC-A76B-DA25-E228-5A6C878D7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251B5A-AE88-6834-9938-28F565CE7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5D494E-78E9-42DD-6DC2-E228B2543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98F8ED-F061-6D3B-F625-D72878F4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1EDFE7-643B-7915-B85D-8A88217A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665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C946E3-BE21-2D95-CF91-0D1EB2D2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9AB03A5-3DA3-41CF-1D17-04F6409B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A0158B-4C03-D920-0440-91865899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EEEF025-303D-BEA0-AF19-B35835FC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BCB5A8-8690-2FC0-F651-44F904230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15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81BFE55-C2FB-88F4-76B1-1F62703D4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4EDFA66-00BD-AAEC-C946-D4B268BFF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72B56A-A6EE-B256-C31C-18A45000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9061D9-E62D-6DFB-A081-556B3EA4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75F22E-FC67-B41B-FD96-C5F028A92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05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A03383-82C2-7870-9F27-EFE3F944E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90CE9C-5805-BDAC-4E7B-0D4B79CCD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4ED7BA-492C-0A6C-D2E0-77CD445B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DACBDC-C63E-B3B6-BA5F-FAF51F904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E881DD-24B2-B695-C07B-D40575EB8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542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23E0BD-FD2A-FC35-CE0F-63AD9D677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24CE28-C379-E473-80DE-6BC615F33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984080-3540-4629-6023-256B6487A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DCEF90-0EE0-4A22-7C28-5C0444686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BA0F39-89CB-B603-DBDB-5FAC5B67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517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9DFC8C-4ED7-6E4E-43E8-916D20775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D01741-55DF-7B57-3A38-052D5FB0F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D323DE8-279A-2568-D483-A1E010A7E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D958D0A-D949-517A-B9CA-9139456A3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6CD0AEA-0691-1B78-0E72-6FAE5D7F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D509167-2629-9B48-D424-9C1448A7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434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E75717-FD11-54F2-1B95-AD9827901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F4DFB5-D081-B9D7-BFD3-265B0970A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7CAF653-AF41-524A-0DA8-D83906289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1AE5D63-AB1F-55B0-0ED8-F68856073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9AFE43B-02C7-855E-0D33-C39FEBBC7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DCC75B9-1D89-94E9-7FEF-6B1E8A4F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110449F-B026-CE75-B623-54A135E3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FE87107-F37B-513A-625D-D8F04F30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2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7D70A5-5E8D-53A7-15DD-2959156DC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88193B0-7BEA-DD87-B77A-6B736E2A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79B5083-5FC3-344E-D51C-1CA64B970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3BC132F-8984-1CA1-EAE0-64E2F58DE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44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873689-441F-9BDF-77A2-0EF1F17C6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818224F-01A6-EC34-A686-74624A0A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810D4FF-63CE-7869-785A-9D7F514C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243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8E709D-FAD8-09B2-AC68-F6AAC3E59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7E03D4-A725-CC17-A7DE-B4D94CD8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2E03258-66CE-C91F-8B68-1242961E9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D5CEF6-E569-AEBB-9EC6-FC45CA39C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2479E0-E614-33FB-E8F9-23A4B069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E954556-FDE9-9BDE-990F-6B0A70CCE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978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7FC068-3D81-5A6B-702D-929C4DECB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D515BC6-2B63-D0C0-2870-3D0ED2C31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710A13-F337-ECF5-BE02-F1462B02F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1570F2-DA64-F810-19F7-31950D1FC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298FA90-E258-052E-D09D-AC8DD99C6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3ABD56-2F62-F152-2B57-F06AB8A17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690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AF00D3C-A40C-8EF4-21B6-C71601676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5211DC-6826-9A3A-4628-B40406ED0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839F76-8A57-C77B-A451-654129194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A75138-0AE0-4534-BB7F-43B17CC910CC}" type="datetimeFigureOut">
              <a:rPr lang="sv-SE" smtClean="0"/>
              <a:t>2025-03-15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08CDD2-F88D-4264-F8EB-B55A53187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4E7311-3889-00A9-35AA-2AAE0D446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8F232D-56D3-41AA-A2ED-930BF670D9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917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810605-3639-B6A8-66B8-233AA953D7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Swedish approach to </a:t>
            </a:r>
            <a:r>
              <a:rPr lang="sv-SE" dirty="0" err="1">
                <a:solidFill>
                  <a:schemeClr val="tx2"/>
                </a:solidFill>
              </a:rPr>
              <a:t>responsible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policy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75E2D02-D88E-E3EE-1427-E3C8A3347E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 err="1"/>
              <a:t>Fiscal</a:t>
            </a:r>
            <a:r>
              <a:rPr lang="sv-SE" dirty="0"/>
              <a:t> Policy for the </a:t>
            </a:r>
            <a:r>
              <a:rPr lang="sv-SE" dirty="0" err="1"/>
              <a:t>Future</a:t>
            </a:r>
            <a:r>
              <a:rPr lang="sv-SE" dirty="0"/>
              <a:t> </a:t>
            </a:r>
            <a:r>
              <a:rPr lang="sv-SE" dirty="0" err="1"/>
              <a:t>seminar</a:t>
            </a:r>
            <a:endParaRPr lang="sv-SE" dirty="0"/>
          </a:p>
          <a:p>
            <a:r>
              <a:rPr lang="sv-SE" dirty="0"/>
              <a:t>The </a:t>
            </a:r>
            <a:r>
              <a:rPr lang="sv-SE" dirty="0" err="1"/>
              <a:t>Treasury</a:t>
            </a:r>
            <a:r>
              <a:rPr lang="sv-SE" dirty="0"/>
              <a:t>, New Zealand</a:t>
            </a:r>
          </a:p>
          <a:p>
            <a:r>
              <a:rPr lang="sv-SE" dirty="0"/>
              <a:t>18 </a:t>
            </a:r>
            <a:r>
              <a:rPr lang="sv-SE" dirty="0" err="1"/>
              <a:t>March</a:t>
            </a:r>
            <a:r>
              <a:rPr lang="sv-SE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856326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B87799-54DF-6B63-E948-6F42A160F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EU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rules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EC8D3D-0A6F-7C60-08C0-65809EF0A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As an EU </a:t>
            </a:r>
            <a:r>
              <a:rPr lang="sv-SE" dirty="0" err="1"/>
              <a:t>member</a:t>
            </a:r>
            <a:r>
              <a:rPr lang="sv-SE" dirty="0"/>
              <a:t> </a:t>
            </a:r>
            <a:r>
              <a:rPr lang="sv-SE" dirty="0" err="1"/>
              <a:t>state</a:t>
            </a:r>
            <a:r>
              <a:rPr lang="sv-SE" dirty="0"/>
              <a:t> Sweden is </a:t>
            </a:r>
            <a:r>
              <a:rPr lang="sv-SE" dirty="0" err="1"/>
              <a:t>encompassed</a:t>
            </a:r>
            <a:r>
              <a:rPr lang="sv-SE" dirty="0"/>
              <a:t> by the </a:t>
            </a:r>
            <a:r>
              <a:rPr lang="sv-SE" dirty="0" err="1"/>
              <a:t>stability</a:t>
            </a:r>
            <a:r>
              <a:rPr lang="sv-SE" dirty="0"/>
              <a:t> </a:t>
            </a:r>
            <a:r>
              <a:rPr lang="sv-SE" dirty="0" err="1"/>
              <a:t>pact</a:t>
            </a:r>
            <a:endParaRPr lang="sv-SE" dirty="0"/>
          </a:p>
          <a:p>
            <a:r>
              <a:rPr lang="sv-SE" dirty="0"/>
              <a:t>Main </a:t>
            </a:r>
            <a:r>
              <a:rPr lang="sv-SE" dirty="0" err="1"/>
              <a:t>rules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/>
              <a:t>   - Deficit </a:t>
            </a:r>
            <a:r>
              <a:rPr lang="sv-SE" dirty="0" err="1"/>
              <a:t>ceiling</a:t>
            </a:r>
            <a:r>
              <a:rPr lang="sv-SE" dirty="0"/>
              <a:t>: 3 per cent </a:t>
            </a:r>
            <a:r>
              <a:rPr lang="sv-SE" dirty="0" err="1"/>
              <a:t>of</a:t>
            </a:r>
            <a:r>
              <a:rPr lang="sv-SE" dirty="0"/>
              <a:t> GDP (</a:t>
            </a:r>
            <a:r>
              <a:rPr lang="sv-SE" dirty="0" err="1"/>
              <a:t>corrective</a:t>
            </a:r>
            <a:r>
              <a:rPr lang="sv-SE" dirty="0"/>
              <a:t> arm)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ceiling</a:t>
            </a:r>
            <a:r>
              <a:rPr lang="sv-SE" dirty="0"/>
              <a:t>: 60 per cent </a:t>
            </a:r>
            <a:r>
              <a:rPr lang="sv-SE" dirty="0" err="1"/>
              <a:t>of</a:t>
            </a:r>
            <a:r>
              <a:rPr lang="sv-SE" dirty="0"/>
              <a:t> GDP (</a:t>
            </a:r>
            <a:r>
              <a:rPr lang="sv-SE" dirty="0" err="1"/>
              <a:t>corrective</a:t>
            </a:r>
            <a:r>
              <a:rPr lang="sv-SE" dirty="0"/>
              <a:t> arm)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Earlier</a:t>
            </a:r>
            <a:r>
              <a:rPr lang="sv-SE" dirty="0"/>
              <a:t> medium-term </a:t>
            </a:r>
            <a:r>
              <a:rPr lang="sv-SE" dirty="0" err="1"/>
              <a:t>objective</a:t>
            </a:r>
            <a:r>
              <a:rPr lang="sv-SE" dirty="0"/>
              <a:t> for </a:t>
            </a:r>
            <a:r>
              <a:rPr lang="sv-SE" dirty="0" err="1"/>
              <a:t>structural</a:t>
            </a:r>
            <a:r>
              <a:rPr lang="sv-SE" dirty="0"/>
              <a:t> </a:t>
            </a:r>
            <a:r>
              <a:rPr lang="sv-SE" dirty="0" err="1"/>
              <a:t>net</a:t>
            </a:r>
            <a:r>
              <a:rPr lang="sv-SE" dirty="0"/>
              <a:t> </a:t>
            </a:r>
            <a:r>
              <a:rPr lang="sv-SE" dirty="0" err="1"/>
              <a:t>lending</a:t>
            </a:r>
            <a:r>
              <a:rPr lang="sv-SE" dirty="0"/>
              <a:t>: -1 per</a:t>
            </a:r>
          </a:p>
          <a:p>
            <a:pPr marL="0" indent="0">
              <a:buNone/>
            </a:pPr>
            <a:r>
              <a:rPr lang="sv-SE" dirty="0"/>
              <a:t>      cent </a:t>
            </a:r>
            <a:r>
              <a:rPr lang="sv-SE" dirty="0" err="1"/>
              <a:t>of</a:t>
            </a:r>
            <a:r>
              <a:rPr lang="sv-SE" dirty="0"/>
              <a:t> GDP</a:t>
            </a:r>
          </a:p>
          <a:p>
            <a:r>
              <a:rPr lang="sv-SE" dirty="0"/>
              <a:t>The EU </a:t>
            </a:r>
            <a:r>
              <a:rPr lang="sv-SE" dirty="0" err="1"/>
              <a:t>rules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not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binding</a:t>
            </a:r>
            <a:r>
              <a:rPr lang="sv-SE" dirty="0"/>
              <a:t> for Sweden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ambitious</a:t>
            </a:r>
            <a:r>
              <a:rPr lang="sv-SE" dirty="0"/>
              <a:t> national </a:t>
            </a:r>
            <a:r>
              <a:rPr lang="sv-SE" dirty="0" err="1"/>
              <a:t>targets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important</a:t>
            </a:r>
            <a:r>
              <a:rPr lang="sv-SE" dirty="0"/>
              <a:t> </a:t>
            </a:r>
            <a:r>
              <a:rPr lang="sv-SE" dirty="0" err="1"/>
              <a:t>aim</a:t>
            </a:r>
            <a:r>
              <a:rPr lang="sv-SE" dirty="0"/>
              <a:t> to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precautionary</a:t>
            </a:r>
            <a:r>
              <a:rPr lang="sv-SE" dirty="0"/>
              <a:t> </a:t>
            </a:r>
            <a:r>
              <a:rPr lang="sv-SE" dirty="0" err="1"/>
              <a:t>distance</a:t>
            </a:r>
            <a:r>
              <a:rPr lang="sv-SE" dirty="0"/>
              <a:t> to the EU  </a:t>
            </a:r>
          </a:p>
          <a:p>
            <a:pPr marL="0" indent="0">
              <a:buNone/>
            </a:pPr>
            <a:r>
              <a:rPr lang="sv-SE" dirty="0"/>
              <a:t>      </a:t>
            </a:r>
            <a:r>
              <a:rPr lang="sv-SE" dirty="0" err="1"/>
              <a:t>ceilings</a:t>
            </a:r>
            <a:r>
              <a:rPr lang="sv-SE" dirty="0"/>
              <a:t>/</a:t>
            </a:r>
            <a:r>
              <a:rPr lang="sv-SE" dirty="0" err="1"/>
              <a:t>objectives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0130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0883F-1D1E-8362-00B4-53AB8471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Maastricht </a:t>
            </a:r>
            <a:r>
              <a:rPr lang="sv-SE" sz="4000" dirty="0" err="1">
                <a:solidFill>
                  <a:srgbClr val="002060"/>
                </a:solidFill>
              </a:rPr>
              <a:t>debt</a:t>
            </a:r>
            <a:r>
              <a:rPr lang="sv-SE" sz="4000" dirty="0">
                <a:solidFill>
                  <a:srgbClr val="002060"/>
                </a:solidFill>
              </a:rPr>
              <a:t>, 2024, per cent </a:t>
            </a:r>
            <a:r>
              <a:rPr lang="sv-SE" sz="4000" dirty="0" err="1">
                <a:solidFill>
                  <a:srgbClr val="002060"/>
                </a:solidFill>
              </a:rPr>
              <a:t>of</a:t>
            </a:r>
            <a:r>
              <a:rPr lang="sv-SE" sz="4000" dirty="0">
                <a:solidFill>
                  <a:srgbClr val="002060"/>
                </a:solidFill>
              </a:rPr>
              <a:t> GDP</a:t>
            </a:r>
            <a:endParaRPr lang="en-GB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F8BCC2C-F24D-8C17-7A38-8EB5AED28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96020"/>
              </p:ext>
            </p:extLst>
          </p:nvPr>
        </p:nvGraphicFramePr>
        <p:xfrm>
          <a:off x="3356264" y="2133600"/>
          <a:ext cx="5187101" cy="4007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4091">
                  <a:extLst>
                    <a:ext uri="{9D8B030D-6E8A-4147-A177-3AD203B41FA5}">
                      <a16:colId xmlns:a16="http://schemas.microsoft.com/office/drawing/2014/main" val="931222555"/>
                    </a:ext>
                  </a:extLst>
                </a:gridCol>
                <a:gridCol w="2473010">
                  <a:extLst>
                    <a:ext uri="{9D8B030D-6E8A-4147-A177-3AD203B41FA5}">
                      <a16:colId xmlns:a16="http://schemas.microsoft.com/office/drawing/2014/main" val="1341265383"/>
                    </a:ext>
                  </a:extLst>
                </a:gridCol>
              </a:tblGrid>
              <a:tr h="445247">
                <a:tc>
                  <a:txBody>
                    <a:bodyPr/>
                    <a:lstStyle/>
                    <a:p>
                      <a:r>
                        <a:rPr lang="sv-SE" dirty="0" err="1"/>
                        <a:t>Greece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061907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 err="1"/>
                        <a:t>Italy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139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891271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 err="1"/>
                        <a:t>France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87111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 err="1"/>
                        <a:t>Spain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36665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 err="1"/>
                        <a:t>Belgium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636618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Portugal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629893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Finland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432914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 err="1"/>
                        <a:t>Germany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924548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FF0000"/>
                          </a:solidFill>
                        </a:rPr>
                        <a:t>Sweden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08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550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087062-E753-BF62-AA55-63389D1D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2024 reform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the </a:t>
            </a:r>
            <a:r>
              <a:rPr lang="sv-SE" dirty="0" err="1">
                <a:solidFill>
                  <a:schemeClr val="tx2"/>
                </a:solidFill>
              </a:rPr>
              <a:t>stability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pact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C0D65F-6532-CC3B-CF1F-A0A9D3452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Deficit and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ceilings</a:t>
            </a:r>
            <a:r>
              <a:rPr lang="sv-SE" dirty="0"/>
              <a:t> </a:t>
            </a:r>
            <a:r>
              <a:rPr lang="sv-SE" dirty="0" err="1"/>
              <a:t>remain</a:t>
            </a:r>
            <a:endParaRPr lang="sv-SE" dirty="0"/>
          </a:p>
          <a:p>
            <a:r>
              <a:rPr lang="sv-SE" dirty="0"/>
              <a:t>The medium-term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objective</a:t>
            </a:r>
            <a:r>
              <a:rPr lang="sv-SE" dirty="0"/>
              <a:t> has </a:t>
            </a:r>
            <a:r>
              <a:rPr lang="sv-SE" dirty="0" err="1"/>
              <a:t>disappeared</a:t>
            </a:r>
            <a:endParaRPr lang="sv-SE" dirty="0"/>
          </a:p>
          <a:p>
            <a:r>
              <a:rPr lang="sv-SE" dirty="0" err="1"/>
              <a:t>Fiscal-structural</a:t>
            </a:r>
            <a:r>
              <a:rPr lang="sv-SE" dirty="0"/>
              <a:t> plans </a:t>
            </a:r>
          </a:p>
          <a:p>
            <a:r>
              <a:rPr lang="sv-SE" dirty="0"/>
              <a:t>Focus on </a:t>
            </a:r>
            <a:r>
              <a:rPr lang="sv-SE" dirty="0" err="1"/>
              <a:t>growth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structural</a:t>
            </a:r>
            <a:r>
              <a:rPr lang="sv-SE" dirty="0"/>
              <a:t> </a:t>
            </a:r>
            <a:r>
              <a:rPr lang="sv-SE" dirty="0" err="1"/>
              <a:t>primary</a:t>
            </a:r>
            <a:r>
              <a:rPr lang="sv-SE" dirty="0"/>
              <a:t> </a:t>
            </a:r>
            <a:r>
              <a:rPr lang="sv-SE" dirty="0" err="1"/>
              <a:t>net</a:t>
            </a:r>
            <a:r>
              <a:rPr lang="sv-SE" dirty="0"/>
              <a:t> </a:t>
            </a:r>
            <a:r>
              <a:rPr lang="sv-SE" dirty="0" err="1"/>
              <a:t>expenditure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Change in </a:t>
            </a:r>
            <a:r>
              <a:rPr lang="sv-SE" dirty="0" err="1"/>
              <a:t>cyclically</a:t>
            </a:r>
            <a:r>
              <a:rPr lang="sv-SE" dirty="0"/>
              <a:t> </a:t>
            </a:r>
            <a:r>
              <a:rPr lang="sv-SE" dirty="0" err="1"/>
              <a:t>adjusted</a:t>
            </a:r>
            <a:r>
              <a:rPr lang="sv-SE" dirty="0"/>
              <a:t> </a:t>
            </a:r>
            <a:r>
              <a:rPr lang="sv-SE" dirty="0" err="1"/>
              <a:t>primary</a:t>
            </a:r>
            <a:r>
              <a:rPr lang="sv-SE" dirty="0"/>
              <a:t> </a:t>
            </a:r>
            <a:r>
              <a:rPr lang="sv-SE" dirty="0" err="1"/>
              <a:t>expenditure</a:t>
            </a:r>
            <a:r>
              <a:rPr lang="sv-SE" dirty="0"/>
              <a:t> </a:t>
            </a:r>
            <a:r>
              <a:rPr lang="sv-SE" dirty="0" err="1"/>
              <a:t>net</a:t>
            </a:r>
            <a:r>
              <a:rPr lang="sv-SE" dirty="0"/>
              <a:t> </a:t>
            </a:r>
            <a:r>
              <a:rPr lang="sv-SE" dirty="0" err="1"/>
              <a:t>of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</a:t>
            </a:r>
            <a:r>
              <a:rPr lang="sv-SE" dirty="0" err="1"/>
              <a:t>discretionary</a:t>
            </a:r>
            <a:r>
              <a:rPr lang="sv-SE" dirty="0"/>
              <a:t> tax </a:t>
            </a:r>
            <a:r>
              <a:rPr lang="sv-SE" dirty="0" err="1"/>
              <a:t>changes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Basically</a:t>
            </a:r>
            <a:r>
              <a:rPr lang="sv-SE" dirty="0"/>
              <a:t> the </a:t>
            </a:r>
            <a:r>
              <a:rPr lang="sv-SE" dirty="0" err="1"/>
              <a:t>change</a:t>
            </a:r>
            <a:r>
              <a:rPr lang="sv-SE" dirty="0"/>
              <a:t> in the </a:t>
            </a:r>
            <a:r>
              <a:rPr lang="sv-SE" dirty="0" err="1"/>
              <a:t>structural</a:t>
            </a:r>
            <a:r>
              <a:rPr lang="sv-SE" dirty="0"/>
              <a:t> </a:t>
            </a:r>
            <a:r>
              <a:rPr lang="sv-SE" dirty="0" err="1"/>
              <a:t>primary</a:t>
            </a:r>
            <a:r>
              <a:rPr lang="sv-SE" dirty="0"/>
              <a:t> </a:t>
            </a:r>
            <a:r>
              <a:rPr lang="sv-SE" dirty="0" err="1"/>
              <a:t>balance</a:t>
            </a:r>
            <a:endParaRPr lang="sv-SE" dirty="0"/>
          </a:p>
          <a:p>
            <a:r>
              <a:rPr lang="sv-SE" dirty="0"/>
              <a:t>Net </a:t>
            </a:r>
            <a:r>
              <a:rPr lang="sv-SE" dirty="0" err="1"/>
              <a:t>expenditures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follow</a:t>
            </a:r>
            <a:r>
              <a:rPr lang="sv-SE" dirty="0"/>
              <a:t> a </a:t>
            </a:r>
            <a:r>
              <a:rPr lang="sv-SE" dirty="0" err="1"/>
              <a:t>path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reduces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above</a:t>
            </a:r>
            <a:r>
              <a:rPr lang="sv-SE" dirty="0"/>
              <a:t> 60 per cent </a:t>
            </a:r>
            <a:r>
              <a:rPr lang="sv-SE" dirty="0" err="1"/>
              <a:t>of</a:t>
            </a:r>
            <a:r>
              <a:rPr lang="sv-SE" dirty="0"/>
              <a:t> GDP or </a:t>
            </a:r>
            <a:r>
              <a:rPr lang="sv-SE" dirty="0" err="1"/>
              <a:t>keeps</a:t>
            </a:r>
            <a:r>
              <a:rPr lang="sv-SE" dirty="0"/>
              <a:t> it </a:t>
            </a:r>
            <a:r>
              <a:rPr lang="sv-SE" dirty="0" err="1"/>
              <a:t>below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ceiling</a:t>
            </a:r>
            <a:endParaRPr lang="sv-SE" dirty="0"/>
          </a:p>
          <a:p>
            <a:r>
              <a:rPr lang="sv-SE" dirty="0"/>
              <a:t>New </a:t>
            </a:r>
            <a:r>
              <a:rPr lang="sv-SE" dirty="0" err="1"/>
              <a:t>reporting</a:t>
            </a:r>
            <a:r>
              <a:rPr lang="sv-SE" dirty="0"/>
              <a:t> obligations for Sweden to the EU, </a:t>
            </a:r>
            <a:r>
              <a:rPr lang="sv-SE" dirty="0" err="1"/>
              <a:t>but</a:t>
            </a:r>
            <a:r>
              <a:rPr lang="sv-SE" dirty="0"/>
              <a:t> the new </a:t>
            </a:r>
            <a:r>
              <a:rPr lang="sv-SE" dirty="0" err="1"/>
              <a:t>rules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not </a:t>
            </a:r>
            <a:r>
              <a:rPr lang="sv-SE" dirty="0" err="1"/>
              <a:t>likely</a:t>
            </a:r>
            <a:r>
              <a:rPr lang="sv-SE" dirty="0"/>
              <a:t> to make </a:t>
            </a:r>
            <a:r>
              <a:rPr lang="sv-SE" dirty="0" err="1"/>
              <a:t>much</a:t>
            </a:r>
            <a:r>
              <a:rPr lang="sv-SE" dirty="0"/>
              <a:t> </a:t>
            </a:r>
            <a:r>
              <a:rPr lang="sv-SE" dirty="0" err="1"/>
              <a:t>difference</a:t>
            </a:r>
            <a:r>
              <a:rPr lang="sv-SE" dirty="0"/>
              <a:t> for </a:t>
            </a:r>
            <a:r>
              <a:rPr lang="sv-SE" dirty="0" err="1"/>
              <a:t>us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884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D8D3A0-58C0-F573-7EB3-3E567D45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Recent Swedish </a:t>
            </a:r>
            <a:r>
              <a:rPr lang="sv-SE" dirty="0" err="1">
                <a:solidFill>
                  <a:schemeClr val="tx2"/>
                </a:solidFill>
              </a:rPr>
              <a:t>discussion</a:t>
            </a:r>
            <a:r>
              <a:rPr lang="sv-SE" dirty="0">
                <a:solidFill>
                  <a:schemeClr val="tx2"/>
                </a:solidFill>
              </a:rPr>
              <a:t> on the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framework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31F53D-EA07-1EA2-2613-64354E21D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Discussion</a:t>
            </a:r>
            <a:r>
              <a:rPr lang="sv-SE" dirty="0"/>
              <a:t> on </a:t>
            </a:r>
            <a:r>
              <a:rPr lang="sv-SE" dirty="0" err="1"/>
              <a:t>lowering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target</a:t>
            </a:r>
            <a:endParaRPr lang="sv-SE" dirty="0"/>
          </a:p>
          <a:p>
            <a:r>
              <a:rPr lang="sv-SE" dirty="0" err="1"/>
              <a:t>Need</a:t>
            </a:r>
            <a:r>
              <a:rPr lang="sv-SE" dirty="0"/>
              <a:t> for </a:t>
            </a:r>
            <a:r>
              <a:rPr lang="sv-SE" i="1" dirty="0" err="1"/>
              <a:t>temporary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expenditure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, </a:t>
            </a:r>
            <a:r>
              <a:rPr lang="sv-SE" dirty="0" err="1"/>
              <a:t>primarily</a:t>
            </a:r>
            <a:r>
              <a:rPr lang="sv-SE" dirty="0"/>
              <a:t> </a:t>
            </a:r>
            <a:r>
              <a:rPr lang="sv-SE" dirty="0" err="1"/>
              <a:t>investments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Energy systems, </a:t>
            </a:r>
            <a:r>
              <a:rPr lang="sv-SE" dirty="0" err="1"/>
              <a:t>including</a:t>
            </a:r>
            <a:r>
              <a:rPr lang="sv-SE" dirty="0"/>
              <a:t> new </a:t>
            </a:r>
            <a:r>
              <a:rPr lang="sv-SE" dirty="0" err="1"/>
              <a:t>nuclear</a:t>
            </a:r>
            <a:r>
              <a:rPr lang="sv-SE" dirty="0"/>
              <a:t> plants, to </a:t>
            </a:r>
            <a:r>
              <a:rPr lang="sv-SE" dirty="0" err="1"/>
              <a:t>promote</a:t>
            </a:r>
            <a:r>
              <a:rPr lang="sv-SE" dirty="0"/>
              <a:t> the</a:t>
            </a:r>
          </a:p>
          <a:p>
            <a:pPr marL="0" indent="0">
              <a:buNone/>
            </a:pPr>
            <a:r>
              <a:rPr lang="sv-SE" dirty="0"/>
              <a:t>      green transition</a:t>
            </a:r>
          </a:p>
          <a:p>
            <a:pPr marL="0" indent="0">
              <a:buNone/>
            </a:pPr>
            <a:r>
              <a:rPr lang="sv-SE" dirty="0"/>
              <a:t>    - Transport </a:t>
            </a:r>
            <a:r>
              <a:rPr lang="sv-SE" dirty="0" err="1"/>
              <a:t>infrastructure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Water</a:t>
            </a:r>
            <a:r>
              <a:rPr lang="sv-SE" dirty="0"/>
              <a:t> and </a:t>
            </a:r>
            <a:r>
              <a:rPr lang="sv-SE" dirty="0" err="1"/>
              <a:t>sewage</a:t>
            </a:r>
            <a:r>
              <a:rPr lang="sv-SE" dirty="0"/>
              <a:t> systems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Defence</a:t>
            </a:r>
            <a:r>
              <a:rPr lang="sv-SE" dirty="0"/>
              <a:t> </a:t>
            </a:r>
            <a:r>
              <a:rPr lang="sv-SE" dirty="0" err="1"/>
              <a:t>equipment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Aid</a:t>
            </a:r>
            <a:r>
              <a:rPr lang="sv-SE" dirty="0"/>
              <a:t> to </a:t>
            </a:r>
            <a:r>
              <a:rPr lang="sv-SE" dirty="0" err="1"/>
              <a:t>Ukraine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6267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DE5D52-DA08-14E6-9A5D-70BFF2F7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068821"/>
          </a:xfrm>
        </p:spPr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Government</a:t>
            </a:r>
            <a:r>
              <a:rPr lang="sv-SE" dirty="0">
                <a:solidFill>
                  <a:schemeClr val="tx2"/>
                </a:solidFill>
              </a:rPr>
              <a:t> investment, per cent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GDP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FEC31F2-CBBE-43E2-0304-963FF63F2A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2318" y="1981757"/>
            <a:ext cx="7258850" cy="4335916"/>
          </a:xfrm>
        </p:spPr>
      </p:pic>
    </p:spTree>
    <p:extLst>
      <p:ext uri="{BB962C8B-B14F-4D97-AF65-F5344CB8AC3E}">
        <p14:creationId xmlns:p14="http://schemas.microsoft.com/office/powerpoint/2010/main" val="2045127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246697-867A-7327-3F83-3D2DB0AE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Long-</a:t>
            </a:r>
            <a:r>
              <a:rPr lang="sv-SE" sz="3600" dirty="0" err="1">
                <a:solidFill>
                  <a:srgbClr val="002060"/>
                </a:solidFill>
              </a:rPr>
              <a:t>run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net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financial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wealth</a:t>
            </a:r>
            <a:r>
              <a:rPr lang="sv-SE" sz="3600" dirty="0">
                <a:solidFill>
                  <a:srgbClr val="002060"/>
                </a:solidFill>
              </a:rPr>
              <a:t> and Maastricht </a:t>
            </a:r>
            <a:r>
              <a:rPr lang="sv-SE" sz="3600" dirty="0" err="1">
                <a:solidFill>
                  <a:srgbClr val="002060"/>
                </a:solidFill>
              </a:rPr>
              <a:t>debt</a:t>
            </a:r>
            <a:r>
              <a:rPr lang="sv-SE" sz="3600" dirty="0">
                <a:solidFill>
                  <a:srgbClr val="002060"/>
                </a:solidFill>
              </a:rPr>
              <a:t> at different </a:t>
            </a:r>
            <a:r>
              <a:rPr lang="sv-SE" sz="3600" dirty="0" err="1">
                <a:solidFill>
                  <a:srgbClr val="002060"/>
                </a:solidFill>
              </a:rPr>
              <a:t>levels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of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net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lending</a:t>
            </a:r>
            <a:r>
              <a:rPr lang="sv-SE" sz="3600" dirty="0">
                <a:solidFill>
                  <a:srgbClr val="002060"/>
                </a:solidFill>
              </a:rPr>
              <a:t>, per cent </a:t>
            </a:r>
            <a:r>
              <a:rPr lang="sv-SE" sz="3600" dirty="0" err="1">
                <a:solidFill>
                  <a:srgbClr val="002060"/>
                </a:solidFill>
              </a:rPr>
              <a:t>of</a:t>
            </a:r>
            <a:r>
              <a:rPr lang="sv-SE" sz="3600" dirty="0">
                <a:solidFill>
                  <a:srgbClr val="002060"/>
                </a:solidFill>
              </a:rPr>
              <a:t> GDP</a:t>
            </a:r>
            <a:endParaRPr lang="en-GB" sz="36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A542E74-B1EF-3FDA-E621-090FDCF52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046811"/>
              </p:ext>
            </p:extLst>
          </p:nvPr>
        </p:nvGraphicFramePr>
        <p:xfrm>
          <a:off x="838203" y="2526434"/>
          <a:ext cx="10515597" cy="3282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053429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4663484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66971863"/>
                    </a:ext>
                  </a:extLst>
                </a:gridCol>
              </a:tblGrid>
              <a:tr h="656417">
                <a:tc>
                  <a:txBody>
                    <a:bodyPr/>
                    <a:lstStyle/>
                    <a:p>
                      <a:r>
                        <a:rPr lang="sv-SE" sz="2400" b="1" dirty="0"/>
                        <a:t>Net </a:t>
                      </a:r>
                      <a:r>
                        <a:rPr lang="sv-SE" sz="2400" b="1" dirty="0" err="1"/>
                        <a:t>lending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/>
                        <a:t>Net </a:t>
                      </a:r>
                      <a:r>
                        <a:rPr lang="sv-SE" sz="2400" b="1" dirty="0" err="1"/>
                        <a:t>financial</a:t>
                      </a:r>
                      <a:r>
                        <a:rPr lang="sv-SE" sz="2400" b="1" dirty="0"/>
                        <a:t> </a:t>
                      </a:r>
                      <a:r>
                        <a:rPr lang="sv-SE" sz="2400" b="1" dirty="0" err="1"/>
                        <a:t>wealth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/>
                        <a:t>Maastricht </a:t>
                      </a:r>
                      <a:r>
                        <a:rPr lang="sv-SE" sz="2400" b="1" dirty="0" err="1"/>
                        <a:t>debt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98220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 0.33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33.1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28.4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12684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 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24.1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37.4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53221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-0.5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10.4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51.1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497685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-1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-3.2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64.2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21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167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0529F-CA27-8DD8-B025-2762F157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6000" dirty="0" err="1">
                <a:solidFill>
                  <a:schemeClr val="tx2"/>
                </a:solidFill>
              </a:rPr>
              <a:t>How</a:t>
            </a:r>
            <a:r>
              <a:rPr lang="sv-SE" sz="6000" dirty="0">
                <a:solidFill>
                  <a:schemeClr val="tx2"/>
                </a:solidFill>
              </a:rPr>
              <a:t> </a:t>
            </a:r>
            <a:r>
              <a:rPr lang="sv-SE" sz="6000" dirty="0" err="1">
                <a:solidFill>
                  <a:schemeClr val="tx2"/>
                </a:solidFill>
              </a:rPr>
              <a:t>much</a:t>
            </a:r>
            <a:r>
              <a:rPr lang="sv-SE" sz="6000" dirty="0">
                <a:solidFill>
                  <a:schemeClr val="tx2"/>
                </a:solidFill>
              </a:rPr>
              <a:t> </a:t>
            </a:r>
            <a:r>
              <a:rPr lang="sv-SE" sz="6000" dirty="0" err="1">
                <a:solidFill>
                  <a:schemeClr val="tx2"/>
                </a:solidFill>
              </a:rPr>
              <a:t>should</a:t>
            </a:r>
            <a:r>
              <a:rPr lang="sv-SE" sz="6000" dirty="0">
                <a:solidFill>
                  <a:schemeClr val="tx2"/>
                </a:solidFill>
              </a:rPr>
              <a:t> </a:t>
            </a:r>
            <a:r>
              <a:rPr lang="sv-SE" sz="6000" dirty="0" err="1">
                <a:solidFill>
                  <a:schemeClr val="tx2"/>
                </a:solidFill>
              </a:rPr>
              <a:t>we</a:t>
            </a:r>
            <a:r>
              <a:rPr lang="sv-SE" sz="6000" dirty="0">
                <a:solidFill>
                  <a:schemeClr val="tx2"/>
                </a:solidFill>
              </a:rPr>
              <a:t> </a:t>
            </a:r>
            <a:r>
              <a:rPr lang="sv-SE" sz="6000" dirty="0" err="1">
                <a:solidFill>
                  <a:schemeClr val="tx2"/>
                </a:solidFill>
              </a:rPr>
              <a:t>borrow</a:t>
            </a:r>
            <a:r>
              <a:rPr lang="sv-SE" sz="6000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01E7B-9080-CC96-739C-A36A41EE1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0233"/>
            <a:ext cx="10515600" cy="3906729"/>
          </a:xfrm>
        </p:spPr>
        <p:txBody>
          <a:bodyPr>
            <a:normAutofit/>
          </a:bodyPr>
          <a:lstStyle/>
          <a:p>
            <a:r>
              <a:rPr lang="sv-SE" sz="4000" dirty="0" err="1"/>
              <a:t>Safety</a:t>
            </a:r>
            <a:r>
              <a:rPr lang="sv-SE" sz="4000" dirty="0"/>
              <a:t> </a:t>
            </a:r>
            <a:r>
              <a:rPr lang="sv-SE" sz="4000" dirty="0" err="1"/>
              <a:t>margins</a:t>
            </a:r>
            <a:r>
              <a:rPr lang="sv-SE" sz="4000" dirty="0"/>
              <a:t> </a:t>
            </a:r>
            <a:r>
              <a:rPr lang="sv-SE" sz="4000" dirty="0" err="1"/>
              <a:t>if</a:t>
            </a:r>
            <a:r>
              <a:rPr lang="sv-SE" sz="4000" dirty="0"/>
              <a:t> </a:t>
            </a:r>
            <a:r>
              <a:rPr lang="sv-SE" sz="4000" dirty="0" err="1"/>
              <a:t>we</a:t>
            </a:r>
            <a:r>
              <a:rPr lang="sv-SE" sz="4000" dirty="0"/>
              <a:t> </a:t>
            </a:r>
            <a:r>
              <a:rPr lang="sv-SE" sz="4000" dirty="0" err="1"/>
              <a:t>are</a:t>
            </a:r>
            <a:r>
              <a:rPr lang="sv-SE" sz="4000" dirty="0"/>
              <a:t> </a:t>
            </a:r>
            <a:r>
              <a:rPr lang="sv-SE" sz="4000" dirty="0" err="1"/>
              <a:t>exposed</a:t>
            </a:r>
            <a:r>
              <a:rPr lang="sv-SE" sz="4000" dirty="0"/>
              <a:t> to a </a:t>
            </a:r>
            <a:r>
              <a:rPr lang="sv-SE" sz="4000" dirty="0" err="1"/>
              <a:t>deep</a:t>
            </a:r>
            <a:r>
              <a:rPr lang="sv-SE" sz="4000" dirty="0"/>
              <a:t> </a:t>
            </a:r>
            <a:r>
              <a:rPr lang="sv-SE" sz="4000" dirty="0" err="1"/>
              <a:t>economic</a:t>
            </a:r>
            <a:r>
              <a:rPr lang="sv-SE" sz="4000" dirty="0"/>
              <a:t> </a:t>
            </a:r>
            <a:r>
              <a:rPr lang="sv-SE" sz="4000" dirty="0" err="1"/>
              <a:t>crisis</a:t>
            </a:r>
            <a:r>
              <a:rPr lang="sv-SE" sz="4000" dirty="0"/>
              <a:t> </a:t>
            </a:r>
            <a:r>
              <a:rPr lang="sv-SE" sz="4000" dirty="0" err="1"/>
              <a:t>implying</a:t>
            </a:r>
            <a:r>
              <a:rPr lang="sv-SE" sz="4000" dirty="0"/>
              <a:t> a </a:t>
            </a:r>
            <a:r>
              <a:rPr lang="sv-SE" sz="4000" dirty="0" err="1"/>
              <a:t>large</a:t>
            </a:r>
            <a:r>
              <a:rPr lang="sv-SE" sz="4000" dirty="0"/>
              <a:t> </a:t>
            </a:r>
            <a:r>
              <a:rPr lang="sv-SE" sz="4000" dirty="0" err="1"/>
              <a:t>debt</a:t>
            </a:r>
            <a:r>
              <a:rPr lang="sv-SE" sz="4000" dirty="0"/>
              <a:t> </a:t>
            </a:r>
            <a:r>
              <a:rPr lang="sv-SE" sz="4000" dirty="0" err="1"/>
              <a:t>increase</a:t>
            </a:r>
            <a:r>
              <a:rPr lang="sv-SE" sz="4000" dirty="0"/>
              <a:t>?</a:t>
            </a:r>
          </a:p>
          <a:p>
            <a:r>
              <a:rPr lang="sv-SE" sz="4000" dirty="0" err="1"/>
              <a:t>Intergenerational</a:t>
            </a:r>
            <a:r>
              <a:rPr lang="sv-SE" sz="4000" dirty="0"/>
              <a:t> distribution </a:t>
            </a:r>
            <a:r>
              <a:rPr lang="sv-SE" sz="4000" dirty="0" err="1"/>
              <a:t>of</a:t>
            </a:r>
            <a:r>
              <a:rPr lang="sv-SE" sz="4000" dirty="0"/>
              <a:t> </a:t>
            </a:r>
            <a:r>
              <a:rPr lang="sv-SE" sz="4000" dirty="0" err="1"/>
              <a:t>welfare</a:t>
            </a:r>
            <a:r>
              <a:rPr lang="sv-SE" sz="4000" dirty="0"/>
              <a:t> under normal </a:t>
            </a:r>
            <a:r>
              <a:rPr lang="sv-SE" sz="4000" dirty="0" err="1"/>
              <a:t>conditions</a:t>
            </a:r>
            <a:r>
              <a:rPr lang="sv-SE" sz="4000" dirty="0"/>
              <a:t> (no </a:t>
            </a:r>
            <a:r>
              <a:rPr lang="sv-SE" sz="4000" dirty="0" err="1"/>
              <a:t>debt</a:t>
            </a:r>
            <a:r>
              <a:rPr lang="sv-SE" sz="4000" dirty="0"/>
              <a:t> </a:t>
            </a:r>
            <a:r>
              <a:rPr lang="sv-SE" sz="4000" dirty="0" err="1"/>
              <a:t>crisis</a:t>
            </a:r>
            <a:r>
              <a:rPr lang="sv-SE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9480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FF2C65-6E39-D077-4119-0DE98819A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risk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spiralling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government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debt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because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snowball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effects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A06B7F-D0FD-EAF0-2401-7246D3D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Assumption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increase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ratio</a:t>
            </a:r>
            <a:r>
              <a:rPr lang="sv-SE" dirty="0"/>
              <a:t> by 50 </a:t>
            </a:r>
            <a:r>
              <a:rPr lang="sv-SE" dirty="0" err="1"/>
              <a:t>percentage</a:t>
            </a:r>
            <a:r>
              <a:rPr lang="sv-SE" dirty="0"/>
              <a:t> </a:t>
            </a:r>
            <a:r>
              <a:rPr lang="sv-SE" dirty="0" err="1"/>
              <a:t>points</a:t>
            </a:r>
            <a:r>
              <a:rPr lang="sv-SE" dirty="0"/>
              <a:t> in a </a:t>
            </a:r>
            <a:r>
              <a:rPr lang="sv-SE" dirty="0" err="1"/>
              <a:t>crisis</a:t>
            </a:r>
            <a:endParaRPr lang="sv-SE" dirty="0"/>
          </a:p>
          <a:p>
            <a:r>
              <a:rPr lang="sv-SE" dirty="0" err="1"/>
              <a:t>Conservative</a:t>
            </a:r>
            <a:r>
              <a:rPr lang="sv-SE" dirty="0"/>
              <a:t> </a:t>
            </a:r>
            <a:r>
              <a:rPr lang="sv-SE" dirty="0" err="1"/>
              <a:t>assumption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maximum </a:t>
            </a:r>
            <a:r>
              <a:rPr lang="sv-SE" dirty="0" err="1"/>
              <a:t>primary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surplus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2 per cent </a:t>
            </a:r>
            <a:r>
              <a:rPr lang="sv-SE" dirty="0" err="1"/>
              <a:t>of</a:t>
            </a:r>
            <a:r>
              <a:rPr lang="sv-SE" dirty="0"/>
              <a:t> GDP</a:t>
            </a:r>
          </a:p>
          <a:p>
            <a:r>
              <a:rPr lang="sv-SE" dirty="0"/>
              <a:t>Still </a:t>
            </a:r>
            <a:r>
              <a:rPr lang="sv-SE" dirty="0" err="1"/>
              <a:t>possible</a:t>
            </a:r>
            <a:r>
              <a:rPr lang="sv-SE" dirty="0"/>
              <a:t> to </a:t>
            </a:r>
            <a:r>
              <a:rPr lang="sv-SE" dirty="0" err="1"/>
              <a:t>stabilise</a:t>
            </a:r>
            <a:r>
              <a:rPr lang="sv-SE" dirty="0"/>
              <a:t> the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ratio</a:t>
            </a:r>
            <a:r>
              <a:rPr lang="sv-SE" dirty="0"/>
              <a:t> </a:t>
            </a:r>
            <a:r>
              <a:rPr lang="sv-SE" dirty="0" err="1"/>
              <a:t>despite</a:t>
            </a:r>
            <a:r>
              <a:rPr lang="sv-SE" dirty="0"/>
              <a:t> </a:t>
            </a:r>
            <a:r>
              <a:rPr lang="sv-SE" dirty="0" err="1"/>
              <a:t>assumption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higher</a:t>
            </a:r>
            <a:r>
              <a:rPr lang="sv-SE" dirty="0"/>
              <a:t>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implies</a:t>
            </a:r>
            <a:r>
              <a:rPr lang="sv-SE" dirty="0"/>
              <a:t> </a:t>
            </a:r>
            <a:r>
              <a:rPr lang="sv-SE" dirty="0" err="1"/>
              <a:t>higher</a:t>
            </a:r>
            <a:r>
              <a:rPr lang="sv-SE" dirty="0"/>
              <a:t> </a:t>
            </a:r>
            <a:r>
              <a:rPr lang="sv-SE" dirty="0" err="1"/>
              <a:t>interest</a:t>
            </a:r>
            <a:r>
              <a:rPr lang="sv-SE" dirty="0"/>
              <a:t> rates</a:t>
            </a:r>
          </a:p>
          <a:p>
            <a:r>
              <a:rPr lang="sv-SE" dirty="0" err="1"/>
              <a:t>Debt</a:t>
            </a:r>
            <a:r>
              <a:rPr lang="sv-SE" dirty="0"/>
              <a:t> limit </a:t>
            </a:r>
            <a:r>
              <a:rPr lang="sv-SE" dirty="0" err="1"/>
              <a:t>where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debt</a:t>
            </a:r>
            <a:r>
              <a:rPr lang="sv-SE" dirty="0"/>
              <a:t> spirals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control</a:t>
            </a:r>
            <a:r>
              <a:rPr lang="sv-SE" dirty="0"/>
              <a:t> </a:t>
            </a:r>
            <a:r>
              <a:rPr lang="sv-SE" dirty="0" err="1"/>
              <a:t>because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snowball</a:t>
            </a:r>
            <a:r>
              <a:rPr lang="sv-SE" dirty="0"/>
              <a:t> </a:t>
            </a:r>
            <a:r>
              <a:rPr lang="sv-SE" dirty="0" err="1"/>
              <a:t>effects</a:t>
            </a:r>
            <a:r>
              <a:rPr lang="sv-SE" dirty="0"/>
              <a:t> is not </a:t>
            </a:r>
            <a:r>
              <a:rPr lang="sv-SE" dirty="0" err="1"/>
              <a:t>reached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9199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003-D3E4-5702-6B4A-55E850A5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31" y="207471"/>
            <a:ext cx="10515600" cy="1325563"/>
          </a:xfrm>
        </p:spPr>
        <p:txBody>
          <a:bodyPr>
            <a:noAutofit/>
          </a:bodyPr>
          <a:lstStyle/>
          <a:p>
            <a:r>
              <a:rPr lang="sv-SE" dirty="0" err="1">
                <a:solidFill>
                  <a:srgbClr val="002060"/>
                </a:solidFill>
              </a:rPr>
              <a:t>Effects</a:t>
            </a:r>
            <a:r>
              <a:rPr lang="sv-SE" dirty="0">
                <a:solidFill>
                  <a:srgbClr val="002060"/>
                </a:solidFill>
              </a:rPr>
              <a:t> </a:t>
            </a:r>
            <a:r>
              <a:rPr lang="sv-SE" dirty="0" err="1">
                <a:solidFill>
                  <a:srgbClr val="002060"/>
                </a:solidFill>
              </a:rPr>
              <a:t>of</a:t>
            </a:r>
            <a:r>
              <a:rPr lang="sv-SE" dirty="0">
                <a:solidFill>
                  <a:srgbClr val="002060"/>
                </a:solidFill>
              </a:rPr>
              <a:t> 0.5 per cent </a:t>
            </a:r>
            <a:r>
              <a:rPr lang="sv-SE" dirty="0" err="1">
                <a:solidFill>
                  <a:srgbClr val="002060"/>
                </a:solidFill>
              </a:rPr>
              <a:t>of</a:t>
            </a:r>
            <a:r>
              <a:rPr lang="sv-SE" dirty="0">
                <a:solidFill>
                  <a:srgbClr val="002060"/>
                </a:solidFill>
              </a:rPr>
              <a:t> GDP deficit </a:t>
            </a:r>
            <a:r>
              <a:rPr lang="sv-SE" dirty="0" err="1">
                <a:solidFill>
                  <a:srgbClr val="002060"/>
                </a:solidFill>
              </a:rPr>
              <a:t>instead</a:t>
            </a:r>
            <a:r>
              <a:rPr lang="sv-SE" dirty="0">
                <a:solidFill>
                  <a:srgbClr val="002060"/>
                </a:solidFill>
              </a:rPr>
              <a:t> </a:t>
            </a:r>
            <a:r>
              <a:rPr lang="sv-SE" dirty="0" err="1">
                <a:solidFill>
                  <a:srgbClr val="002060"/>
                </a:solidFill>
              </a:rPr>
              <a:t>of</a:t>
            </a:r>
            <a:r>
              <a:rPr lang="sv-SE" dirty="0">
                <a:solidFill>
                  <a:srgbClr val="002060"/>
                </a:solidFill>
              </a:rPr>
              <a:t> 0.33 per cent </a:t>
            </a:r>
            <a:r>
              <a:rPr lang="sv-SE" dirty="0" err="1">
                <a:solidFill>
                  <a:srgbClr val="002060"/>
                </a:solidFill>
              </a:rPr>
              <a:t>of</a:t>
            </a:r>
            <a:r>
              <a:rPr lang="sv-SE" dirty="0">
                <a:solidFill>
                  <a:srgbClr val="002060"/>
                </a:solidFill>
              </a:rPr>
              <a:t> GDP </a:t>
            </a:r>
            <a:r>
              <a:rPr lang="sv-SE" dirty="0" err="1">
                <a:solidFill>
                  <a:srgbClr val="002060"/>
                </a:solidFill>
              </a:rPr>
              <a:t>surplus</a:t>
            </a:r>
            <a:r>
              <a:rPr lang="sv-SE" dirty="0">
                <a:solidFill>
                  <a:srgbClr val="002060"/>
                </a:solidFill>
              </a:rPr>
              <a:t>, per cent </a:t>
            </a:r>
            <a:r>
              <a:rPr lang="sv-SE" dirty="0" err="1">
                <a:solidFill>
                  <a:srgbClr val="002060"/>
                </a:solidFill>
              </a:rPr>
              <a:t>of</a:t>
            </a:r>
            <a:r>
              <a:rPr lang="sv-SE" dirty="0">
                <a:solidFill>
                  <a:srgbClr val="002060"/>
                </a:solidFill>
              </a:rPr>
              <a:t> GDP</a:t>
            </a:r>
            <a:endParaRPr lang="sv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1739B5-5CCD-648A-1430-BB93C8537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988410"/>
              </p:ext>
            </p:extLst>
          </p:nvPr>
        </p:nvGraphicFramePr>
        <p:xfrm>
          <a:off x="852055" y="2297747"/>
          <a:ext cx="10501745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265">
                  <a:extLst>
                    <a:ext uri="{9D8B030D-6E8A-4147-A177-3AD203B41FA5}">
                      <a16:colId xmlns:a16="http://schemas.microsoft.com/office/drawing/2014/main" val="418077631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725854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643308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0612971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79448088"/>
                    </a:ext>
                  </a:extLst>
                </a:gridCol>
              </a:tblGrid>
              <a:tr h="578697">
                <a:tc>
                  <a:txBody>
                    <a:bodyPr/>
                    <a:lstStyle/>
                    <a:p>
                      <a:r>
                        <a:rPr lang="sv-SE" sz="3200" dirty="0" err="1"/>
                        <a:t>Interest-growth</a:t>
                      </a:r>
                      <a:r>
                        <a:rPr lang="sv-SE" sz="3200" dirty="0"/>
                        <a:t> differential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Short-</a:t>
                      </a:r>
                      <a:r>
                        <a:rPr lang="sv-SE" sz="3200" dirty="0" err="1"/>
                        <a:t>run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primary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surplus</a:t>
                      </a:r>
                      <a:endParaRPr lang="sv-S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Short-</a:t>
                      </a:r>
                      <a:r>
                        <a:rPr lang="sv-SE" sz="3200" dirty="0" err="1"/>
                        <a:t>run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net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capital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income</a:t>
                      </a:r>
                      <a:endParaRPr lang="sv-S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Long-</a:t>
                      </a:r>
                      <a:r>
                        <a:rPr lang="sv-SE" sz="3200" dirty="0" err="1"/>
                        <a:t>run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net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capital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income</a:t>
                      </a:r>
                      <a:endParaRPr lang="sv-S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Long-</a:t>
                      </a:r>
                      <a:r>
                        <a:rPr lang="sv-SE" sz="3200" dirty="0" err="1"/>
                        <a:t>run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primary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surplus</a:t>
                      </a:r>
                      <a:endParaRPr lang="sv-S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17147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-1.05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+0.22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2081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7365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-1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-0.61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11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451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114B2-7E4E-7978-AD14-5CF1BDC63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A9AED6-F1A5-9469-A5B4-87EEE347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Long-</a:t>
            </a:r>
            <a:r>
              <a:rPr lang="sv-SE" sz="3600" dirty="0" err="1">
                <a:solidFill>
                  <a:srgbClr val="002060"/>
                </a:solidFill>
              </a:rPr>
              <a:t>run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net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financial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wealth</a:t>
            </a:r>
            <a:r>
              <a:rPr lang="sv-SE" sz="3600" dirty="0">
                <a:solidFill>
                  <a:srgbClr val="002060"/>
                </a:solidFill>
              </a:rPr>
              <a:t> and Maastricht </a:t>
            </a:r>
            <a:r>
              <a:rPr lang="sv-SE" sz="3600" dirty="0" err="1">
                <a:solidFill>
                  <a:srgbClr val="002060"/>
                </a:solidFill>
              </a:rPr>
              <a:t>debt</a:t>
            </a:r>
            <a:r>
              <a:rPr lang="sv-SE" sz="3600" dirty="0">
                <a:solidFill>
                  <a:srgbClr val="002060"/>
                </a:solidFill>
              </a:rPr>
              <a:t> at different </a:t>
            </a:r>
            <a:r>
              <a:rPr lang="sv-SE" sz="3600" dirty="0" err="1">
                <a:solidFill>
                  <a:srgbClr val="002060"/>
                </a:solidFill>
              </a:rPr>
              <a:t>levels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of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net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lending</a:t>
            </a:r>
            <a:r>
              <a:rPr lang="sv-SE" sz="3600" dirty="0">
                <a:solidFill>
                  <a:srgbClr val="002060"/>
                </a:solidFill>
              </a:rPr>
              <a:t>, per cent </a:t>
            </a:r>
            <a:r>
              <a:rPr lang="sv-SE" sz="3600" dirty="0" err="1">
                <a:solidFill>
                  <a:srgbClr val="002060"/>
                </a:solidFill>
              </a:rPr>
              <a:t>of</a:t>
            </a:r>
            <a:r>
              <a:rPr lang="sv-SE" sz="3600" dirty="0">
                <a:solidFill>
                  <a:srgbClr val="002060"/>
                </a:solidFill>
              </a:rPr>
              <a:t> GDP</a:t>
            </a:r>
            <a:endParaRPr lang="en-GB" sz="36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672D6DE0-5A2A-7B04-D485-6CBB5BCBA5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3" y="2526434"/>
          <a:ext cx="10515597" cy="3282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053429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4663484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66971863"/>
                    </a:ext>
                  </a:extLst>
                </a:gridCol>
              </a:tblGrid>
              <a:tr h="656417">
                <a:tc>
                  <a:txBody>
                    <a:bodyPr/>
                    <a:lstStyle/>
                    <a:p>
                      <a:r>
                        <a:rPr lang="sv-SE" sz="2400" b="1" dirty="0"/>
                        <a:t>Net </a:t>
                      </a:r>
                      <a:r>
                        <a:rPr lang="sv-SE" sz="2400" b="1" dirty="0" err="1"/>
                        <a:t>lending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/>
                        <a:t>Net </a:t>
                      </a:r>
                      <a:r>
                        <a:rPr lang="sv-SE" sz="2400" b="1" dirty="0" err="1"/>
                        <a:t>financial</a:t>
                      </a:r>
                      <a:r>
                        <a:rPr lang="sv-SE" sz="2400" b="1" dirty="0"/>
                        <a:t> </a:t>
                      </a:r>
                      <a:r>
                        <a:rPr lang="sv-SE" sz="2400" b="1" dirty="0" err="1"/>
                        <a:t>wealth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/>
                        <a:t>Maastricht </a:t>
                      </a:r>
                      <a:r>
                        <a:rPr lang="sv-SE" sz="2400" b="1" dirty="0" err="1"/>
                        <a:t>debt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98220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 0.33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33.1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28.4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12684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 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24.1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37.4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53221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-0.5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10.4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51.1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497685"/>
                  </a:ext>
                </a:extLst>
              </a:tr>
              <a:tr h="656417">
                <a:tc>
                  <a:txBody>
                    <a:bodyPr/>
                    <a:lstStyle/>
                    <a:p>
                      <a:r>
                        <a:rPr lang="sv-SE" sz="2400" dirty="0"/>
                        <a:t>-1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-3.2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64.2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21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88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E04A15-654A-05D9-471A-50E541339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Structure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speech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1BECB5-7319-1E6C-719A-7AAE66930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developments</a:t>
            </a:r>
            <a:r>
              <a:rPr lang="sv-SE" dirty="0"/>
              <a:t> in Sweden</a:t>
            </a:r>
          </a:p>
          <a:p>
            <a:r>
              <a:rPr lang="sv-SE" dirty="0"/>
              <a:t>The national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framework</a:t>
            </a:r>
            <a:endParaRPr lang="sv-SE" dirty="0"/>
          </a:p>
          <a:p>
            <a:r>
              <a:rPr lang="sv-SE" dirty="0"/>
              <a:t>EU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rules</a:t>
            </a:r>
            <a:endParaRPr lang="sv-SE" dirty="0"/>
          </a:p>
          <a:p>
            <a:r>
              <a:rPr lang="sv-SE" dirty="0"/>
              <a:t>The </a:t>
            </a:r>
            <a:r>
              <a:rPr lang="sv-SE" dirty="0" err="1"/>
              <a:t>current</a:t>
            </a:r>
            <a:r>
              <a:rPr lang="sv-SE" dirty="0"/>
              <a:t> Swedish </a:t>
            </a:r>
            <a:r>
              <a:rPr lang="sv-SE" dirty="0" err="1"/>
              <a:t>discussion</a:t>
            </a:r>
            <a:endParaRPr lang="sv-SE" dirty="0"/>
          </a:p>
          <a:p>
            <a:r>
              <a:rPr lang="sv-SE" dirty="0"/>
              <a:t>The </a:t>
            </a:r>
            <a:r>
              <a:rPr lang="sv-SE" dirty="0" err="1"/>
              <a:t>stabilisation</a:t>
            </a:r>
            <a:r>
              <a:rPr lang="sv-SE" dirty="0"/>
              <a:t> policy </a:t>
            </a:r>
            <a:r>
              <a:rPr lang="sv-SE" dirty="0" err="1"/>
              <a:t>role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policy and the relationship to </a:t>
            </a:r>
            <a:r>
              <a:rPr lang="sv-SE" dirty="0" err="1"/>
              <a:t>monetary</a:t>
            </a:r>
            <a:r>
              <a:rPr lang="sv-SE" dirty="0"/>
              <a:t> policy</a:t>
            </a:r>
          </a:p>
          <a:p>
            <a:r>
              <a:rPr lang="sv-SE" dirty="0"/>
              <a:t>The </a:t>
            </a:r>
            <a:r>
              <a:rPr lang="sv-SE" dirty="0" err="1"/>
              <a:t>Fiscal</a:t>
            </a:r>
            <a:r>
              <a:rPr lang="sv-SE" dirty="0"/>
              <a:t> Policy Council</a:t>
            </a:r>
          </a:p>
        </p:txBody>
      </p:sp>
    </p:spTree>
    <p:extLst>
      <p:ext uri="{BB962C8B-B14F-4D97-AF65-F5344CB8AC3E}">
        <p14:creationId xmlns:p14="http://schemas.microsoft.com/office/powerpoint/2010/main" val="1306353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B9DCAC-23F3-0087-B295-A8EEDE9D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Problems </a:t>
            </a:r>
            <a:r>
              <a:rPr lang="sv-SE" dirty="0" err="1">
                <a:solidFill>
                  <a:schemeClr val="tx2"/>
                </a:solidFill>
              </a:rPr>
              <a:t>with</a:t>
            </a:r>
            <a:r>
              <a:rPr lang="sv-SE" dirty="0">
                <a:solidFill>
                  <a:schemeClr val="tx2"/>
                </a:solidFill>
              </a:rPr>
              <a:t> adoption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a </a:t>
            </a:r>
            <a:r>
              <a:rPr lang="sv-SE" dirty="0" err="1">
                <a:solidFill>
                  <a:schemeClr val="tx2"/>
                </a:solidFill>
              </a:rPr>
              <a:t>balance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target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D88C45-7000-0FC3-D830-DA1371341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Not </a:t>
            </a:r>
            <a:r>
              <a:rPr lang="sv-SE" dirty="0" err="1"/>
              <a:t>sufficient</a:t>
            </a:r>
            <a:r>
              <a:rPr lang="sv-SE" dirty="0"/>
              <a:t> </a:t>
            </a:r>
            <a:r>
              <a:rPr lang="sv-SE" dirty="0" err="1"/>
              <a:t>room</a:t>
            </a:r>
            <a:r>
              <a:rPr lang="sv-SE" dirty="0"/>
              <a:t> for </a:t>
            </a:r>
            <a:r>
              <a:rPr lang="sv-SE" dirty="0" err="1"/>
              <a:t>desirable</a:t>
            </a:r>
            <a:r>
              <a:rPr lang="sv-SE" dirty="0"/>
              <a:t> public </a:t>
            </a:r>
            <a:r>
              <a:rPr lang="sv-SE" dirty="0" err="1"/>
              <a:t>investments</a:t>
            </a:r>
            <a:endParaRPr lang="sv-SE" dirty="0"/>
          </a:p>
          <a:p>
            <a:r>
              <a:rPr lang="sv-SE" dirty="0" err="1"/>
              <a:t>Politicians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likely</a:t>
            </a:r>
            <a:r>
              <a:rPr lang="sv-SE" dirty="0"/>
              <a:t> to start </a:t>
            </a:r>
            <a:r>
              <a:rPr lang="sv-SE" dirty="0" err="1"/>
              <a:t>fiddling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target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Debt-financed</a:t>
            </a:r>
            <a:r>
              <a:rPr lang="sv-SE" dirty="0"/>
              <a:t> </a:t>
            </a:r>
            <a:r>
              <a:rPr lang="sv-SE" dirty="0" err="1"/>
              <a:t>extrabudgetary</a:t>
            </a:r>
            <a:r>
              <a:rPr lang="sv-SE" dirty="0"/>
              <a:t> </a:t>
            </a:r>
            <a:r>
              <a:rPr lang="sv-SE" dirty="0" err="1"/>
              <a:t>items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Such</a:t>
            </a:r>
            <a:r>
              <a:rPr lang="sv-SE" dirty="0"/>
              <a:t> </a:t>
            </a:r>
            <a:r>
              <a:rPr lang="sv-SE" dirty="0" err="1"/>
              <a:t>investments</a:t>
            </a:r>
            <a:r>
              <a:rPr lang="sv-SE" dirty="0"/>
              <a:t> </a:t>
            </a:r>
            <a:r>
              <a:rPr lang="sv-SE" dirty="0" err="1"/>
              <a:t>likely</a:t>
            </a:r>
            <a:r>
              <a:rPr lang="sv-SE" dirty="0"/>
              <a:t> not be </a:t>
            </a:r>
            <a:r>
              <a:rPr lang="sv-SE" dirty="0" err="1"/>
              <a:t>exposed</a:t>
            </a:r>
            <a:r>
              <a:rPr lang="sv-SE" dirty="0"/>
              <a:t> to standard </a:t>
            </a:r>
            <a:r>
              <a:rPr lang="sv-SE" dirty="0" err="1"/>
              <a:t>cost</a:t>
            </a:r>
            <a:r>
              <a:rPr lang="sv-SE" dirty="0"/>
              <a:t>-benefit </a:t>
            </a:r>
            <a:r>
              <a:rPr lang="sv-SE" dirty="0" err="1"/>
              <a:t>analyses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No </a:t>
            </a:r>
            <a:r>
              <a:rPr lang="sv-SE" dirty="0" err="1"/>
              <a:t>natural</a:t>
            </a:r>
            <a:r>
              <a:rPr lang="sv-SE" dirty="0"/>
              <a:t> limit to </a:t>
            </a:r>
            <a:r>
              <a:rPr lang="sv-SE" dirty="0" err="1"/>
              <a:t>how</a:t>
            </a:r>
            <a:r>
              <a:rPr lang="sv-SE" dirty="0"/>
              <a:t> far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go</a:t>
            </a:r>
          </a:p>
          <a:p>
            <a:r>
              <a:rPr lang="sv-SE" dirty="0" err="1"/>
              <a:t>Proposal</a:t>
            </a:r>
            <a:r>
              <a:rPr lang="sv-SE" dirty="0"/>
              <a:t> on </a:t>
            </a:r>
            <a:r>
              <a:rPr lang="sv-SE" dirty="0" err="1"/>
              <a:t>debt-financed</a:t>
            </a:r>
            <a:r>
              <a:rPr lang="sv-SE" dirty="0"/>
              <a:t> </a:t>
            </a:r>
            <a:r>
              <a:rPr lang="sv-SE" dirty="0" err="1"/>
              <a:t>defence</a:t>
            </a:r>
            <a:r>
              <a:rPr lang="sv-SE" dirty="0"/>
              <a:t> </a:t>
            </a:r>
            <a:r>
              <a:rPr lang="sv-SE" dirty="0" err="1"/>
              <a:t>fund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Despite</a:t>
            </a:r>
            <a:r>
              <a:rPr lang="sv-SE" dirty="0"/>
              <a:t> the </a:t>
            </a:r>
            <a:r>
              <a:rPr lang="sv-SE" dirty="0" err="1"/>
              <a:t>fact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increase</a:t>
            </a:r>
            <a:r>
              <a:rPr lang="sv-SE" dirty="0"/>
              <a:t> in </a:t>
            </a:r>
            <a:r>
              <a:rPr lang="sv-SE" dirty="0" err="1"/>
              <a:t>defence</a:t>
            </a:r>
            <a:r>
              <a:rPr lang="sv-SE" dirty="0"/>
              <a:t> </a:t>
            </a:r>
            <a:r>
              <a:rPr lang="sv-SE" dirty="0" err="1"/>
              <a:t>spending</a:t>
            </a:r>
            <a:r>
              <a:rPr lang="sv-SE" dirty="0"/>
              <a:t> </a:t>
            </a:r>
            <a:r>
              <a:rPr lang="sv-SE" dirty="0" err="1"/>
              <a:t>likely</a:t>
            </a:r>
            <a:r>
              <a:rPr lang="sv-SE" dirty="0"/>
              <a:t> to be permanent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But</a:t>
            </a:r>
            <a:r>
              <a:rPr lang="sv-SE" dirty="0"/>
              <a:t> argument for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temporary</a:t>
            </a:r>
            <a:r>
              <a:rPr lang="sv-SE" dirty="0"/>
              <a:t> </a:t>
            </a:r>
            <a:r>
              <a:rPr lang="sv-SE" dirty="0" err="1"/>
              <a:t>debt-financing</a:t>
            </a:r>
            <a:r>
              <a:rPr lang="sv-SE" dirty="0"/>
              <a:t> in </a:t>
            </a:r>
            <a:r>
              <a:rPr lang="sv-SE" dirty="0" err="1"/>
              <a:t>view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recent </a:t>
            </a:r>
            <a:r>
              <a:rPr lang="sv-SE" dirty="0" err="1"/>
              <a:t>large</a:t>
            </a:r>
            <a:r>
              <a:rPr lang="sv-SE" dirty="0"/>
              <a:t> real-</a:t>
            </a:r>
            <a:r>
              <a:rPr lang="sv-SE" dirty="0" err="1"/>
              <a:t>wage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falls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Gradual</a:t>
            </a:r>
            <a:r>
              <a:rPr lang="sv-SE" dirty="0"/>
              <a:t> </a:t>
            </a:r>
            <a:r>
              <a:rPr lang="sv-SE" dirty="0" err="1"/>
              <a:t>phasing</a:t>
            </a:r>
            <a:r>
              <a:rPr lang="sv-SE" dirty="0"/>
              <a:t>-in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reductions</a:t>
            </a:r>
            <a:r>
              <a:rPr lang="sv-SE" dirty="0"/>
              <a:t> in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expenditures</a:t>
            </a:r>
            <a:r>
              <a:rPr lang="sv-SE" dirty="0"/>
              <a:t> and </a:t>
            </a:r>
            <a:r>
              <a:rPr lang="sv-SE" dirty="0" err="1"/>
              <a:t>of</a:t>
            </a:r>
            <a:r>
              <a:rPr lang="sv-SE" dirty="0"/>
              <a:t> tax </a:t>
            </a:r>
            <a:r>
              <a:rPr lang="sv-SE" dirty="0" err="1"/>
              <a:t>rises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888769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7B69A6-85EB-7761-6E93-782148247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46A82E-B224-120B-51E0-23FB8C43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GDP gap and </a:t>
            </a:r>
            <a:r>
              <a:rPr lang="sv-SE" dirty="0" err="1"/>
              <a:t>difference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net</a:t>
            </a:r>
            <a:r>
              <a:rPr lang="sv-SE" dirty="0"/>
              <a:t> </a:t>
            </a:r>
            <a:r>
              <a:rPr lang="sv-SE" dirty="0" err="1"/>
              <a:t>lending</a:t>
            </a:r>
            <a:r>
              <a:rPr lang="sv-SE" dirty="0"/>
              <a:t> and the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target</a:t>
            </a:r>
            <a:r>
              <a:rPr lang="sv-SE" dirty="0"/>
              <a:t>, per cent </a:t>
            </a:r>
            <a:r>
              <a:rPr lang="sv-SE" dirty="0" err="1"/>
              <a:t>of</a:t>
            </a:r>
            <a:r>
              <a:rPr lang="sv-SE" dirty="0"/>
              <a:t> GDP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CF473F8-50F1-C593-896E-D95EAEA15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0875" y="2082006"/>
            <a:ext cx="5810250" cy="3838575"/>
          </a:xfrm>
        </p:spPr>
      </p:pic>
    </p:spTree>
    <p:extLst>
      <p:ext uri="{BB962C8B-B14F-4D97-AF65-F5344CB8AC3E}">
        <p14:creationId xmlns:p14="http://schemas.microsoft.com/office/powerpoint/2010/main" val="3599355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5B3060-96A0-357A-B264-06AAC2EE1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solidFill>
                  <a:schemeClr val="tx2"/>
                </a:solidFill>
              </a:rPr>
              <a:t>The </a:t>
            </a:r>
            <a:r>
              <a:rPr lang="sv-SE" sz="3200" dirty="0" err="1">
                <a:solidFill>
                  <a:schemeClr val="tx2"/>
                </a:solidFill>
              </a:rPr>
              <a:t>strength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of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automatic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stabilisers</a:t>
            </a:r>
            <a:r>
              <a:rPr lang="sv-SE" sz="3200" dirty="0">
                <a:solidFill>
                  <a:schemeClr val="tx2"/>
                </a:solidFill>
              </a:rPr>
              <a:t>: The semi-</a:t>
            </a:r>
            <a:r>
              <a:rPr lang="sv-SE" sz="3200" dirty="0" err="1">
                <a:solidFill>
                  <a:schemeClr val="tx2"/>
                </a:solidFill>
              </a:rPr>
              <a:t>elasticity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of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government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net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lending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with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respect</a:t>
            </a:r>
            <a:r>
              <a:rPr lang="sv-SE" sz="3200" dirty="0">
                <a:solidFill>
                  <a:schemeClr val="tx2"/>
                </a:solidFill>
              </a:rPr>
              <a:t> to the GDP gap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3BA6207-5A8C-54CC-C0E4-644883E3A1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0778" y="2257167"/>
            <a:ext cx="6771503" cy="3881768"/>
          </a:xfrm>
        </p:spPr>
      </p:pic>
    </p:spTree>
    <p:extLst>
      <p:ext uri="{BB962C8B-B14F-4D97-AF65-F5344CB8AC3E}">
        <p14:creationId xmlns:p14="http://schemas.microsoft.com/office/powerpoint/2010/main" val="570216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A8F6A6-1E18-7329-7261-60E32BF7C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232"/>
            <a:ext cx="10515600" cy="675503"/>
          </a:xfrm>
        </p:spPr>
        <p:txBody>
          <a:bodyPr>
            <a:normAutofit/>
          </a:bodyPr>
          <a:lstStyle/>
          <a:p>
            <a:r>
              <a:rPr lang="sv-SE" sz="3200" dirty="0" err="1">
                <a:solidFill>
                  <a:schemeClr val="tx2"/>
                </a:solidFill>
              </a:rPr>
              <a:t>Automatic</a:t>
            </a:r>
            <a:r>
              <a:rPr lang="sv-SE" sz="3200" dirty="0">
                <a:solidFill>
                  <a:schemeClr val="tx2"/>
                </a:solidFill>
              </a:rPr>
              <a:t> </a:t>
            </a:r>
            <a:r>
              <a:rPr lang="sv-SE" sz="3200" dirty="0" err="1">
                <a:solidFill>
                  <a:schemeClr val="tx2"/>
                </a:solidFill>
              </a:rPr>
              <a:t>stabilisers</a:t>
            </a:r>
            <a:r>
              <a:rPr lang="sv-SE" sz="3200" dirty="0">
                <a:solidFill>
                  <a:schemeClr val="tx2"/>
                </a:solidFill>
              </a:rPr>
              <a:t> in Sweden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F22C8A-05E8-6CDB-F5CE-485A9A474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263977"/>
          </a:xfrm>
        </p:spPr>
        <p:txBody>
          <a:bodyPr>
            <a:normAutofit fontScale="32500" lnSpcReduction="20000"/>
          </a:bodyPr>
          <a:lstStyle/>
          <a:p>
            <a:r>
              <a:rPr lang="sv-SE" sz="4900" dirty="0"/>
              <a:t>The budget </a:t>
            </a:r>
            <a:r>
              <a:rPr lang="sv-SE" sz="4900" dirty="0" err="1"/>
              <a:t>semielasticity</a:t>
            </a:r>
            <a:r>
              <a:rPr lang="sv-SE" sz="4900" dirty="0"/>
              <a:t>: the </a:t>
            </a:r>
            <a:r>
              <a:rPr lang="sv-SE" sz="4900" dirty="0" err="1"/>
              <a:t>increase</a:t>
            </a:r>
            <a:r>
              <a:rPr lang="sv-SE" sz="4900" dirty="0"/>
              <a:t> in </a:t>
            </a:r>
            <a:r>
              <a:rPr lang="sv-SE" sz="4900" dirty="0" err="1"/>
              <a:t>government</a:t>
            </a:r>
            <a:r>
              <a:rPr lang="sv-SE" sz="4900" dirty="0"/>
              <a:t> </a:t>
            </a:r>
            <a:r>
              <a:rPr lang="sv-SE" sz="4900" dirty="0" err="1"/>
              <a:t>net</a:t>
            </a:r>
            <a:r>
              <a:rPr lang="sv-SE" sz="4900" dirty="0"/>
              <a:t> </a:t>
            </a:r>
            <a:r>
              <a:rPr lang="sv-SE" sz="4900" dirty="0" err="1"/>
              <a:t>lending</a:t>
            </a:r>
            <a:r>
              <a:rPr lang="sv-SE" sz="4900" dirty="0"/>
              <a:t> as a </a:t>
            </a:r>
            <a:r>
              <a:rPr lang="sv-SE" sz="4900" dirty="0" err="1"/>
              <a:t>share</a:t>
            </a:r>
            <a:r>
              <a:rPr lang="sv-SE" sz="4900" dirty="0"/>
              <a:t> </a:t>
            </a:r>
            <a:r>
              <a:rPr lang="sv-SE" sz="4900" dirty="0" err="1"/>
              <a:t>of</a:t>
            </a:r>
            <a:r>
              <a:rPr lang="sv-SE" sz="4900" dirty="0"/>
              <a:t> GDP </a:t>
            </a:r>
            <a:r>
              <a:rPr lang="sv-SE" sz="4900" dirty="0" err="1"/>
              <a:t>when</a:t>
            </a:r>
            <a:r>
              <a:rPr lang="sv-SE" sz="4900" dirty="0"/>
              <a:t> the GDP gap </a:t>
            </a:r>
            <a:r>
              <a:rPr lang="sv-SE" sz="4900" dirty="0" err="1"/>
              <a:t>increases</a:t>
            </a:r>
            <a:r>
              <a:rPr lang="sv-SE" sz="4900" dirty="0"/>
              <a:t> by 1 </a:t>
            </a:r>
            <a:r>
              <a:rPr lang="sv-SE" sz="4900" dirty="0" err="1"/>
              <a:t>percentage</a:t>
            </a:r>
            <a:r>
              <a:rPr lang="sv-SE" sz="4900" dirty="0"/>
              <a:t> </a:t>
            </a:r>
            <a:r>
              <a:rPr lang="sv-SE" sz="4900" dirty="0" err="1"/>
              <a:t>point</a:t>
            </a:r>
            <a:endParaRPr lang="sv-SE" sz="4900" dirty="0"/>
          </a:p>
          <a:p>
            <a:r>
              <a:rPr lang="sv-SE" sz="4900" dirty="0"/>
              <a:t>If tax </a:t>
            </a:r>
            <a:r>
              <a:rPr lang="sv-SE" sz="4900" dirty="0" err="1"/>
              <a:t>revenues</a:t>
            </a:r>
            <a:r>
              <a:rPr lang="sv-SE" sz="4900" dirty="0"/>
              <a:t> </a:t>
            </a:r>
            <a:r>
              <a:rPr lang="sv-SE" sz="4900" dirty="0" err="1"/>
              <a:t>are</a:t>
            </a:r>
            <a:r>
              <a:rPr lang="sv-SE" sz="4900" dirty="0"/>
              <a:t> proportional to GDP and </a:t>
            </a:r>
            <a:r>
              <a:rPr lang="sv-SE" sz="4900" dirty="0" err="1"/>
              <a:t>government</a:t>
            </a:r>
            <a:r>
              <a:rPr lang="sv-SE" sz="4900" dirty="0"/>
              <a:t> </a:t>
            </a:r>
            <a:r>
              <a:rPr lang="sv-SE" sz="4900" dirty="0" err="1"/>
              <a:t>expenditure</a:t>
            </a:r>
            <a:r>
              <a:rPr lang="sv-SE" sz="4900" dirty="0"/>
              <a:t> is independent </a:t>
            </a:r>
            <a:r>
              <a:rPr lang="sv-SE" sz="4900" dirty="0" err="1"/>
              <a:t>of</a:t>
            </a:r>
            <a:r>
              <a:rPr lang="sv-SE" sz="4900" dirty="0"/>
              <a:t> GDP, the budget semi-</a:t>
            </a:r>
            <a:r>
              <a:rPr lang="sv-SE" sz="4900" dirty="0" err="1"/>
              <a:t>elasticity</a:t>
            </a:r>
            <a:r>
              <a:rPr lang="sv-SE" sz="4900" dirty="0"/>
              <a:t> is </a:t>
            </a:r>
            <a:r>
              <a:rPr lang="sv-SE" sz="4900" dirty="0" err="1"/>
              <a:t>approximated</a:t>
            </a:r>
            <a:r>
              <a:rPr lang="sv-SE" sz="4900" dirty="0"/>
              <a:t> by the </a:t>
            </a:r>
            <a:r>
              <a:rPr lang="sv-SE" sz="4900" dirty="0" err="1"/>
              <a:t>share</a:t>
            </a:r>
            <a:r>
              <a:rPr lang="sv-SE" sz="4900" dirty="0"/>
              <a:t> </a:t>
            </a:r>
            <a:r>
              <a:rPr lang="sv-SE" sz="4900" dirty="0" err="1"/>
              <a:t>of</a:t>
            </a:r>
            <a:r>
              <a:rPr lang="sv-SE" sz="4900" dirty="0"/>
              <a:t> </a:t>
            </a:r>
            <a:r>
              <a:rPr lang="sv-SE" sz="4900" dirty="0" err="1"/>
              <a:t>government</a:t>
            </a:r>
            <a:r>
              <a:rPr lang="sv-SE" sz="4900" dirty="0"/>
              <a:t> </a:t>
            </a:r>
            <a:r>
              <a:rPr lang="sv-SE" sz="4900" dirty="0" err="1"/>
              <a:t>expenditure</a:t>
            </a:r>
            <a:r>
              <a:rPr lang="sv-SE" sz="4900" dirty="0"/>
              <a:t> in GDP</a:t>
            </a:r>
          </a:p>
          <a:p>
            <a:pPr marL="0" indent="0">
              <a:buNone/>
            </a:pPr>
            <a:r>
              <a:rPr lang="sv-SE" sz="4900" dirty="0"/>
              <a:t>   - </a:t>
            </a:r>
            <a:r>
              <a:rPr lang="sv-SE" sz="4900" dirty="0" err="1"/>
              <a:t>Hence</a:t>
            </a:r>
            <a:r>
              <a:rPr lang="sv-SE" sz="4900" dirty="0"/>
              <a:t>, </a:t>
            </a:r>
            <a:r>
              <a:rPr lang="sv-SE" sz="4900" dirty="0" err="1"/>
              <a:t>one</a:t>
            </a:r>
            <a:r>
              <a:rPr lang="sv-SE" sz="4900" dirty="0"/>
              <a:t> </a:t>
            </a:r>
            <a:r>
              <a:rPr lang="sv-SE" sz="4900" dirty="0" err="1"/>
              <a:t>should</a:t>
            </a:r>
            <a:r>
              <a:rPr lang="sv-SE" sz="4900" dirty="0"/>
              <a:t> </a:t>
            </a:r>
            <a:r>
              <a:rPr lang="sv-SE" sz="4900" dirty="0" err="1"/>
              <a:t>expect</a:t>
            </a:r>
            <a:r>
              <a:rPr lang="sv-SE" sz="4900" dirty="0"/>
              <a:t> a semi-</a:t>
            </a:r>
            <a:r>
              <a:rPr lang="sv-SE" sz="4900" dirty="0" err="1"/>
              <a:t>elasticity</a:t>
            </a:r>
            <a:r>
              <a:rPr lang="sv-SE" sz="4900" dirty="0"/>
              <a:t> </a:t>
            </a:r>
            <a:r>
              <a:rPr lang="sv-SE" sz="4900" dirty="0" err="1"/>
              <a:t>around</a:t>
            </a:r>
            <a:r>
              <a:rPr lang="sv-SE" sz="4900" dirty="0"/>
              <a:t> 0.5</a:t>
            </a:r>
          </a:p>
          <a:p>
            <a:r>
              <a:rPr lang="sv-SE" sz="4900" dirty="0" err="1"/>
              <a:t>Gradual</a:t>
            </a:r>
            <a:r>
              <a:rPr lang="sv-SE" sz="4900" dirty="0"/>
              <a:t> fall in the semi-</a:t>
            </a:r>
            <a:r>
              <a:rPr lang="sv-SE" sz="4900" dirty="0" err="1"/>
              <a:t>elasticity</a:t>
            </a:r>
            <a:r>
              <a:rPr lang="sv-SE" sz="4900" dirty="0"/>
              <a:t> over </a:t>
            </a:r>
            <a:r>
              <a:rPr lang="sv-SE" sz="4900" dirty="0" err="1"/>
              <a:t>time</a:t>
            </a:r>
            <a:r>
              <a:rPr lang="sv-SE" sz="4900" dirty="0"/>
              <a:t> in Sweden</a:t>
            </a:r>
          </a:p>
          <a:p>
            <a:pPr marL="0" indent="0">
              <a:buNone/>
            </a:pPr>
            <a:r>
              <a:rPr lang="sv-SE" sz="4900" dirty="0"/>
              <a:t>    - 2000: 0.56</a:t>
            </a:r>
          </a:p>
          <a:p>
            <a:pPr marL="0" indent="0">
              <a:buNone/>
            </a:pPr>
            <a:r>
              <a:rPr lang="sv-SE" sz="4900" dirty="0"/>
              <a:t>    - 2022: 0.46</a:t>
            </a:r>
          </a:p>
          <a:p>
            <a:r>
              <a:rPr lang="sv-SE" sz="4900" dirty="0" err="1"/>
              <a:t>Two</a:t>
            </a:r>
            <a:r>
              <a:rPr lang="sv-SE" sz="4900" dirty="0"/>
              <a:t> </a:t>
            </a:r>
            <a:r>
              <a:rPr lang="sv-SE" sz="4900" dirty="0" err="1"/>
              <a:t>explanations</a:t>
            </a:r>
            <a:r>
              <a:rPr lang="sv-SE" sz="4900" dirty="0"/>
              <a:t>:</a:t>
            </a:r>
          </a:p>
          <a:p>
            <a:pPr marL="0" indent="0">
              <a:buNone/>
            </a:pPr>
            <a:r>
              <a:rPr lang="sv-SE" sz="4900" dirty="0"/>
              <a:t>     - The </a:t>
            </a:r>
            <a:r>
              <a:rPr lang="sv-SE" sz="4900" dirty="0" err="1"/>
              <a:t>share</a:t>
            </a:r>
            <a:r>
              <a:rPr lang="sv-SE" sz="4900" dirty="0"/>
              <a:t> </a:t>
            </a:r>
            <a:r>
              <a:rPr lang="sv-SE" sz="4900" dirty="0" err="1"/>
              <a:t>of</a:t>
            </a:r>
            <a:r>
              <a:rPr lang="sv-SE" sz="4900" dirty="0"/>
              <a:t> tax </a:t>
            </a:r>
            <a:r>
              <a:rPr lang="sv-SE" sz="4900" dirty="0" err="1"/>
              <a:t>revenues</a:t>
            </a:r>
            <a:r>
              <a:rPr lang="sv-SE" sz="4900" dirty="0"/>
              <a:t> in GDP has fallen</a:t>
            </a:r>
          </a:p>
          <a:p>
            <a:pPr marL="0" indent="0">
              <a:buNone/>
            </a:pPr>
            <a:r>
              <a:rPr lang="sv-SE" sz="4900" dirty="0"/>
              <a:t>     - Less </a:t>
            </a:r>
            <a:r>
              <a:rPr lang="sv-SE" sz="4900" dirty="0" err="1"/>
              <a:t>generous</a:t>
            </a:r>
            <a:r>
              <a:rPr lang="sv-SE" sz="4900" dirty="0"/>
              <a:t> </a:t>
            </a:r>
            <a:r>
              <a:rPr lang="sv-SE" sz="4900" dirty="0" err="1"/>
              <a:t>unemployment</a:t>
            </a:r>
            <a:r>
              <a:rPr lang="sv-SE" sz="4900" dirty="0"/>
              <a:t> </a:t>
            </a:r>
            <a:r>
              <a:rPr lang="sv-SE" sz="4900" dirty="0" err="1"/>
              <a:t>benefits</a:t>
            </a:r>
            <a:endParaRPr lang="sv-SE" sz="4900" dirty="0"/>
          </a:p>
          <a:p>
            <a:r>
              <a:rPr lang="sv-SE" sz="4900" dirty="0" err="1"/>
              <a:t>Conflict</a:t>
            </a:r>
            <a:r>
              <a:rPr lang="sv-SE" sz="4900" dirty="0"/>
              <a:t> </a:t>
            </a:r>
            <a:r>
              <a:rPr lang="sv-SE" sz="4900" dirty="0" err="1"/>
              <a:t>of</a:t>
            </a:r>
            <a:r>
              <a:rPr lang="sv-SE" sz="4900" dirty="0"/>
              <a:t> </a:t>
            </a:r>
            <a:r>
              <a:rPr lang="sv-SE" sz="4900" dirty="0" err="1"/>
              <a:t>goals</a:t>
            </a:r>
            <a:endParaRPr lang="sv-SE" sz="4900" dirty="0"/>
          </a:p>
          <a:p>
            <a:pPr marL="0" indent="0">
              <a:buNone/>
            </a:pPr>
            <a:r>
              <a:rPr lang="sv-SE" sz="4900" dirty="0"/>
              <a:t>      - Strong </a:t>
            </a:r>
            <a:r>
              <a:rPr lang="sv-SE" sz="4900" dirty="0" err="1"/>
              <a:t>automatic</a:t>
            </a:r>
            <a:r>
              <a:rPr lang="sv-SE" sz="4900" dirty="0"/>
              <a:t> </a:t>
            </a:r>
            <a:r>
              <a:rPr lang="sv-SE" sz="4900" dirty="0" err="1"/>
              <a:t>stabilisers</a:t>
            </a:r>
            <a:r>
              <a:rPr lang="sv-SE" sz="4900" dirty="0"/>
              <a:t> </a:t>
            </a:r>
            <a:r>
              <a:rPr lang="sv-SE" sz="4900" dirty="0" err="1"/>
              <a:t>are</a:t>
            </a:r>
            <a:r>
              <a:rPr lang="sv-SE" sz="4900" dirty="0"/>
              <a:t> </a:t>
            </a:r>
            <a:r>
              <a:rPr lang="sv-SE" sz="4900" dirty="0" err="1"/>
              <a:t>desirable</a:t>
            </a:r>
            <a:r>
              <a:rPr lang="sv-SE" sz="4900" dirty="0"/>
              <a:t> from a </a:t>
            </a:r>
            <a:r>
              <a:rPr lang="sv-SE" sz="4900" dirty="0" err="1"/>
              <a:t>stabilisation</a:t>
            </a:r>
            <a:r>
              <a:rPr lang="sv-SE" sz="4900" dirty="0"/>
              <a:t> policy </a:t>
            </a:r>
            <a:r>
              <a:rPr lang="sv-SE" sz="4900" dirty="0" err="1"/>
              <a:t>point</a:t>
            </a:r>
            <a:r>
              <a:rPr lang="sv-SE" sz="4900" dirty="0"/>
              <a:t> </a:t>
            </a:r>
            <a:r>
              <a:rPr lang="sv-SE" sz="4900" dirty="0" err="1"/>
              <a:t>of</a:t>
            </a:r>
            <a:r>
              <a:rPr lang="sv-SE" sz="4900" dirty="0"/>
              <a:t> </a:t>
            </a:r>
            <a:r>
              <a:rPr lang="sv-SE" sz="4900" dirty="0" err="1"/>
              <a:t>view</a:t>
            </a:r>
            <a:endParaRPr lang="sv-SE" sz="4900" dirty="0"/>
          </a:p>
          <a:p>
            <a:pPr marL="0" indent="0">
              <a:buNone/>
            </a:pPr>
            <a:r>
              <a:rPr lang="sv-SE" sz="4900" dirty="0"/>
              <a:t>      - </a:t>
            </a:r>
            <a:r>
              <a:rPr lang="sv-SE" sz="4900" dirty="0" err="1"/>
              <a:t>But</a:t>
            </a:r>
            <a:r>
              <a:rPr lang="sv-SE" sz="4900" dirty="0"/>
              <a:t> </a:t>
            </a:r>
            <a:r>
              <a:rPr lang="sv-SE" sz="4900" dirty="0" err="1"/>
              <a:t>earned</a:t>
            </a:r>
            <a:r>
              <a:rPr lang="sv-SE" sz="4900" dirty="0"/>
              <a:t> </a:t>
            </a:r>
            <a:r>
              <a:rPr lang="sv-SE" sz="4900" dirty="0" err="1"/>
              <a:t>income</a:t>
            </a:r>
            <a:r>
              <a:rPr lang="sv-SE" sz="4900" dirty="0"/>
              <a:t> tax </a:t>
            </a:r>
            <a:r>
              <a:rPr lang="sv-SE" sz="4900" dirty="0" err="1"/>
              <a:t>credits</a:t>
            </a:r>
            <a:r>
              <a:rPr lang="sv-SE" sz="4900" dirty="0"/>
              <a:t> and less </a:t>
            </a:r>
            <a:r>
              <a:rPr lang="sv-SE" sz="4900" dirty="0" err="1"/>
              <a:t>generous</a:t>
            </a:r>
            <a:r>
              <a:rPr lang="sv-SE" sz="4900" dirty="0"/>
              <a:t> </a:t>
            </a:r>
            <a:r>
              <a:rPr lang="sv-SE" sz="4900" dirty="0" err="1"/>
              <a:t>unemployment</a:t>
            </a:r>
            <a:r>
              <a:rPr lang="sv-SE" sz="4900" dirty="0"/>
              <a:t> </a:t>
            </a:r>
            <a:r>
              <a:rPr lang="sv-SE" sz="4900" dirty="0" err="1"/>
              <a:t>insurance</a:t>
            </a:r>
            <a:r>
              <a:rPr lang="sv-SE" sz="4900" dirty="0"/>
              <a:t> </a:t>
            </a:r>
            <a:r>
              <a:rPr lang="sv-SE" sz="4900" dirty="0" err="1"/>
              <a:t>strengthen</a:t>
            </a:r>
            <a:r>
              <a:rPr lang="sv-SE" sz="4900" dirty="0"/>
              <a:t> </a:t>
            </a:r>
            <a:r>
              <a:rPr lang="sv-SE" sz="4900" dirty="0" err="1"/>
              <a:t>incentives</a:t>
            </a:r>
            <a:r>
              <a:rPr lang="sv-SE" sz="4900" dirty="0"/>
              <a:t> to </a:t>
            </a:r>
            <a:r>
              <a:rPr lang="sv-SE" sz="4900" dirty="0" err="1"/>
              <a:t>work</a:t>
            </a:r>
            <a:endParaRPr lang="sv-SE" sz="4900" dirty="0"/>
          </a:p>
          <a:p>
            <a:pPr marL="0" indent="0">
              <a:buNone/>
            </a:pPr>
            <a:r>
              <a:rPr lang="sv-SE" sz="4900" dirty="0"/>
              <a:t>      - The </a:t>
            </a:r>
            <a:r>
              <a:rPr lang="sv-SE" sz="4900" dirty="0" err="1"/>
              <a:t>size</a:t>
            </a:r>
            <a:r>
              <a:rPr lang="sv-SE" sz="4900" dirty="0"/>
              <a:t> </a:t>
            </a:r>
            <a:r>
              <a:rPr lang="sv-SE" sz="4900" dirty="0" err="1"/>
              <a:t>of</a:t>
            </a:r>
            <a:r>
              <a:rPr lang="sv-SE" sz="4900" dirty="0"/>
              <a:t> </a:t>
            </a:r>
            <a:r>
              <a:rPr lang="sv-SE" sz="4900" dirty="0" err="1"/>
              <a:t>automatic</a:t>
            </a:r>
            <a:r>
              <a:rPr lang="sv-SE" sz="4900" dirty="0"/>
              <a:t> </a:t>
            </a:r>
            <a:r>
              <a:rPr lang="sv-SE" sz="4900" dirty="0" err="1"/>
              <a:t>stabilisers</a:t>
            </a:r>
            <a:r>
              <a:rPr lang="sv-SE" sz="4900" dirty="0"/>
              <a:t> is a by-</a:t>
            </a:r>
            <a:r>
              <a:rPr lang="sv-SE" sz="4900" dirty="0" err="1"/>
              <a:t>product</a:t>
            </a:r>
            <a:r>
              <a:rPr lang="sv-SE" sz="4900" dirty="0"/>
              <a:t> </a:t>
            </a:r>
            <a:r>
              <a:rPr lang="sv-SE" sz="4900" dirty="0" err="1"/>
              <a:t>of</a:t>
            </a:r>
            <a:r>
              <a:rPr lang="sv-SE" sz="4900" dirty="0"/>
              <a:t> </a:t>
            </a:r>
            <a:r>
              <a:rPr lang="sv-SE" sz="4900" dirty="0" err="1"/>
              <a:t>other</a:t>
            </a:r>
            <a:r>
              <a:rPr lang="sv-SE" sz="4900" dirty="0"/>
              <a:t> </a:t>
            </a:r>
            <a:r>
              <a:rPr lang="sv-SE" sz="4900" dirty="0" err="1"/>
              <a:t>considerations</a:t>
            </a:r>
            <a:r>
              <a:rPr lang="sv-SE" sz="4900" dirty="0"/>
              <a:t> </a:t>
            </a:r>
            <a:r>
              <a:rPr lang="sv-SE" sz="4900" dirty="0" err="1"/>
              <a:t>than</a:t>
            </a:r>
            <a:r>
              <a:rPr lang="sv-SE" sz="4900" dirty="0"/>
              <a:t> business </a:t>
            </a:r>
            <a:r>
              <a:rPr lang="sv-SE" sz="4900" dirty="0" err="1"/>
              <a:t>cycle</a:t>
            </a:r>
            <a:r>
              <a:rPr lang="sv-SE" sz="4900" dirty="0"/>
              <a:t> </a:t>
            </a:r>
            <a:r>
              <a:rPr lang="sv-SE" sz="4900" dirty="0" err="1"/>
              <a:t>stabilisation</a:t>
            </a:r>
            <a:endParaRPr lang="sv-SE" sz="4900" dirty="0"/>
          </a:p>
          <a:p>
            <a:pPr marL="0" indent="0">
              <a:buNone/>
            </a:pPr>
            <a:r>
              <a:rPr lang="sv-SE" sz="4500" dirty="0"/>
              <a:t>   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2765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C4F21-2303-FA44-51C8-83387CCE9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Automatic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stabilisers</a:t>
            </a:r>
            <a:r>
              <a:rPr lang="sv-SE" dirty="0">
                <a:solidFill>
                  <a:schemeClr val="tx2"/>
                </a:solidFill>
              </a:rPr>
              <a:t> in Sweden </a:t>
            </a:r>
            <a:r>
              <a:rPr lang="sv-SE" dirty="0" err="1">
                <a:solidFill>
                  <a:schemeClr val="tx2"/>
                </a:solidFill>
              </a:rPr>
              <a:t>cont</a:t>
            </a:r>
            <a:r>
              <a:rPr lang="sv-SE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93B72F-4AFB-2937-6F9D-255B5466C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/>
              <a:t>Automatic</a:t>
            </a:r>
            <a:r>
              <a:rPr lang="sv-SE" dirty="0"/>
              <a:t> </a:t>
            </a:r>
            <a:r>
              <a:rPr lang="sv-SE" dirty="0" err="1"/>
              <a:t>stabilisers</a:t>
            </a:r>
            <a:r>
              <a:rPr lang="sv-SE" dirty="0"/>
              <a:t> in recessions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overestimated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Balanced</a:t>
            </a:r>
            <a:r>
              <a:rPr lang="sv-SE" dirty="0"/>
              <a:t>-budget </a:t>
            </a:r>
            <a:r>
              <a:rPr lang="sv-SE" dirty="0" err="1"/>
              <a:t>requirement</a:t>
            </a:r>
            <a:r>
              <a:rPr lang="sv-SE" dirty="0"/>
              <a:t> on </a:t>
            </a:r>
            <a:r>
              <a:rPr lang="sv-SE" dirty="0" err="1"/>
              <a:t>local</a:t>
            </a:r>
            <a:r>
              <a:rPr lang="sv-SE" dirty="0"/>
              <a:t> </a:t>
            </a:r>
            <a:r>
              <a:rPr lang="sv-SE" dirty="0" err="1"/>
              <a:t>governments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In a recession,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forced</a:t>
            </a:r>
            <a:r>
              <a:rPr lang="sv-SE" dirty="0"/>
              <a:t> to </a:t>
            </a:r>
            <a:r>
              <a:rPr lang="sv-SE" dirty="0" err="1"/>
              <a:t>cut</a:t>
            </a:r>
            <a:r>
              <a:rPr lang="sv-SE" dirty="0"/>
              <a:t> </a:t>
            </a:r>
            <a:r>
              <a:rPr lang="sv-SE" dirty="0" err="1"/>
              <a:t>expenditure</a:t>
            </a:r>
            <a:r>
              <a:rPr lang="sv-SE" dirty="0"/>
              <a:t> or </a:t>
            </a:r>
            <a:r>
              <a:rPr lang="sv-SE" dirty="0" err="1"/>
              <a:t>increase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</a:t>
            </a:r>
            <a:r>
              <a:rPr lang="sv-SE" dirty="0" err="1"/>
              <a:t>local</a:t>
            </a:r>
            <a:r>
              <a:rPr lang="sv-SE" dirty="0"/>
              <a:t> tax rates</a:t>
            </a:r>
          </a:p>
          <a:p>
            <a:pPr marL="0" indent="0">
              <a:buNone/>
            </a:pPr>
            <a:r>
              <a:rPr lang="sv-SE" dirty="0"/>
              <a:t>    - Insufficient </a:t>
            </a:r>
            <a:r>
              <a:rPr lang="sv-SE" dirty="0" err="1"/>
              <a:t>rainy-day</a:t>
            </a:r>
            <a:r>
              <a:rPr lang="sv-SE" dirty="0"/>
              <a:t> </a:t>
            </a:r>
            <a:r>
              <a:rPr lang="sv-SE" dirty="0" err="1"/>
              <a:t>funds</a:t>
            </a:r>
            <a:endParaRPr lang="sv-SE" dirty="0"/>
          </a:p>
          <a:p>
            <a:r>
              <a:rPr lang="sv-SE" dirty="0"/>
              <a:t>   </a:t>
            </a:r>
            <a:r>
              <a:rPr lang="sv-SE" dirty="0" err="1"/>
              <a:t>Suggested</a:t>
            </a:r>
            <a:r>
              <a:rPr lang="sv-SE" dirty="0"/>
              <a:t> </a:t>
            </a:r>
            <a:r>
              <a:rPr lang="sv-SE" dirty="0" err="1"/>
              <a:t>remedies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/>
              <a:t>      - </a:t>
            </a:r>
            <a:r>
              <a:rPr lang="sv-SE" dirty="0" err="1"/>
              <a:t>Cyclically</a:t>
            </a:r>
            <a:r>
              <a:rPr lang="sv-SE" dirty="0"/>
              <a:t> </a:t>
            </a:r>
            <a:r>
              <a:rPr lang="sv-SE" dirty="0" err="1"/>
              <a:t>dependent</a:t>
            </a:r>
            <a:r>
              <a:rPr lang="sv-SE" dirty="0"/>
              <a:t> central </a:t>
            </a:r>
            <a:r>
              <a:rPr lang="sv-SE" dirty="0" err="1"/>
              <a:t>government</a:t>
            </a:r>
            <a:r>
              <a:rPr lang="sv-SE" dirty="0"/>
              <a:t> grants to </a:t>
            </a:r>
            <a:r>
              <a:rPr lang="sv-SE" dirty="0" err="1"/>
              <a:t>local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 </a:t>
            </a:r>
            <a:r>
              <a:rPr lang="sv-SE" dirty="0" err="1"/>
              <a:t>governments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Cyclically</a:t>
            </a:r>
            <a:r>
              <a:rPr lang="sv-SE" dirty="0"/>
              <a:t> </a:t>
            </a:r>
            <a:r>
              <a:rPr lang="sv-SE" dirty="0" err="1"/>
              <a:t>dependent</a:t>
            </a:r>
            <a:r>
              <a:rPr lang="sv-SE" dirty="0"/>
              <a:t> </a:t>
            </a:r>
            <a:r>
              <a:rPr lang="sv-SE" dirty="0" err="1"/>
              <a:t>unemployment</a:t>
            </a:r>
            <a:r>
              <a:rPr lang="sv-SE" dirty="0"/>
              <a:t> </a:t>
            </a:r>
            <a:r>
              <a:rPr lang="sv-SE" dirty="0" err="1"/>
              <a:t>insurance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488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24E56B-D277-F9C3-CFAE-2A1FF516A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Discretionary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policy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FC2E66-C75B-C4D8-6E52-769AEDB44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Large</a:t>
            </a:r>
            <a:r>
              <a:rPr lang="sv-SE" dirty="0"/>
              <a:t> international research </a:t>
            </a:r>
            <a:r>
              <a:rPr lang="sv-SE" dirty="0" err="1"/>
              <a:t>literature</a:t>
            </a:r>
            <a:r>
              <a:rPr lang="sv-SE" dirty="0"/>
              <a:t> on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multipliers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Higher</a:t>
            </a:r>
            <a:r>
              <a:rPr lang="sv-SE" dirty="0"/>
              <a:t> </a:t>
            </a:r>
            <a:r>
              <a:rPr lang="sv-SE" dirty="0" err="1"/>
              <a:t>multipliers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previously</a:t>
            </a:r>
            <a:r>
              <a:rPr lang="sv-SE" dirty="0"/>
              <a:t> </a:t>
            </a:r>
            <a:r>
              <a:rPr lang="sv-SE" dirty="0" err="1"/>
              <a:t>thought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Especially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the </a:t>
            </a:r>
            <a:r>
              <a:rPr lang="sv-SE" dirty="0" err="1"/>
              <a:t>interest</a:t>
            </a:r>
            <a:r>
              <a:rPr lang="sv-SE" dirty="0"/>
              <a:t> rate </a:t>
            </a:r>
            <a:r>
              <a:rPr lang="sv-SE" dirty="0" err="1"/>
              <a:t>reaches</a:t>
            </a:r>
            <a:r>
              <a:rPr lang="sv-SE" dirty="0"/>
              <a:t> the ELB</a:t>
            </a:r>
          </a:p>
          <a:p>
            <a:r>
              <a:rPr lang="sv-SE" dirty="0" err="1"/>
              <a:t>Higher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multipliers</a:t>
            </a:r>
            <a:r>
              <a:rPr lang="sv-SE" dirty="0"/>
              <a:t> in Sweden </a:t>
            </a:r>
            <a:r>
              <a:rPr lang="sv-SE" dirty="0" err="1"/>
              <a:t>than</a:t>
            </a:r>
            <a:r>
              <a:rPr lang="sv-SE" dirty="0"/>
              <a:t> in 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countries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Well</a:t>
            </a:r>
            <a:r>
              <a:rPr lang="sv-SE" dirty="0"/>
              <a:t> </a:t>
            </a:r>
            <a:r>
              <a:rPr lang="sv-SE" dirty="0" err="1"/>
              <a:t>above</a:t>
            </a:r>
            <a:r>
              <a:rPr lang="sv-SE" dirty="0"/>
              <a:t> </a:t>
            </a:r>
            <a:r>
              <a:rPr lang="sv-SE" dirty="0" err="1"/>
              <a:t>unity</a:t>
            </a:r>
            <a:r>
              <a:rPr lang="sv-SE" dirty="0"/>
              <a:t> for public investment and public </a:t>
            </a:r>
            <a:r>
              <a:rPr lang="sv-SE" dirty="0" err="1"/>
              <a:t>consumption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5072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228079-C5A0-A332-22A1-25EAB6D38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GDP gap and </a:t>
            </a:r>
            <a:r>
              <a:rPr lang="sv-SE" dirty="0" err="1">
                <a:solidFill>
                  <a:schemeClr val="tx2"/>
                </a:solidFill>
              </a:rPr>
              <a:t>difference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between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structural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government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net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lending</a:t>
            </a:r>
            <a:r>
              <a:rPr lang="sv-SE" dirty="0">
                <a:solidFill>
                  <a:schemeClr val="tx2"/>
                </a:solidFill>
              </a:rPr>
              <a:t> and the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target</a:t>
            </a:r>
            <a:r>
              <a:rPr lang="sv-SE" dirty="0">
                <a:solidFill>
                  <a:schemeClr val="tx2"/>
                </a:solidFill>
              </a:rPr>
              <a:t>, per cent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GDP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9D7B3884-2129-043B-19CA-5FAB5A51C8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6595" y="2482056"/>
            <a:ext cx="6323055" cy="3791456"/>
          </a:xfrm>
        </p:spPr>
      </p:pic>
    </p:spTree>
    <p:extLst>
      <p:ext uri="{BB962C8B-B14F-4D97-AF65-F5344CB8AC3E}">
        <p14:creationId xmlns:p14="http://schemas.microsoft.com/office/powerpoint/2010/main" val="2470778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9E6E36-EC8E-A0FF-A0B8-BB8EE818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Division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responsibility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between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and </a:t>
            </a:r>
            <a:r>
              <a:rPr lang="sv-SE" dirty="0" err="1">
                <a:solidFill>
                  <a:schemeClr val="tx2"/>
                </a:solidFill>
              </a:rPr>
              <a:t>monetary</a:t>
            </a:r>
            <a:r>
              <a:rPr lang="sv-SE" dirty="0">
                <a:solidFill>
                  <a:schemeClr val="tx2"/>
                </a:solidFill>
              </a:rPr>
              <a:t> policy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B8F130-B6E3-67B2-BAB4-1C754ABDB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Guiding</a:t>
            </a:r>
            <a:r>
              <a:rPr lang="sv-SE" dirty="0"/>
              <a:t> </a:t>
            </a:r>
            <a:r>
              <a:rPr lang="sv-SE" dirty="0" err="1"/>
              <a:t>principle</a:t>
            </a:r>
            <a:r>
              <a:rPr lang="sv-SE" dirty="0"/>
              <a:t>: </a:t>
            </a:r>
            <a:r>
              <a:rPr lang="sv-SE" dirty="0" err="1"/>
              <a:t>Primary</a:t>
            </a:r>
            <a:r>
              <a:rPr lang="sv-SE" dirty="0"/>
              <a:t> </a:t>
            </a:r>
            <a:r>
              <a:rPr lang="sv-SE" dirty="0" err="1"/>
              <a:t>responsibility</a:t>
            </a:r>
            <a:r>
              <a:rPr lang="sv-SE" dirty="0"/>
              <a:t> for </a:t>
            </a:r>
            <a:r>
              <a:rPr lang="sv-SE" dirty="0" err="1"/>
              <a:t>stabilisation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inflation and output rests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i="1" dirty="0"/>
              <a:t>Riksbank</a:t>
            </a:r>
          </a:p>
          <a:p>
            <a:r>
              <a:rPr lang="sv-SE" dirty="0" err="1"/>
              <a:t>But</a:t>
            </a:r>
            <a:r>
              <a:rPr lang="sv-SE" dirty="0"/>
              <a:t> lack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clarity</a:t>
            </a:r>
            <a:r>
              <a:rPr lang="sv-SE" dirty="0"/>
              <a:t> on the </a:t>
            </a:r>
            <a:r>
              <a:rPr lang="sv-SE" dirty="0" err="1"/>
              <a:t>exact</a:t>
            </a:r>
            <a:r>
              <a:rPr lang="sv-SE" dirty="0"/>
              <a:t> relative </a:t>
            </a:r>
            <a:r>
              <a:rPr lang="sv-SE" dirty="0" err="1"/>
              <a:t>roles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policy and </a:t>
            </a:r>
            <a:r>
              <a:rPr lang="sv-SE" dirty="0" err="1"/>
              <a:t>monetary</a:t>
            </a:r>
            <a:r>
              <a:rPr lang="sv-SE" dirty="0"/>
              <a:t> policy</a:t>
            </a:r>
          </a:p>
          <a:p>
            <a:r>
              <a:rPr lang="sv-SE" dirty="0"/>
              <a:t>Negative central bank </a:t>
            </a:r>
            <a:r>
              <a:rPr lang="sv-SE" dirty="0" err="1"/>
              <a:t>interest</a:t>
            </a:r>
            <a:r>
              <a:rPr lang="sv-SE" dirty="0"/>
              <a:t> rate 2015–20 </a:t>
            </a:r>
            <a:r>
              <a:rPr lang="sv-SE" dirty="0" err="1"/>
              <a:t>because</a:t>
            </a:r>
            <a:r>
              <a:rPr lang="sv-SE" dirty="0"/>
              <a:t> inflation </a:t>
            </a:r>
            <a:r>
              <a:rPr lang="sv-SE" dirty="0" err="1"/>
              <a:t>tended</a:t>
            </a:r>
            <a:r>
              <a:rPr lang="sv-SE" dirty="0"/>
              <a:t> to be </a:t>
            </a:r>
            <a:r>
              <a:rPr lang="sv-SE" dirty="0" err="1"/>
              <a:t>below</a:t>
            </a:r>
            <a:r>
              <a:rPr lang="sv-SE" dirty="0"/>
              <a:t> the 2 per cent </a:t>
            </a:r>
            <a:r>
              <a:rPr lang="sv-SE" dirty="0" err="1"/>
              <a:t>target</a:t>
            </a:r>
            <a:endParaRPr lang="sv-SE" dirty="0"/>
          </a:p>
          <a:p>
            <a:r>
              <a:rPr lang="sv-SE" dirty="0"/>
              <a:t>QE </a:t>
            </a:r>
            <a:r>
              <a:rPr lang="sv-SE" dirty="0" err="1"/>
              <a:t>before</a:t>
            </a:r>
            <a:r>
              <a:rPr lang="sv-SE" dirty="0"/>
              <a:t> and </a:t>
            </a:r>
            <a:r>
              <a:rPr lang="sv-SE" dirty="0" err="1"/>
              <a:t>during</a:t>
            </a:r>
            <a:r>
              <a:rPr lang="sv-SE" dirty="0"/>
              <a:t> the </a:t>
            </a:r>
            <a:r>
              <a:rPr lang="sv-SE" dirty="0" err="1"/>
              <a:t>pandemic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98510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5AD46C-1D95-BD36-D060-5F20F9BE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Consensus on problems with large central bank bond purchases</a:t>
            </a:r>
            <a:b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9BE497-7C69-41A2-B7CC-C3CDF4316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Large</a:t>
            </a:r>
            <a:r>
              <a:rPr lang="sv-SE" dirty="0"/>
              <a:t> </a:t>
            </a:r>
            <a:r>
              <a:rPr lang="sv-SE" dirty="0" err="1"/>
              <a:t>losses</a:t>
            </a:r>
            <a:r>
              <a:rPr lang="sv-SE" dirty="0"/>
              <a:t> for the </a:t>
            </a:r>
            <a:r>
              <a:rPr lang="sv-SE" i="1" dirty="0"/>
              <a:t>Riksbank</a:t>
            </a:r>
          </a:p>
          <a:p>
            <a:r>
              <a:rPr lang="sv-SE" dirty="0"/>
              <a:t>Hard to </a:t>
            </a:r>
            <a:r>
              <a:rPr lang="sv-SE" dirty="0" err="1"/>
              <a:t>judge</a:t>
            </a:r>
            <a:r>
              <a:rPr lang="sv-SE" dirty="0"/>
              <a:t> the </a:t>
            </a:r>
            <a:r>
              <a:rPr lang="sv-SE" dirty="0" err="1"/>
              <a:t>effects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QE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probably</a:t>
            </a:r>
            <a:r>
              <a:rPr lang="sv-SE" dirty="0"/>
              <a:t> </a:t>
            </a:r>
            <a:r>
              <a:rPr lang="sv-SE" dirty="0" err="1"/>
              <a:t>smaller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changes</a:t>
            </a:r>
            <a:r>
              <a:rPr lang="sv-SE" dirty="0"/>
              <a:t> in the short-</a:t>
            </a:r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interest</a:t>
            </a:r>
            <a:r>
              <a:rPr lang="sv-SE" dirty="0"/>
              <a:t> rate</a:t>
            </a:r>
          </a:p>
          <a:p>
            <a:r>
              <a:rPr lang="sv-SE" dirty="0" err="1"/>
              <a:t>Shortening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maturity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i="1" dirty="0" err="1"/>
              <a:t>consolidated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(</a:t>
            </a:r>
            <a:r>
              <a:rPr lang="sv-SE" dirty="0" err="1"/>
              <a:t>including</a:t>
            </a:r>
            <a:r>
              <a:rPr lang="sv-SE" dirty="0"/>
              <a:t> the central bank)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Political</a:t>
            </a:r>
            <a:r>
              <a:rPr lang="sv-SE" dirty="0"/>
              <a:t> </a:t>
            </a:r>
            <a:r>
              <a:rPr lang="sv-SE" dirty="0" err="1"/>
              <a:t>decisions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taken by the </a:t>
            </a:r>
            <a:r>
              <a:rPr lang="sv-SE" dirty="0" err="1"/>
              <a:t>government</a:t>
            </a:r>
            <a:endParaRPr lang="sv-SE" dirty="0"/>
          </a:p>
          <a:p>
            <a:r>
              <a:rPr lang="sv-SE" dirty="0" err="1"/>
              <a:t>Effects</a:t>
            </a:r>
            <a:r>
              <a:rPr lang="sv-SE" dirty="0"/>
              <a:t> on the </a:t>
            </a:r>
            <a:r>
              <a:rPr lang="sv-SE" dirty="0" err="1"/>
              <a:t>allocation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capital</a:t>
            </a:r>
            <a:r>
              <a:rPr lang="sv-SE" dirty="0"/>
              <a:t> to </a:t>
            </a:r>
            <a:r>
              <a:rPr lang="sv-SE" dirty="0" err="1"/>
              <a:t>various</a:t>
            </a:r>
            <a:r>
              <a:rPr lang="sv-SE" dirty="0"/>
              <a:t> </a:t>
            </a:r>
            <a:r>
              <a:rPr lang="sv-SE" dirty="0" err="1"/>
              <a:t>sectors</a:t>
            </a:r>
            <a:r>
              <a:rPr lang="sv-SE" dirty="0"/>
              <a:t> and </a:t>
            </a:r>
            <a:r>
              <a:rPr lang="sv-SE" dirty="0" err="1"/>
              <a:t>thus</a:t>
            </a:r>
            <a:r>
              <a:rPr lang="sv-SE" dirty="0"/>
              <a:t> on </a:t>
            </a:r>
            <a:r>
              <a:rPr lang="sv-SE" dirty="0" err="1"/>
              <a:t>resource</a:t>
            </a:r>
            <a:r>
              <a:rPr lang="sv-SE" dirty="0"/>
              <a:t> </a:t>
            </a:r>
            <a:r>
              <a:rPr lang="sv-SE" dirty="0" err="1"/>
              <a:t>allocation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political</a:t>
            </a:r>
            <a:r>
              <a:rPr lang="sv-SE" dirty="0"/>
              <a:t> </a:t>
            </a:r>
            <a:r>
              <a:rPr lang="sv-SE" dirty="0" err="1"/>
              <a:t>decisions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not be taken by the central</a:t>
            </a:r>
          </a:p>
          <a:p>
            <a:pPr marL="0" indent="0">
              <a:buNone/>
            </a:pPr>
            <a:r>
              <a:rPr lang="sv-SE" dirty="0"/>
              <a:t>     bank</a:t>
            </a:r>
          </a:p>
          <a:p>
            <a:r>
              <a:rPr lang="sv-SE" dirty="0"/>
              <a:t>New </a:t>
            </a:r>
            <a:r>
              <a:rPr lang="sv-SE" i="1" dirty="0"/>
              <a:t>Riksbank </a:t>
            </a:r>
            <a:r>
              <a:rPr lang="sv-SE" dirty="0" err="1"/>
              <a:t>act</a:t>
            </a:r>
            <a:r>
              <a:rPr lang="sv-SE" i="1" dirty="0"/>
              <a:t> </a:t>
            </a:r>
            <a:r>
              <a:rPr lang="sv-SE" dirty="0" err="1"/>
              <a:t>seeks</a:t>
            </a:r>
            <a:r>
              <a:rPr lang="sv-SE" dirty="0"/>
              <a:t> to </a:t>
            </a:r>
            <a:r>
              <a:rPr lang="sv-SE" dirty="0" err="1"/>
              <a:t>rein</a:t>
            </a:r>
            <a:r>
              <a:rPr lang="sv-SE" dirty="0"/>
              <a:t> in the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QE</a:t>
            </a:r>
          </a:p>
        </p:txBody>
      </p:sp>
    </p:spTree>
    <p:extLst>
      <p:ext uri="{BB962C8B-B14F-4D97-AF65-F5344CB8AC3E}">
        <p14:creationId xmlns:p14="http://schemas.microsoft.com/office/powerpoint/2010/main" val="1840051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3A9262-5FBF-068B-4747-A94B41AC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</a:t>
            </a:r>
            <a:r>
              <a:rPr lang="sv-SE" dirty="0" err="1">
                <a:solidFill>
                  <a:schemeClr val="tx2"/>
                </a:solidFill>
              </a:rPr>
              <a:t>future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role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policy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918BC8-DB78-7CF8-4B84-74CC0DA47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Consensus </a:t>
            </a:r>
            <a:r>
              <a:rPr lang="sv-SE" dirty="0" err="1"/>
              <a:t>that</a:t>
            </a:r>
            <a:r>
              <a:rPr lang="sv-SE" dirty="0"/>
              <a:t> it </a:t>
            </a:r>
            <a:r>
              <a:rPr lang="sv-SE" dirty="0" err="1"/>
              <a:t>should</a:t>
            </a:r>
            <a:r>
              <a:rPr lang="sv-SE" dirty="0"/>
              <a:t> play a </a:t>
            </a:r>
            <a:r>
              <a:rPr lang="sv-SE" dirty="0" err="1"/>
              <a:t>larger</a:t>
            </a:r>
            <a:r>
              <a:rPr lang="sv-SE" dirty="0"/>
              <a:t> </a:t>
            </a:r>
            <a:r>
              <a:rPr lang="sv-SE" dirty="0" err="1"/>
              <a:t>role</a:t>
            </a:r>
            <a:endParaRPr lang="sv-SE" dirty="0"/>
          </a:p>
          <a:p>
            <a:r>
              <a:rPr lang="sv-SE" dirty="0" err="1"/>
              <a:t>But</a:t>
            </a:r>
            <a:r>
              <a:rPr lang="sv-SE" dirty="0"/>
              <a:t> still no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principles</a:t>
            </a:r>
            <a:r>
              <a:rPr lang="sv-SE" dirty="0"/>
              <a:t> </a:t>
            </a:r>
            <a:r>
              <a:rPr lang="sv-SE" dirty="0" err="1"/>
              <a:t>formulated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Parliamentary</a:t>
            </a:r>
            <a:r>
              <a:rPr lang="sv-SE" dirty="0"/>
              <a:t> </a:t>
            </a:r>
            <a:r>
              <a:rPr lang="sv-SE" dirty="0" err="1"/>
              <a:t>commission</a:t>
            </a:r>
            <a:r>
              <a:rPr lang="sv-SE" dirty="0"/>
              <a:t> on the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target</a:t>
            </a:r>
            <a:r>
              <a:rPr lang="sv-SE" dirty="0"/>
              <a:t>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quite</a:t>
            </a:r>
            <a:r>
              <a:rPr lang="sv-SE" dirty="0"/>
              <a:t> </a:t>
            </a:r>
            <a:r>
              <a:rPr lang="sv-SE" dirty="0" err="1"/>
              <a:t>vague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Larger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the </a:t>
            </a:r>
            <a:r>
              <a:rPr lang="sv-SE" dirty="0" err="1"/>
              <a:t>interest</a:t>
            </a:r>
            <a:r>
              <a:rPr lang="sv-SE" dirty="0"/>
              <a:t> rate </a:t>
            </a:r>
            <a:r>
              <a:rPr lang="sv-SE" dirty="0" err="1"/>
              <a:t>reaches</a:t>
            </a:r>
            <a:r>
              <a:rPr lang="sv-SE" dirty="0"/>
              <a:t> the ELB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4126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3C5B39-2C09-2641-7B3C-EB0BC0EA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General </a:t>
            </a:r>
            <a:r>
              <a:rPr lang="sv-SE" dirty="0" err="1">
                <a:solidFill>
                  <a:schemeClr val="tx2"/>
                </a:solidFill>
              </a:rPr>
              <a:t>government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consolidated</a:t>
            </a:r>
            <a:r>
              <a:rPr lang="sv-SE" dirty="0">
                <a:solidFill>
                  <a:schemeClr val="tx2"/>
                </a:solidFill>
              </a:rPr>
              <a:t> gross </a:t>
            </a:r>
            <a:r>
              <a:rPr lang="sv-SE" dirty="0" err="1">
                <a:solidFill>
                  <a:schemeClr val="tx2"/>
                </a:solidFill>
              </a:rPr>
              <a:t>debt</a:t>
            </a:r>
            <a:r>
              <a:rPr lang="sv-SE" dirty="0">
                <a:solidFill>
                  <a:schemeClr val="tx2"/>
                </a:solidFill>
              </a:rPr>
              <a:t> (Maastricht </a:t>
            </a:r>
            <a:r>
              <a:rPr lang="sv-SE" dirty="0" err="1">
                <a:solidFill>
                  <a:schemeClr val="tx2"/>
                </a:solidFill>
              </a:rPr>
              <a:t>debt</a:t>
            </a:r>
            <a:r>
              <a:rPr lang="sv-SE" dirty="0">
                <a:solidFill>
                  <a:schemeClr val="tx2"/>
                </a:solidFill>
              </a:rPr>
              <a:t>), per cent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GDP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DBC4C42D-8F29-C354-DFB1-64CE9950E5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6537" y="2096294"/>
            <a:ext cx="6638925" cy="3810000"/>
          </a:xfrm>
        </p:spPr>
      </p:pic>
    </p:spTree>
    <p:extLst>
      <p:ext uri="{BB962C8B-B14F-4D97-AF65-F5344CB8AC3E}">
        <p14:creationId xmlns:p14="http://schemas.microsoft.com/office/powerpoint/2010/main" val="41836331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A8002A-092F-EBB7-5EF7-2139CD61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My </a:t>
            </a:r>
            <a:r>
              <a:rPr lang="sv-SE" dirty="0" err="1">
                <a:solidFill>
                  <a:schemeClr val="tx2"/>
                </a:solidFill>
              </a:rPr>
              <a:t>take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1D9EF1-D36A-178A-6C28-02BBB78B6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err="1"/>
              <a:t>Rely</a:t>
            </a:r>
            <a:r>
              <a:rPr lang="sv-SE" dirty="0"/>
              <a:t> on </a:t>
            </a:r>
            <a:r>
              <a:rPr lang="sv-SE" dirty="0" err="1"/>
              <a:t>interest</a:t>
            </a:r>
            <a:r>
              <a:rPr lang="sv-SE" dirty="0"/>
              <a:t> rate policy and the </a:t>
            </a:r>
            <a:r>
              <a:rPr lang="sv-SE" dirty="0" err="1"/>
              <a:t>automatic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stabilisers</a:t>
            </a:r>
            <a:r>
              <a:rPr lang="sv-SE" dirty="0"/>
              <a:t> in</a:t>
            </a:r>
          </a:p>
          <a:p>
            <a:pPr marL="0" indent="0">
              <a:buNone/>
            </a:pPr>
            <a:r>
              <a:rPr lang="sv-SE" dirty="0"/>
              <a:t>    the </a:t>
            </a:r>
            <a:r>
              <a:rPr lang="sv-SE" dirty="0" err="1"/>
              <a:t>case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normal </a:t>
            </a:r>
            <a:r>
              <a:rPr lang="sv-SE" dirty="0" err="1"/>
              <a:t>cyclical</a:t>
            </a:r>
            <a:r>
              <a:rPr lang="sv-SE" dirty="0"/>
              <a:t> swings </a:t>
            </a:r>
          </a:p>
          <a:p>
            <a:r>
              <a:rPr lang="sv-SE" dirty="0"/>
              <a:t>In </a:t>
            </a:r>
            <a:r>
              <a:rPr lang="sv-SE" dirty="0" err="1"/>
              <a:t>other</a:t>
            </a:r>
            <a:r>
              <a:rPr lang="sv-SE" dirty="0"/>
              <a:t> situations: </a:t>
            </a:r>
            <a:r>
              <a:rPr lang="sv-SE" dirty="0" err="1"/>
              <a:t>fiscal</a:t>
            </a:r>
            <a:r>
              <a:rPr lang="sv-SE" dirty="0"/>
              <a:t> policy </a:t>
            </a:r>
            <a:r>
              <a:rPr lang="sv-SE" dirty="0" err="1"/>
              <a:t>should</a:t>
            </a:r>
            <a:r>
              <a:rPr lang="sv-SE" dirty="0"/>
              <a:t> support </a:t>
            </a:r>
            <a:r>
              <a:rPr lang="sv-SE" dirty="0" err="1"/>
              <a:t>monetary</a:t>
            </a:r>
            <a:r>
              <a:rPr lang="sv-SE" dirty="0"/>
              <a:t> policy</a:t>
            </a:r>
          </a:p>
          <a:p>
            <a:r>
              <a:rPr lang="sv-SE" dirty="0" err="1"/>
              <a:t>Objective</a:t>
            </a:r>
            <a:r>
              <a:rPr lang="sv-SE" dirty="0"/>
              <a:t>: </a:t>
            </a:r>
            <a:r>
              <a:rPr lang="sv-SE" dirty="0" err="1"/>
              <a:t>avoid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monetary</a:t>
            </a:r>
            <a:r>
              <a:rPr lang="sv-SE" dirty="0"/>
              <a:t> policy </a:t>
            </a:r>
            <a:r>
              <a:rPr lang="sv-SE" dirty="0" err="1"/>
              <a:t>becomes</a:t>
            </a:r>
            <a:r>
              <a:rPr lang="sv-SE" dirty="0"/>
              <a:t> extreme</a:t>
            </a:r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Avoid</a:t>
            </a:r>
            <a:r>
              <a:rPr lang="sv-SE" dirty="0"/>
              <a:t> QE and negative </a:t>
            </a:r>
            <a:r>
              <a:rPr lang="sv-SE" dirty="0" err="1"/>
              <a:t>interest</a:t>
            </a:r>
            <a:r>
              <a:rPr lang="sv-SE" dirty="0"/>
              <a:t> rates in recessions</a:t>
            </a:r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Avoid</a:t>
            </a:r>
            <a:r>
              <a:rPr lang="sv-SE" dirty="0"/>
              <a:t> </a:t>
            </a:r>
            <a:r>
              <a:rPr lang="sv-SE" dirty="0" err="1"/>
              <a:t>excessively</a:t>
            </a:r>
            <a:r>
              <a:rPr lang="sv-SE" dirty="0"/>
              <a:t>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interest</a:t>
            </a:r>
            <a:r>
              <a:rPr lang="sv-SE" dirty="0"/>
              <a:t> rates in booms</a:t>
            </a:r>
          </a:p>
          <a:p>
            <a:pPr marL="0" indent="0">
              <a:buNone/>
            </a:pPr>
            <a:r>
              <a:rPr lang="sv-SE" dirty="0"/>
              <a:t>     - The </a:t>
            </a:r>
            <a:r>
              <a:rPr lang="sv-SE" i="1" dirty="0"/>
              <a:t>Riksbank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obliged</a:t>
            </a:r>
            <a:r>
              <a:rPr lang="sv-SE" dirty="0"/>
              <a:t> to signal </a:t>
            </a:r>
            <a:r>
              <a:rPr lang="sv-SE" dirty="0" err="1"/>
              <a:t>publicly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it </a:t>
            </a:r>
            <a:r>
              <a:rPr lang="sv-SE" dirty="0" err="1"/>
              <a:t>sees</a:t>
            </a:r>
            <a:r>
              <a:rPr lang="sv-SE" dirty="0"/>
              <a:t> a </a:t>
            </a:r>
            <a:r>
              <a:rPr lang="sv-SE" dirty="0" err="1"/>
              <a:t>need</a:t>
            </a:r>
            <a:r>
              <a:rPr lang="sv-SE" dirty="0"/>
              <a:t> for</a:t>
            </a:r>
          </a:p>
          <a:p>
            <a:pPr marL="0" indent="0">
              <a:buNone/>
            </a:pPr>
            <a:r>
              <a:rPr lang="sv-SE" dirty="0"/>
              <a:t>       support from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policuy</a:t>
            </a:r>
            <a:endParaRPr lang="sv-SE" dirty="0"/>
          </a:p>
          <a:p>
            <a:r>
              <a:rPr lang="sv-SE" dirty="0" err="1"/>
              <a:t>Fiscal</a:t>
            </a:r>
            <a:r>
              <a:rPr lang="sv-SE" dirty="0"/>
              <a:t> policy </a:t>
            </a:r>
            <a:r>
              <a:rPr lang="sv-SE" dirty="0" err="1"/>
              <a:t>should</a:t>
            </a:r>
            <a:r>
              <a:rPr lang="sv-SE" dirty="0"/>
              <a:t> not </a:t>
            </a:r>
            <a:r>
              <a:rPr lang="sv-SE" dirty="0" err="1"/>
              <a:t>contradict</a:t>
            </a:r>
            <a:r>
              <a:rPr lang="sv-SE" dirty="0"/>
              <a:t> </a:t>
            </a:r>
            <a:r>
              <a:rPr lang="sv-SE" dirty="0" err="1"/>
              <a:t>monetary</a:t>
            </a:r>
            <a:r>
              <a:rPr lang="sv-SE" dirty="0"/>
              <a:t> policy in situations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supply-side</a:t>
            </a:r>
            <a:r>
              <a:rPr lang="sv-SE" dirty="0"/>
              <a:t> </a:t>
            </a:r>
            <a:r>
              <a:rPr lang="sv-SE" dirty="0" err="1"/>
              <a:t>shocks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Income</a:t>
            </a:r>
            <a:r>
              <a:rPr lang="sv-SE" dirty="0"/>
              <a:t> </a:t>
            </a:r>
            <a:r>
              <a:rPr lang="sv-SE" dirty="0" err="1"/>
              <a:t>insurance</a:t>
            </a:r>
            <a:r>
              <a:rPr lang="sv-SE" dirty="0"/>
              <a:t> to </a:t>
            </a:r>
            <a:r>
              <a:rPr lang="sv-SE" dirty="0" err="1"/>
              <a:t>low-income</a:t>
            </a:r>
            <a:r>
              <a:rPr lang="sv-SE" dirty="0"/>
              <a:t> </a:t>
            </a:r>
            <a:r>
              <a:rPr lang="sv-SE" dirty="0" err="1"/>
              <a:t>households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Counteract</a:t>
            </a:r>
            <a:r>
              <a:rPr lang="sv-SE" dirty="0"/>
              <a:t> long-term </a:t>
            </a:r>
            <a:r>
              <a:rPr lang="sv-SE" dirty="0" err="1"/>
              <a:t>unemployment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4744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78CD73-CADF-D519-4D5E-604AB0C73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Semi-</a:t>
            </a:r>
            <a:r>
              <a:rPr lang="sv-SE" dirty="0" err="1">
                <a:solidFill>
                  <a:schemeClr val="tx2"/>
                </a:solidFill>
              </a:rPr>
              <a:t>automatic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stabilisers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55D5C8-65D3-F199-D816-ACDEDF8E7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Active </a:t>
            </a:r>
            <a:r>
              <a:rPr lang="sv-SE" dirty="0" err="1"/>
              <a:t>labour</a:t>
            </a:r>
            <a:r>
              <a:rPr lang="sv-SE" dirty="0"/>
              <a:t> market </a:t>
            </a:r>
            <a:r>
              <a:rPr lang="sv-SE" dirty="0" err="1"/>
              <a:t>programmes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Training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Subsidised</a:t>
            </a:r>
            <a:r>
              <a:rPr lang="sv-SE" dirty="0"/>
              <a:t> </a:t>
            </a:r>
            <a:r>
              <a:rPr lang="sv-SE" dirty="0" err="1"/>
              <a:t>jobs</a:t>
            </a:r>
            <a:endParaRPr lang="sv-SE" dirty="0"/>
          </a:p>
          <a:p>
            <a:r>
              <a:rPr lang="sv-SE" dirty="0" err="1"/>
              <a:t>Subsidised</a:t>
            </a:r>
            <a:r>
              <a:rPr lang="sv-SE" dirty="0"/>
              <a:t> short-term </a:t>
            </a:r>
            <a:r>
              <a:rPr lang="sv-SE" dirty="0" err="1"/>
              <a:t>work</a:t>
            </a:r>
            <a:endParaRPr lang="sv-SE" dirty="0"/>
          </a:p>
          <a:p>
            <a:r>
              <a:rPr lang="sv-SE" dirty="0" err="1"/>
              <a:t>Prepare</a:t>
            </a:r>
            <a:r>
              <a:rPr lang="sv-SE" dirty="0"/>
              <a:t> in </a:t>
            </a:r>
            <a:r>
              <a:rPr lang="sv-SE" dirty="0" err="1"/>
              <a:t>advance</a:t>
            </a:r>
            <a:r>
              <a:rPr lang="sv-SE" dirty="0"/>
              <a:t> </a:t>
            </a:r>
            <a:r>
              <a:rPr lang="sv-SE" dirty="0" err="1"/>
              <a:t>programmes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general tax </a:t>
            </a:r>
            <a:r>
              <a:rPr lang="sv-SE" dirty="0" err="1"/>
              <a:t>rebates</a:t>
            </a:r>
            <a:r>
              <a:rPr lang="sv-SE" dirty="0"/>
              <a:t> and transfers to </a:t>
            </a:r>
            <a:r>
              <a:rPr lang="sv-SE" dirty="0" err="1"/>
              <a:t>low-income</a:t>
            </a:r>
            <a:r>
              <a:rPr lang="sv-SE" dirty="0"/>
              <a:t> </a:t>
            </a:r>
            <a:r>
              <a:rPr lang="sv-SE" dirty="0" err="1"/>
              <a:t>households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Launch</a:t>
            </a:r>
            <a:r>
              <a:rPr lang="sv-SE" dirty="0"/>
              <a:t>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a </a:t>
            </a:r>
            <a:r>
              <a:rPr lang="sv-SE" dirty="0" err="1"/>
              <a:t>discretionary</a:t>
            </a:r>
            <a:r>
              <a:rPr lang="sv-SE" dirty="0"/>
              <a:t> decision</a:t>
            </a:r>
          </a:p>
        </p:txBody>
      </p:sp>
    </p:spTree>
    <p:extLst>
      <p:ext uri="{BB962C8B-B14F-4D97-AF65-F5344CB8AC3E}">
        <p14:creationId xmlns:p14="http://schemas.microsoft.com/office/powerpoint/2010/main" val="1732526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08D09E-93E9-2F23-25DB-2845A9E4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</a:t>
            </a:r>
            <a:r>
              <a:rPr lang="sv-SE" dirty="0" err="1">
                <a:solidFill>
                  <a:schemeClr val="tx2"/>
                </a:solidFill>
              </a:rPr>
              <a:t>number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independent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institutions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38106DE-5C2F-1800-2B4B-2C58141C30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8896" y="2117124"/>
            <a:ext cx="7185530" cy="4085635"/>
          </a:xfrm>
        </p:spPr>
      </p:pic>
    </p:spTree>
    <p:extLst>
      <p:ext uri="{BB962C8B-B14F-4D97-AF65-F5344CB8AC3E}">
        <p14:creationId xmlns:p14="http://schemas.microsoft.com/office/powerpoint/2010/main" val="3880794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A8D900-023D-778D-4AEB-4E8FF257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</a:t>
            </a:r>
            <a:r>
              <a:rPr lang="sv-SE" dirty="0" err="1">
                <a:solidFill>
                  <a:schemeClr val="tx2"/>
                </a:solidFill>
              </a:rPr>
              <a:t>basic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idea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with</a:t>
            </a:r>
            <a:r>
              <a:rPr lang="sv-SE" dirty="0">
                <a:solidFill>
                  <a:schemeClr val="tx2"/>
                </a:solidFill>
              </a:rPr>
              <a:t> IFIs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6BA35E-4ECD-EF82-CFB2-D22FE5C49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Monitor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sustainability</a:t>
            </a:r>
            <a:r>
              <a:rPr lang="sv-SE" dirty="0"/>
              <a:t> and </a:t>
            </a:r>
            <a:r>
              <a:rPr lang="sv-SE" dirty="0" err="1"/>
              <a:t>adherence</a:t>
            </a:r>
            <a:r>
              <a:rPr lang="sv-SE" dirty="0"/>
              <a:t> to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rules</a:t>
            </a:r>
            <a:endParaRPr lang="sv-SE" dirty="0"/>
          </a:p>
          <a:p>
            <a:r>
              <a:rPr lang="sv-SE" dirty="0" err="1"/>
              <a:t>Increase</a:t>
            </a:r>
            <a:r>
              <a:rPr lang="sv-SE" dirty="0"/>
              <a:t> the reputation </a:t>
            </a:r>
            <a:r>
              <a:rPr lang="sv-SE" dirty="0" err="1"/>
              <a:t>cost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violating </a:t>
            </a:r>
            <a:r>
              <a:rPr lang="sv-SE" dirty="0" err="1"/>
              <a:t>rules</a:t>
            </a:r>
            <a:endParaRPr lang="sv-SE" dirty="0"/>
          </a:p>
          <a:p>
            <a:r>
              <a:rPr lang="sv-SE" dirty="0" err="1"/>
              <a:t>Increase</a:t>
            </a:r>
            <a:r>
              <a:rPr lang="sv-SE" dirty="0"/>
              <a:t> </a:t>
            </a:r>
            <a:r>
              <a:rPr lang="sv-SE" dirty="0" err="1"/>
              <a:t>transparency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policy in general</a:t>
            </a:r>
          </a:p>
          <a:p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professional</a:t>
            </a:r>
            <a:r>
              <a:rPr lang="sv-SE" dirty="0"/>
              <a:t> </a:t>
            </a:r>
            <a:r>
              <a:rPr lang="sv-SE" dirty="0" err="1"/>
              <a:t>expertise</a:t>
            </a:r>
            <a:r>
              <a:rPr lang="sv-SE" dirty="0"/>
              <a:t> to the </a:t>
            </a:r>
            <a:r>
              <a:rPr lang="sv-SE" dirty="0" err="1"/>
              <a:t>economic</a:t>
            </a:r>
            <a:r>
              <a:rPr lang="sv-SE" dirty="0"/>
              <a:t>-policy </a:t>
            </a:r>
            <a:r>
              <a:rPr lang="sv-SE" dirty="0" err="1"/>
              <a:t>discussion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6496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D9F736-96DC-30C8-F8E3-3632DDF90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Examples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IFIs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243F37-9215-2C7E-B712-7B5706CDF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Central Planning Bureau – </a:t>
            </a:r>
            <a:r>
              <a:rPr lang="sv-SE" dirty="0" err="1"/>
              <a:t>Netherlands</a:t>
            </a:r>
            <a:r>
              <a:rPr lang="sv-SE" dirty="0"/>
              <a:t> 1945</a:t>
            </a:r>
          </a:p>
          <a:p>
            <a:r>
              <a:rPr lang="sv-SE" dirty="0" err="1"/>
              <a:t>Economic</a:t>
            </a:r>
            <a:r>
              <a:rPr lang="sv-SE" dirty="0"/>
              <a:t> Council – </a:t>
            </a:r>
            <a:r>
              <a:rPr lang="sv-SE" dirty="0" err="1"/>
              <a:t>Denmark</a:t>
            </a:r>
            <a:r>
              <a:rPr lang="sv-SE" dirty="0"/>
              <a:t> 1962</a:t>
            </a:r>
          </a:p>
          <a:p>
            <a:r>
              <a:rPr lang="sv-SE" dirty="0" err="1"/>
              <a:t>Congressional</a:t>
            </a:r>
            <a:r>
              <a:rPr lang="sv-SE" dirty="0"/>
              <a:t> Budget Office, CBO – United States 1974</a:t>
            </a:r>
          </a:p>
          <a:p>
            <a:r>
              <a:rPr lang="sv-SE" dirty="0" err="1"/>
              <a:t>Fiscal</a:t>
            </a:r>
            <a:r>
              <a:rPr lang="sv-SE" dirty="0"/>
              <a:t> Policy Council – Sweden 2007</a:t>
            </a:r>
          </a:p>
          <a:p>
            <a:pPr marL="0" indent="0">
              <a:buNone/>
            </a:pPr>
            <a:r>
              <a:rPr lang="sv-SE" dirty="0"/>
              <a:t>   - Monitor long-</a:t>
            </a:r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sustainability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public </a:t>
            </a:r>
            <a:r>
              <a:rPr lang="sv-SE" dirty="0" err="1"/>
              <a:t>finances</a:t>
            </a:r>
            <a:r>
              <a:rPr lang="sv-SE" dirty="0"/>
              <a:t> and </a:t>
            </a:r>
            <a:r>
              <a:rPr lang="sv-SE" dirty="0" err="1"/>
              <a:t>adherence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to the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rules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Evaluate</a:t>
            </a:r>
            <a:r>
              <a:rPr lang="sv-SE" dirty="0"/>
              <a:t> </a:t>
            </a:r>
            <a:r>
              <a:rPr lang="sv-SE" dirty="0" err="1"/>
              <a:t>stabilisation</a:t>
            </a:r>
            <a:r>
              <a:rPr lang="sv-SE" dirty="0"/>
              <a:t> policy </a:t>
            </a:r>
            <a:r>
              <a:rPr lang="sv-SE" dirty="0" err="1"/>
              <a:t>aspects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policy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Evaluate</a:t>
            </a:r>
            <a:r>
              <a:rPr lang="sv-SE" dirty="0"/>
              <a:t> </a:t>
            </a:r>
            <a:r>
              <a:rPr lang="sv-SE" dirty="0" err="1"/>
              <a:t>employment</a:t>
            </a:r>
            <a:r>
              <a:rPr lang="sv-SE" dirty="0"/>
              <a:t> and </a:t>
            </a:r>
            <a:r>
              <a:rPr lang="sv-SE" dirty="0" err="1"/>
              <a:t>growth</a:t>
            </a:r>
            <a:r>
              <a:rPr lang="sv-SE" dirty="0"/>
              <a:t> </a:t>
            </a:r>
            <a:r>
              <a:rPr lang="sv-SE" dirty="0" err="1"/>
              <a:t>consequences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policy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Stimulate</a:t>
            </a:r>
            <a:r>
              <a:rPr lang="sv-SE" dirty="0"/>
              <a:t> the national </a:t>
            </a:r>
            <a:r>
              <a:rPr lang="sv-SE" dirty="0" err="1"/>
              <a:t>economic</a:t>
            </a:r>
            <a:r>
              <a:rPr lang="sv-SE" dirty="0"/>
              <a:t>-policy </a:t>
            </a:r>
            <a:r>
              <a:rPr lang="sv-SE" dirty="0" err="1"/>
              <a:t>discussion</a:t>
            </a:r>
            <a:r>
              <a:rPr lang="sv-SE" dirty="0"/>
              <a:t> in general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Backward-looking</a:t>
            </a:r>
            <a:r>
              <a:rPr lang="sv-SE" dirty="0"/>
              <a:t> focus: ex-post </a:t>
            </a:r>
            <a:r>
              <a:rPr lang="sv-SE" dirty="0" err="1"/>
              <a:t>evaluations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54041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3C46CE-2EA2-298C-1D2D-5643798B7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Various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aspects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the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Policy Council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86ED53-A840-1361-2DE2-A2557DF35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Broad </a:t>
            </a:r>
            <a:r>
              <a:rPr lang="sv-SE" dirty="0" err="1"/>
              <a:t>remit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Helpful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recruiting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  <a:p>
            <a:r>
              <a:rPr lang="sv-SE" dirty="0"/>
              <a:t>The </a:t>
            </a:r>
            <a:r>
              <a:rPr lang="sv-SE" dirty="0" err="1"/>
              <a:t>government</a:t>
            </a:r>
            <a:r>
              <a:rPr lang="sv-SE" dirty="0"/>
              <a:t> is the principal</a:t>
            </a:r>
          </a:p>
          <a:p>
            <a:pPr marL="0" indent="0">
              <a:buNone/>
            </a:pPr>
            <a:r>
              <a:rPr lang="sv-SE" dirty="0"/>
              <a:t>    - The </a:t>
            </a:r>
            <a:r>
              <a:rPr lang="sv-SE" dirty="0" err="1"/>
              <a:t>parliament</a:t>
            </a:r>
            <a:r>
              <a:rPr lang="sv-SE" dirty="0"/>
              <a:t> is </a:t>
            </a:r>
            <a:r>
              <a:rPr lang="sv-SE" dirty="0" err="1"/>
              <a:t>likely</a:t>
            </a:r>
            <a:r>
              <a:rPr lang="sv-SE" dirty="0"/>
              <a:t> a </a:t>
            </a:r>
            <a:r>
              <a:rPr lang="sv-SE" dirty="0" err="1"/>
              <a:t>better</a:t>
            </a:r>
            <a:r>
              <a:rPr lang="sv-SE" dirty="0"/>
              <a:t> principal</a:t>
            </a:r>
          </a:p>
          <a:p>
            <a:r>
              <a:rPr lang="sv-SE" dirty="0"/>
              <a:t>A multi-</a:t>
            </a:r>
            <a:r>
              <a:rPr lang="sv-SE" dirty="0" err="1"/>
              <a:t>annual</a:t>
            </a:r>
            <a:r>
              <a:rPr lang="sv-SE" dirty="0"/>
              <a:t> budget </a:t>
            </a:r>
            <a:r>
              <a:rPr lang="sv-SE" dirty="0" err="1"/>
              <a:t>would</a:t>
            </a:r>
            <a:r>
              <a:rPr lang="sv-SE" dirty="0"/>
              <a:t> </a:t>
            </a:r>
            <a:r>
              <a:rPr lang="sv-SE" dirty="0" err="1"/>
              <a:t>help</a:t>
            </a:r>
            <a:r>
              <a:rPr lang="sv-SE" dirty="0"/>
              <a:t> </a:t>
            </a:r>
            <a:r>
              <a:rPr lang="sv-SE" dirty="0" err="1"/>
              <a:t>safeguard</a:t>
            </a:r>
            <a:r>
              <a:rPr lang="sv-SE" dirty="0"/>
              <a:t> </a:t>
            </a:r>
            <a:r>
              <a:rPr lang="sv-SE" dirty="0" err="1"/>
              <a:t>independence</a:t>
            </a:r>
            <a:endParaRPr lang="sv-SE" dirty="0"/>
          </a:p>
          <a:p>
            <a:r>
              <a:rPr lang="sv-SE" dirty="0"/>
              <a:t>The original </a:t>
            </a:r>
            <a:r>
              <a:rPr lang="sv-SE" dirty="0" err="1"/>
              <a:t>proposal</a:t>
            </a:r>
            <a:r>
              <a:rPr lang="sv-SE" dirty="0"/>
              <a:t> from a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commission</a:t>
            </a:r>
            <a:r>
              <a:rPr lang="sv-SE" dirty="0"/>
              <a:t> </a:t>
            </a:r>
            <a:r>
              <a:rPr lang="sv-SE" dirty="0" err="1"/>
              <a:t>was</a:t>
            </a:r>
            <a:r>
              <a:rPr lang="sv-SE" dirty="0"/>
              <a:t> on forward-</a:t>
            </a:r>
            <a:r>
              <a:rPr lang="sv-SE" dirty="0" err="1"/>
              <a:t>looking</a:t>
            </a:r>
            <a:r>
              <a:rPr lang="sv-SE" dirty="0"/>
              <a:t> (ex-ante) </a:t>
            </a:r>
            <a:r>
              <a:rPr lang="sv-SE" dirty="0" err="1"/>
              <a:t>recommendations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But</a:t>
            </a:r>
            <a:r>
              <a:rPr lang="sv-SE" dirty="0"/>
              <a:t> the focus is </a:t>
            </a:r>
            <a:r>
              <a:rPr lang="sv-SE" dirty="0" err="1"/>
              <a:t>now</a:t>
            </a:r>
            <a:r>
              <a:rPr lang="sv-SE" dirty="0"/>
              <a:t> </a:t>
            </a:r>
            <a:r>
              <a:rPr lang="sv-SE" dirty="0" err="1"/>
              <a:t>backward-looking</a:t>
            </a:r>
            <a:r>
              <a:rPr lang="sv-SE" dirty="0"/>
              <a:t> (ex-post) </a:t>
            </a:r>
            <a:r>
              <a:rPr lang="sv-SE" dirty="0" err="1"/>
              <a:t>evaluations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2510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644FB8-024D-B5AA-4BB2-F10C7C2D2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 take on the future of the Fiscal Policy Council </a:t>
            </a:r>
            <a:b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5E56FC-EDC6-9A6F-FE40-25870A9B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More</a:t>
            </a:r>
            <a:r>
              <a:rPr lang="sv-SE" dirty="0"/>
              <a:t> focus on ex-ante </a:t>
            </a:r>
            <a:r>
              <a:rPr lang="sv-SE" dirty="0" err="1"/>
              <a:t>recommendations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Important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for </a:t>
            </a:r>
            <a:r>
              <a:rPr lang="sv-SE" dirty="0" err="1"/>
              <a:t>stabilsation</a:t>
            </a:r>
            <a:r>
              <a:rPr lang="sv-SE" dirty="0"/>
              <a:t> policy </a:t>
            </a:r>
            <a:r>
              <a:rPr lang="sv-SE" dirty="0" err="1"/>
              <a:t>aspects</a:t>
            </a:r>
            <a:endParaRPr lang="sv-SE" dirty="0"/>
          </a:p>
          <a:p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missing</a:t>
            </a:r>
            <a:r>
              <a:rPr lang="sv-SE" dirty="0"/>
              <a:t> an arena for </a:t>
            </a:r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the </a:t>
            </a:r>
            <a:r>
              <a:rPr lang="sv-SE" dirty="0" err="1"/>
              <a:t>interplay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monetary</a:t>
            </a:r>
            <a:r>
              <a:rPr lang="sv-SE" dirty="0"/>
              <a:t> and </a:t>
            </a:r>
            <a:r>
              <a:rPr lang="sv-SE" dirty="0" err="1"/>
              <a:t>fiscal</a:t>
            </a:r>
            <a:r>
              <a:rPr lang="sv-SE" dirty="0"/>
              <a:t> policy</a:t>
            </a:r>
          </a:p>
          <a:p>
            <a:pPr marL="0" indent="0">
              <a:buNone/>
            </a:pPr>
            <a:r>
              <a:rPr lang="sv-SE" dirty="0"/>
              <a:t>   - The council </a:t>
            </a:r>
            <a:r>
              <a:rPr lang="sv-SE" dirty="0" err="1"/>
              <a:t>could</a:t>
            </a:r>
            <a:r>
              <a:rPr lang="sv-SE" dirty="0"/>
              <a:t> be </a:t>
            </a:r>
            <a:r>
              <a:rPr lang="sv-SE" dirty="0" err="1"/>
              <a:t>such</a:t>
            </a:r>
            <a:r>
              <a:rPr lang="sv-SE" dirty="0"/>
              <a:t> an arena</a:t>
            </a:r>
          </a:p>
          <a:p>
            <a:r>
              <a:rPr lang="sv-SE" dirty="0" err="1"/>
              <a:t>Worries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potential </a:t>
            </a:r>
            <a:r>
              <a:rPr lang="sv-SE" dirty="0" err="1"/>
              <a:t>conflict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ex-ante </a:t>
            </a:r>
            <a:r>
              <a:rPr lang="sv-SE" dirty="0" err="1"/>
              <a:t>recommendations</a:t>
            </a:r>
            <a:r>
              <a:rPr lang="sv-SE" dirty="0"/>
              <a:t> and ex-post </a:t>
            </a:r>
            <a:r>
              <a:rPr lang="sv-SE" dirty="0" err="1"/>
              <a:t>evaluations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Proposal</a:t>
            </a:r>
            <a:r>
              <a:rPr lang="sv-SE" dirty="0"/>
              <a:t> on </a:t>
            </a:r>
            <a:r>
              <a:rPr lang="sv-SE" dirty="0" err="1"/>
              <a:t>separate</a:t>
            </a:r>
            <a:r>
              <a:rPr lang="sv-SE" dirty="0"/>
              <a:t> independent </a:t>
            </a:r>
            <a:r>
              <a:rPr lang="sv-SE" dirty="0" err="1"/>
              <a:t>Stabilisation</a:t>
            </a:r>
            <a:r>
              <a:rPr lang="sv-SE" dirty="0"/>
              <a:t> Policy Council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cannot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too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independent </a:t>
            </a:r>
            <a:r>
              <a:rPr lang="sv-SE" dirty="0" err="1"/>
              <a:t>councils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Small risks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conflict</a:t>
            </a:r>
            <a:r>
              <a:rPr lang="sv-SE" dirty="0"/>
              <a:t> as long as </a:t>
            </a:r>
            <a:r>
              <a:rPr lang="sv-SE" dirty="0" err="1"/>
              <a:t>communications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public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8736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CB7237-36B0-8F51-6D43-CF49F1A3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New EU </a:t>
            </a:r>
            <a:r>
              <a:rPr lang="sv-SE" dirty="0" err="1">
                <a:solidFill>
                  <a:schemeClr val="tx2"/>
                </a:solidFill>
              </a:rPr>
              <a:t>rules</a:t>
            </a:r>
            <a:r>
              <a:rPr lang="sv-SE" dirty="0">
                <a:solidFill>
                  <a:schemeClr val="tx2"/>
                </a:solidFill>
              </a:rPr>
              <a:t> on IFIs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CA888A-3E96-56FB-9B66-6199EFC15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Make, </a:t>
            </a:r>
            <a:r>
              <a:rPr lang="sv-SE" dirty="0" err="1"/>
              <a:t>evaluate</a:t>
            </a:r>
            <a:r>
              <a:rPr lang="sv-SE" dirty="0"/>
              <a:t> or </a:t>
            </a:r>
            <a:r>
              <a:rPr lang="sv-SE" dirty="0" err="1"/>
              <a:t>approve</a:t>
            </a:r>
            <a:r>
              <a:rPr lang="sv-SE" dirty="0"/>
              <a:t> the </a:t>
            </a:r>
            <a:r>
              <a:rPr lang="sv-SE" dirty="0" err="1"/>
              <a:t>government’s</a:t>
            </a:r>
            <a:r>
              <a:rPr lang="sv-SE" dirty="0"/>
              <a:t> </a:t>
            </a:r>
            <a:r>
              <a:rPr lang="sv-SE" dirty="0" err="1"/>
              <a:t>macroeconomic</a:t>
            </a:r>
            <a:r>
              <a:rPr lang="sv-SE" dirty="0"/>
              <a:t> </a:t>
            </a:r>
            <a:r>
              <a:rPr lang="sv-SE" dirty="0" err="1"/>
              <a:t>forecasts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Comply</a:t>
            </a:r>
            <a:r>
              <a:rPr lang="sv-SE" dirty="0"/>
              <a:t>-or-</a:t>
            </a:r>
            <a:r>
              <a:rPr lang="sv-SE" dirty="0" err="1"/>
              <a:t>explain</a:t>
            </a:r>
            <a:r>
              <a:rPr lang="sv-SE" dirty="0"/>
              <a:t> basis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resources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needed</a:t>
            </a:r>
            <a:r>
              <a:rPr lang="sv-SE" dirty="0"/>
              <a:t>: </a:t>
            </a:r>
            <a:r>
              <a:rPr lang="sv-SE" dirty="0" err="1"/>
              <a:t>Today</a:t>
            </a:r>
            <a:r>
              <a:rPr lang="sv-SE" dirty="0"/>
              <a:t> </a:t>
            </a:r>
            <a:r>
              <a:rPr lang="sv-SE" dirty="0" err="1"/>
              <a:t>six</a:t>
            </a:r>
            <a:r>
              <a:rPr lang="sv-SE" dirty="0"/>
              <a:t> </a:t>
            </a:r>
            <a:r>
              <a:rPr lang="sv-SE" dirty="0" err="1"/>
              <a:t>members</a:t>
            </a:r>
            <a:r>
              <a:rPr lang="sv-SE" dirty="0"/>
              <a:t> and </a:t>
            </a:r>
            <a:r>
              <a:rPr lang="sv-SE" dirty="0" err="1"/>
              <a:t>secretariat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five</a:t>
            </a:r>
            <a:r>
              <a:rPr lang="sv-SE" dirty="0"/>
              <a:t> persons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Clearly</a:t>
            </a:r>
            <a:r>
              <a:rPr lang="sv-SE" dirty="0"/>
              <a:t> insufficient </a:t>
            </a:r>
            <a:r>
              <a:rPr lang="sv-SE" dirty="0" err="1"/>
              <a:t>already</a:t>
            </a:r>
            <a:r>
              <a:rPr lang="sv-SE" dirty="0"/>
              <a:t> for </a:t>
            </a:r>
            <a:r>
              <a:rPr lang="sv-SE" dirty="0" err="1"/>
              <a:t>costing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proposals</a:t>
            </a:r>
            <a:endParaRPr lang="sv-SE" dirty="0"/>
          </a:p>
          <a:p>
            <a:r>
              <a:rPr lang="sv-SE" dirty="0"/>
              <a:t>Step in the </a:t>
            </a:r>
            <a:r>
              <a:rPr lang="sv-SE" dirty="0" err="1"/>
              <a:t>direction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ex-ante </a:t>
            </a:r>
            <a:r>
              <a:rPr lang="sv-SE" dirty="0" err="1"/>
              <a:t>recommendations</a:t>
            </a:r>
            <a:endParaRPr lang="sv-SE" dirty="0"/>
          </a:p>
          <a:p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further</a:t>
            </a:r>
            <a:r>
              <a:rPr lang="sv-SE" dirty="0"/>
              <a:t> steps </a:t>
            </a:r>
            <a:r>
              <a:rPr lang="sv-SE" dirty="0" err="1"/>
              <a:t>should</a:t>
            </a:r>
            <a:r>
              <a:rPr lang="sv-SE" dirty="0"/>
              <a:t> be taken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Activation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semi-</a:t>
            </a:r>
            <a:r>
              <a:rPr lang="sv-SE" dirty="0" err="1"/>
              <a:t>automatic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stabilsers</a:t>
            </a:r>
            <a:r>
              <a:rPr lang="sv-SE" dirty="0"/>
              <a:t>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302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7CE81F-5C8D-56B1-4A1D-EA437DDE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General </a:t>
            </a:r>
            <a:r>
              <a:rPr lang="sv-SE" dirty="0" err="1">
                <a:solidFill>
                  <a:schemeClr val="tx2"/>
                </a:solidFill>
              </a:rPr>
              <a:t>government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net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financial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wealth</a:t>
            </a:r>
            <a:r>
              <a:rPr lang="sv-SE" dirty="0">
                <a:solidFill>
                  <a:schemeClr val="tx2"/>
                </a:solidFill>
              </a:rPr>
              <a:t>, per cent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GDP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468D3D0-42AF-A692-ADAE-79C0D83937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4303" y="2069731"/>
            <a:ext cx="6644261" cy="3573188"/>
          </a:xfrm>
        </p:spPr>
      </p:pic>
    </p:spTree>
    <p:extLst>
      <p:ext uri="{BB962C8B-B14F-4D97-AF65-F5344CB8AC3E}">
        <p14:creationId xmlns:p14="http://schemas.microsoft.com/office/powerpoint/2010/main" val="238533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52EAC-7CD3-8961-6E84-9CD2E615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Government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net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lending</a:t>
            </a:r>
            <a:r>
              <a:rPr lang="sv-SE" dirty="0">
                <a:solidFill>
                  <a:schemeClr val="tx2"/>
                </a:solidFill>
              </a:rPr>
              <a:t>, per cent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GDP 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D2512D39-0BF0-0582-FC3A-6FEB47CD83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4389" y="2077230"/>
            <a:ext cx="5869073" cy="3409964"/>
          </a:xfrm>
        </p:spPr>
      </p:pic>
    </p:spTree>
    <p:extLst>
      <p:ext uri="{BB962C8B-B14F-4D97-AF65-F5344CB8AC3E}">
        <p14:creationId xmlns:p14="http://schemas.microsoft.com/office/powerpoint/2010/main" val="1684698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E52716-267E-495E-3FB4-167B6B479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GDP gap and </a:t>
            </a:r>
            <a:r>
              <a:rPr lang="sv-SE" dirty="0" err="1"/>
              <a:t>difference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net</a:t>
            </a:r>
            <a:r>
              <a:rPr lang="sv-SE" dirty="0"/>
              <a:t> </a:t>
            </a:r>
            <a:r>
              <a:rPr lang="sv-SE" dirty="0" err="1"/>
              <a:t>lending</a:t>
            </a:r>
            <a:r>
              <a:rPr lang="sv-SE" dirty="0"/>
              <a:t> and the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target</a:t>
            </a:r>
            <a:r>
              <a:rPr lang="sv-SE" dirty="0"/>
              <a:t>, per cent </a:t>
            </a:r>
            <a:r>
              <a:rPr lang="sv-SE" dirty="0" err="1"/>
              <a:t>of</a:t>
            </a:r>
            <a:r>
              <a:rPr lang="sv-SE" dirty="0"/>
              <a:t> GDP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9384F3C-0A29-5D90-04A4-E4C5035E8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0875" y="2082006"/>
            <a:ext cx="5810250" cy="3838575"/>
          </a:xfrm>
        </p:spPr>
      </p:pic>
    </p:spTree>
    <p:extLst>
      <p:ext uri="{BB962C8B-B14F-4D97-AF65-F5344CB8AC3E}">
        <p14:creationId xmlns:p14="http://schemas.microsoft.com/office/powerpoint/2010/main" val="419686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B93DF9-7585-6629-70DA-51741DEB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Sweden’s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framework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847048-51AB-159C-8BB1-CA96DA06C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Top-down budget process for </a:t>
            </a:r>
            <a:r>
              <a:rPr lang="sv-SE" dirty="0" err="1"/>
              <a:t>government</a:t>
            </a:r>
            <a:r>
              <a:rPr lang="sv-SE" dirty="0"/>
              <a:t> and in </a:t>
            </a:r>
            <a:r>
              <a:rPr lang="sv-SE" dirty="0" err="1"/>
              <a:t>parliament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stage</a:t>
            </a:r>
            <a:r>
              <a:rPr lang="sv-SE" dirty="0"/>
              <a:t>: Overall </a:t>
            </a:r>
            <a:r>
              <a:rPr lang="sv-SE" dirty="0" err="1"/>
              <a:t>decisions</a:t>
            </a:r>
            <a:r>
              <a:rPr lang="sv-SE" dirty="0"/>
              <a:t> on </a:t>
            </a:r>
            <a:r>
              <a:rPr lang="sv-SE" dirty="0" err="1"/>
              <a:t>taxes</a:t>
            </a:r>
            <a:r>
              <a:rPr lang="sv-SE" dirty="0"/>
              <a:t> and </a:t>
            </a:r>
            <a:r>
              <a:rPr lang="sv-SE" dirty="0" err="1"/>
              <a:t>expenditure</a:t>
            </a:r>
            <a:r>
              <a:rPr lang="sv-SE" dirty="0"/>
              <a:t> areas</a:t>
            </a:r>
          </a:p>
          <a:p>
            <a:pPr marL="0" indent="0">
              <a:buNone/>
            </a:pPr>
            <a:r>
              <a:rPr lang="sv-SE" dirty="0"/>
              <a:t>    - Second </a:t>
            </a:r>
            <a:r>
              <a:rPr lang="sv-SE" dirty="0" err="1"/>
              <a:t>stage</a:t>
            </a:r>
            <a:r>
              <a:rPr lang="sv-SE" dirty="0"/>
              <a:t>: </a:t>
            </a:r>
            <a:r>
              <a:rPr lang="sv-SE" dirty="0" err="1"/>
              <a:t>Decisions</a:t>
            </a:r>
            <a:r>
              <a:rPr lang="sv-SE" dirty="0"/>
              <a:t> on </a:t>
            </a:r>
            <a:r>
              <a:rPr lang="sv-SE" dirty="0" err="1"/>
              <a:t>individual</a:t>
            </a:r>
            <a:r>
              <a:rPr lang="sv-SE" dirty="0"/>
              <a:t> </a:t>
            </a:r>
            <a:r>
              <a:rPr lang="sv-SE" dirty="0" err="1"/>
              <a:t>expenditure</a:t>
            </a:r>
            <a:r>
              <a:rPr lang="sv-SE" dirty="0"/>
              <a:t> </a:t>
            </a:r>
            <a:r>
              <a:rPr lang="sv-SE" dirty="0" err="1"/>
              <a:t>items</a:t>
            </a:r>
            <a:endParaRPr lang="sv-SE" dirty="0"/>
          </a:p>
          <a:p>
            <a:r>
              <a:rPr lang="sv-SE" dirty="0" err="1"/>
              <a:t>Surplus</a:t>
            </a:r>
            <a:r>
              <a:rPr lang="sv-SE" dirty="0"/>
              <a:t> </a:t>
            </a:r>
            <a:r>
              <a:rPr lang="sv-SE" dirty="0" err="1"/>
              <a:t>target</a:t>
            </a:r>
            <a:r>
              <a:rPr lang="sv-SE" dirty="0"/>
              <a:t> for general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net</a:t>
            </a:r>
            <a:r>
              <a:rPr lang="sv-SE" dirty="0"/>
              <a:t> </a:t>
            </a:r>
            <a:r>
              <a:rPr lang="sv-SE" dirty="0" err="1"/>
              <a:t>lending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- 1 per cent </a:t>
            </a:r>
            <a:r>
              <a:rPr lang="sv-SE" dirty="0" err="1"/>
              <a:t>of</a:t>
            </a:r>
            <a:r>
              <a:rPr lang="sv-SE" dirty="0"/>
              <a:t> GDP </a:t>
            </a:r>
            <a:r>
              <a:rPr lang="sv-SE" dirty="0" err="1"/>
              <a:t>until</a:t>
            </a:r>
            <a:r>
              <a:rPr lang="sv-SE" dirty="0"/>
              <a:t> 2018</a:t>
            </a:r>
          </a:p>
          <a:p>
            <a:pPr marL="0" indent="0">
              <a:buNone/>
            </a:pPr>
            <a:r>
              <a:rPr lang="sv-SE" dirty="0"/>
              <a:t>   - 0.33 per cent </a:t>
            </a:r>
            <a:r>
              <a:rPr lang="sv-SE" dirty="0" err="1"/>
              <a:t>of</a:t>
            </a:r>
            <a:r>
              <a:rPr lang="sv-SE" dirty="0"/>
              <a:t> GDP from 2019</a:t>
            </a:r>
          </a:p>
          <a:p>
            <a:r>
              <a:rPr lang="sv-SE" dirty="0" err="1"/>
              <a:t>Expenditure</a:t>
            </a:r>
            <a:r>
              <a:rPr lang="sv-SE" dirty="0"/>
              <a:t> </a:t>
            </a:r>
            <a:r>
              <a:rPr lang="sv-SE" dirty="0" err="1"/>
              <a:t>ceiling</a:t>
            </a:r>
            <a:r>
              <a:rPr lang="sv-SE" dirty="0"/>
              <a:t> for central </a:t>
            </a:r>
            <a:r>
              <a:rPr lang="sv-SE" dirty="0" err="1"/>
              <a:t>government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Less </a:t>
            </a:r>
            <a:r>
              <a:rPr lang="sv-SE" dirty="0" err="1"/>
              <a:t>binding</a:t>
            </a:r>
            <a:r>
              <a:rPr lang="sv-SE" dirty="0"/>
              <a:t> over </a:t>
            </a:r>
            <a:r>
              <a:rPr lang="sv-SE" dirty="0" err="1"/>
              <a:t>time</a:t>
            </a:r>
            <a:endParaRPr lang="sv-SE" dirty="0"/>
          </a:p>
          <a:p>
            <a:r>
              <a:rPr lang="sv-SE" dirty="0" err="1"/>
              <a:t>Balanced</a:t>
            </a:r>
            <a:r>
              <a:rPr lang="sv-SE" dirty="0"/>
              <a:t>-budget </a:t>
            </a:r>
            <a:r>
              <a:rPr lang="sv-SE" dirty="0" err="1"/>
              <a:t>requirements</a:t>
            </a:r>
            <a:r>
              <a:rPr lang="sv-SE" dirty="0"/>
              <a:t> for </a:t>
            </a:r>
            <a:r>
              <a:rPr lang="sv-SE" dirty="0" err="1"/>
              <a:t>local</a:t>
            </a:r>
            <a:r>
              <a:rPr lang="sv-SE" dirty="0"/>
              <a:t> </a:t>
            </a:r>
            <a:r>
              <a:rPr lang="sv-SE" dirty="0" err="1"/>
              <a:t>governments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Regions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Municipalities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600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10B671-E21A-C383-F0EB-1A4065082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Sweden’s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framework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cont</a:t>
            </a:r>
            <a:r>
              <a:rPr lang="sv-SE" dirty="0">
                <a:solidFill>
                  <a:schemeClr val="tx2"/>
                </a:solidFill>
              </a:rPr>
              <a:t>.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B79913-39D9-44B5-FCBD-0E869A3C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/>
              <a:t>Autonomous</a:t>
            </a:r>
            <a:r>
              <a:rPr lang="sv-SE" dirty="0"/>
              <a:t> pension system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included</a:t>
            </a:r>
            <a:r>
              <a:rPr lang="sv-SE" dirty="0"/>
              <a:t> in general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finances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Defined</a:t>
            </a:r>
            <a:r>
              <a:rPr lang="sv-SE" dirty="0"/>
              <a:t> </a:t>
            </a:r>
            <a:r>
              <a:rPr lang="sv-SE" dirty="0" err="1"/>
              <a:t>benefits</a:t>
            </a:r>
            <a:endParaRPr lang="sv-SE" dirty="0"/>
          </a:p>
          <a:p>
            <a:r>
              <a:rPr lang="sv-SE" dirty="0" err="1"/>
              <a:t>Fiscal</a:t>
            </a:r>
            <a:r>
              <a:rPr lang="sv-SE" dirty="0"/>
              <a:t> Policy Council </a:t>
            </a:r>
            <a:r>
              <a:rPr lang="sv-SE" dirty="0" err="1"/>
              <a:t>established</a:t>
            </a:r>
            <a:r>
              <a:rPr lang="sv-SE" dirty="0"/>
              <a:t> in 2007</a:t>
            </a:r>
          </a:p>
          <a:p>
            <a:pPr marL="0" indent="0">
              <a:buNone/>
            </a:pPr>
            <a:r>
              <a:rPr lang="sv-SE" dirty="0"/>
              <a:t>   - Ex-post </a:t>
            </a:r>
            <a:r>
              <a:rPr lang="sv-SE" dirty="0" err="1"/>
              <a:t>monitoring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policy</a:t>
            </a:r>
          </a:p>
          <a:p>
            <a:r>
              <a:rPr lang="sv-SE" dirty="0" err="1"/>
              <a:t>Anchor</a:t>
            </a:r>
            <a:r>
              <a:rPr lang="sv-SE" dirty="0"/>
              <a:t> for general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consolidated</a:t>
            </a:r>
            <a:r>
              <a:rPr lang="sv-SE" dirty="0"/>
              <a:t> gross </a:t>
            </a:r>
            <a:r>
              <a:rPr lang="sv-SE" dirty="0" err="1"/>
              <a:t>debt</a:t>
            </a:r>
            <a:r>
              <a:rPr lang="sv-SE" dirty="0"/>
              <a:t> from 2019</a:t>
            </a:r>
          </a:p>
          <a:p>
            <a:pPr marL="0" indent="0">
              <a:buNone/>
            </a:pPr>
            <a:r>
              <a:rPr lang="sv-SE" dirty="0"/>
              <a:t>   - 35 per cent </a:t>
            </a:r>
            <a:r>
              <a:rPr lang="sv-SE" dirty="0" err="1"/>
              <a:t>of</a:t>
            </a:r>
            <a:r>
              <a:rPr lang="sv-SE" dirty="0"/>
              <a:t> GDP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Because</a:t>
            </a:r>
            <a:r>
              <a:rPr lang="sv-SE" dirty="0"/>
              <a:t> EU </a:t>
            </a:r>
            <a:r>
              <a:rPr lang="sv-SE" dirty="0" err="1"/>
              <a:t>rules</a:t>
            </a:r>
            <a:r>
              <a:rPr lang="sv-SE" dirty="0"/>
              <a:t> </a:t>
            </a:r>
            <a:r>
              <a:rPr lang="sv-SE" dirty="0" err="1"/>
              <a:t>apply</a:t>
            </a:r>
            <a:r>
              <a:rPr lang="sv-SE" dirty="0"/>
              <a:t> to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debt</a:t>
            </a:r>
            <a:r>
              <a:rPr lang="sv-SE" dirty="0"/>
              <a:t> </a:t>
            </a:r>
            <a:r>
              <a:rPr lang="sv-SE" dirty="0" err="1"/>
              <a:t>concept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Worry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governmnet</a:t>
            </a:r>
            <a:r>
              <a:rPr lang="sv-SE" dirty="0"/>
              <a:t> assets </a:t>
            </a:r>
            <a:r>
              <a:rPr lang="sv-SE" dirty="0" err="1"/>
              <a:t>cannot</a:t>
            </a:r>
            <a:r>
              <a:rPr lang="sv-SE" dirty="0"/>
              <a:t> be sold in a </a:t>
            </a:r>
            <a:r>
              <a:rPr lang="sv-SE" dirty="0" err="1"/>
              <a:t>crisis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402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A3676B-CB66-A706-537B-D975B88B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</a:t>
            </a:r>
            <a:r>
              <a:rPr lang="sv-SE" dirty="0" err="1">
                <a:solidFill>
                  <a:schemeClr val="tx2"/>
                </a:solidFill>
              </a:rPr>
              <a:t>impact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fiscal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rules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7985E0-5D91-737D-08FE-A8DA2FF87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Positive </a:t>
            </a:r>
            <a:r>
              <a:rPr lang="sv-SE" dirty="0" err="1"/>
              <a:t>correlation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rules</a:t>
            </a:r>
            <a:r>
              <a:rPr lang="sv-SE" dirty="0"/>
              <a:t> and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outcomes</a:t>
            </a:r>
            <a:endParaRPr lang="sv-SE" dirty="0"/>
          </a:p>
          <a:p>
            <a:r>
              <a:rPr lang="sv-SE" dirty="0" err="1"/>
              <a:t>Question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causality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Do </a:t>
            </a:r>
            <a:r>
              <a:rPr lang="sv-SE" dirty="0" err="1"/>
              <a:t>rules</a:t>
            </a:r>
            <a:r>
              <a:rPr lang="sv-SE" dirty="0"/>
              <a:t> cause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outcomes</a:t>
            </a:r>
            <a:r>
              <a:rPr lang="sv-SE" dirty="0"/>
              <a:t>?</a:t>
            </a:r>
          </a:p>
          <a:p>
            <a:pPr marL="0" indent="0">
              <a:buNone/>
            </a:pPr>
            <a:r>
              <a:rPr lang="sv-SE" dirty="0"/>
              <a:t>    - Do the same </a:t>
            </a:r>
            <a:r>
              <a:rPr lang="sv-SE" dirty="0" err="1"/>
              <a:t>factors</a:t>
            </a:r>
            <a:r>
              <a:rPr lang="sv-SE" dirty="0"/>
              <a:t> </a:t>
            </a:r>
            <a:r>
              <a:rPr lang="sv-SE" dirty="0" err="1"/>
              <a:t>explain</a:t>
            </a:r>
            <a:r>
              <a:rPr lang="sv-SE" dirty="0"/>
              <a:t> </a:t>
            </a:r>
            <a:r>
              <a:rPr lang="sv-SE" dirty="0" err="1"/>
              <a:t>outcomes</a:t>
            </a:r>
            <a:r>
              <a:rPr lang="sv-SE" dirty="0"/>
              <a:t> and </a:t>
            </a:r>
            <a:r>
              <a:rPr lang="sv-SE" dirty="0" err="1"/>
              <a:t>rules</a:t>
            </a:r>
            <a:r>
              <a:rPr lang="sv-SE" dirty="0"/>
              <a:t>?</a:t>
            </a:r>
          </a:p>
          <a:p>
            <a:r>
              <a:rPr lang="sv-SE" dirty="0"/>
              <a:t>Heinemann et al. (2018) meta </a:t>
            </a:r>
            <a:r>
              <a:rPr lang="sv-SE" dirty="0" err="1"/>
              <a:t>analysis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Weak</a:t>
            </a:r>
            <a:r>
              <a:rPr lang="sv-SE" dirty="0"/>
              <a:t> support for </a:t>
            </a:r>
            <a:r>
              <a:rPr lang="sv-SE" dirty="0" err="1"/>
              <a:t>causal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in studies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good</a:t>
            </a:r>
            <a:r>
              <a:rPr lang="sv-SE" dirty="0"/>
              <a:t> </a:t>
            </a:r>
            <a:r>
              <a:rPr lang="sv-SE" dirty="0" err="1"/>
              <a:t>methods</a:t>
            </a:r>
            <a:r>
              <a:rPr lang="sv-SE" dirty="0"/>
              <a:t> to</a:t>
            </a:r>
          </a:p>
          <a:p>
            <a:pPr marL="0" indent="0">
              <a:buNone/>
            </a:pPr>
            <a:r>
              <a:rPr lang="sv-SE" dirty="0"/>
              <a:t>     </a:t>
            </a:r>
            <a:r>
              <a:rPr lang="sv-SE" dirty="0" err="1"/>
              <a:t>handle</a:t>
            </a:r>
            <a:r>
              <a:rPr lang="sv-SE" dirty="0"/>
              <a:t> </a:t>
            </a:r>
            <a:r>
              <a:rPr lang="sv-SE" dirty="0" err="1"/>
              <a:t>endogeniety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More</a:t>
            </a:r>
            <a:r>
              <a:rPr lang="sv-SE" dirty="0"/>
              <a:t> support in </a:t>
            </a:r>
            <a:r>
              <a:rPr lang="sv-SE" dirty="0" err="1"/>
              <a:t>more</a:t>
            </a:r>
            <a:r>
              <a:rPr lang="sv-SE" dirty="0"/>
              <a:t> recent studies</a:t>
            </a:r>
          </a:p>
          <a:p>
            <a:r>
              <a:rPr lang="sv-SE" dirty="0" err="1"/>
              <a:t>Some</a:t>
            </a:r>
            <a:r>
              <a:rPr lang="sv-SE" dirty="0"/>
              <a:t> support </a:t>
            </a:r>
            <a:r>
              <a:rPr lang="sv-SE" dirty="0" err="1"/>
              <a:t>that</a:t>
            </a:r>
            <a:r>
              <a:rPr lang="sv-SE" dirty="0"/>
              <a:t> IFIs </a:t>
            </a:r>
            <a:r>
              <a:rPr lang="sv-SE" dirty="0" err="1"/>
              <a:t>improve</a:t>
            </a:r>
            <a:r>
              <a:rPr lang="sv-SE" dirty="0"/>
              <a:t> </a:t>
            </a:r>
            <a:r>
              <a:rPr lang="sv-SE" dirty="0" err="1"/>
              <a:t>fiscal</a:t>
            </a:r>
            <a:r>
              <a:rPr lang="sv-SE" dirty="0"/>
              <a:t> </a:t>
            </a:r>
            <a:r>
              <a:rPr lang="sv-SE" dirty="0" err="1"/>
              <a:t>outcomes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But</a:t>
            </a:r>
            <a:r>
              <a:rPr lang="sv-SE" dirty="0"/>
              <a:t> not so </a:t>
            </a:r>
            <a:r>
              <a:rPr lang="sv-SE" dirty="0" err="1"/>
              <a:t>sophisticated</a:t>
            </a:r>
            <a:r>
              <a:rPr lang="sv-SE" dirty="0"/>
              <a:t> </a:t>
            </a:r>
            <a:r>
              <a:rPr lang="sv-SE" dirty="0" err="1"/>
              <a:t>methods</a:t>
            </a:r>
            <a:r>
              <a:rPr lang="sv-SE" dirty="0"/>
              <a:t> to </a:t>
            </a:r>
            <a:r>
              <a:rPr lang="sv-SE" dirty="0" err="1"/>
              <a:t>handle</a:t>
            </a:r>
            <a:r>
              <a:rPr lang="sv-SE" dirty="0"/>
              <a:t> </a:t>
            </a:r>
            <a:r>
              <a:rPr lang="sv-SE" dirty="0" err="1"/>
              <a:t>endogeneity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8361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4945</TotalTime>
  <Words>1985</Words>
  <Application>Microsoft Office PowerPoint</Application>
  <PresentationFormat>Bredbild</PresentationFormat>
  <Paragraphs>295</Paragraphs>
  <Slides>37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37</vt:i4>
      </vt:variant>
    </vt:vector>
  </HeadingPairs>
  <TitlesOfParts>
    <vt:vector size="41" baseType="lpstr">
      <vt:lpstr>Aptos</vt:lpstr>
      <vt:lpstr>Aptos Display</vt:lpstr>
      <vt:lpstr>Arial</vt:lpstr>
      <vt:lpstr>Office-tema</vt:lpstr>
      <vt:lpstr>The Swedish approach to responsible fiscal policy</vt:lpstr>
      <vt:lpstr>Structure of speech</vt:lpstr>
      <vt:lpstr>General government consolidated gross debt (Maastricht debt), per cent of GDP</vt:lpstr>
      <vt:lpstr>General government net financial wealth, per cent of GDP</vt:lpstr>
      <vt:lpstr>Government net lending, per cent of GDP </vt:lpstr>
      <vt:lpstr>GDP gap and difference between government net lending and the fiscal target, per cent of GDP</vt:lpstr>
      <vt:lpstr>Sweden’s fiscal framework</vt:lpstr>
      <vt:lpstr>Sweden’s fiscal framework cont.</vt:lpstr>
      <vt:lpstr>The impact of fiscal rules</vt:lpstr>
      <vt:lpstr>EU fiscal rules</vt:lpstr>
      <vt:lpstr>Maastricht debt, 2024, per cent of GDP</vt:lpstr>
      <vt:lpstr>2024 reform of the stability pact</vt:lpstr>
      <vt:lpstr>Recent Swedish discussion on the fiscal framework</vt:lpstr>
      <vt:lpstr>Government investment, per cent of GDP</vt:lpstr>
      <vt:lpstr>Long-run net financial wealth and Maastricht debt at different levels of net lending, per cent of GDP</vt:lpstr>
      <vt:lpstr>How much should we borrow?</vt:lpstr>
      <vt:lpstr>The risk of spiralling government debt because of snowball effects</vt:lpstr>
      <vt:lpstr>Effects of 0.5 per cent of GDP deficit instead of 0.33 per cent of GDP surplus, per cent of GDP</vt:lpstr>
      <vt:lpstr>Long-run net financial wealth and Maastricht debt at different levels of net lending, per cent of GDP</vt:lpstr>
      <vt:lpstr>Problems with adoption of a balance target</vt:lpstr>
      <vt:lpstr>GDP gap and difference between government net lending and the fiscal target, per cent of GDP</vt:lpstr>
      <vt:lpstr>The strength of automatic stabilisers: The semi-elasticity of government net lending with respect to the GDP gap</vt:lpstr>
      <vt:lpstr>Automatic stabilisers in Sweden</vt:lpstr>
      <vt:lpstr>Automatic stabilisers in Sweden cont.</vt:lpstr>
      <vt:lpstr>Discretionary fiscal policy</vt:lpstr>
      <vt:lpstr>GDP gap and difference between structural government net lending and the fiscal target, per cent of GDP</vt:lpstr>
      <vt:lpstr>Division of responsibility between fiscal and monetary policy</vt:lpstr>
      <vt:lpstr>Consensus on problems with large central bank bond purchases </vt:lpstr>
      <vt:lpstr>The future role of fiscal policy</vt:lpstr>
      <vt:lpstr>My take </vt:lpstr>
      <vt:lpstr>Semi-automatic fiscal stabilisers</vt:lpstr>
      <vt:lpstr>The number of independent fiscal institutions</vt:lpstr>
      <vt:lpstr>The basic idea with IFIs</vt:lpstr>
      <vt:lpstr>Examples of IFIs</vt:lpstr>
      <vt:lpstr>Various aspects of the Fiscal Policy Council</vt:lpstr>
      <vt:lpstr>My take on the future of the Fiscal Policy Council  </vt:lpstr>
      <vt:lpstr>New EU rules on IFIs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9</cp:revision>
  <dcterms:created xsi:type="dcterms:W3CDTF">2025-03-12T14:56:29Z</dcterms:created>
  <dcterms:modified xsi:type="dcterms:W3CDTF">2025-03-16T16:42:26Z</dcterms:modified>
</cp:coreProperties>
</file>