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7" r:id="rId4"/>
    <p:sldId id="332" r:id="rId5"/>
    <p:sldId id="360" r:id="rId6"/>
    <p:sldId id="331" r:id="rId7"/>
    <p:sldId id="334" r:id="rId8"/>
    <p:sldId id="279" r:id="rId9"/>
    <p:sldId id="258" r:id="rId10"/>
    <p:sldId id="259" r:id="rId11"/>
    <p:sldId id="260" r:id="rId12"/>
    <p:sldId id="264" r:id="rId13"/>
    <p:sldId id="265" r:id="rId14"/>
    <p:sldId id="266" r:id="rId15"/>
    <p:sldId id="361" r:id="rId16"/>
    <p:sldId id="362" r:id="rId17"/>
    <p:sldId id="363" r:id="rId18"/>
    <p:sldId id="277" r:id="rId19"/>
    <p:sldId id="280" r:id="rId20"/>
    <p:sldId id="288" r:id="rId21"/>
    <p:sldId id="282" r:id="rId22"/>
    <p:sldId id="290" r:id="rId23"/>
    <p:sldId id="283" r:id="rId24"/>
    <p:sldId id="285" r:id="rId25"/>
    <p:sldId id="286" r:id="rId26"/>
    <p:sldId id="270" r:id="rId27"/>
    <p:sldId id="268" r:id="rId28"/>
    <p:sldId id="269" r:id="rId29"/>
    <p:sldId id="291" r:id="rId30"/>
    <p:sldId id="292" r:id="rId31"/>
    <p:sldId id="364" r:id="rId32"/>
    <p:sldId id="365" r:id="rId33"/>
    <p:sldId id="261" r:id="rId34"/>
    <p:sldId id="366" r:id="rId35"/>
    <p:sldId id="367" r:id="rId36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698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D0753B-1A70-ADEE-DBC9-D228A50E78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AF40363-5B4D-8FC2-89C7-7930275D5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6377D48-1131-4F53-9636-2313B2EFC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25/05/2025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588E43D-3D66-2961-AEF5-F037532B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170B30-47CA-0A4D-5771-C6C751CF5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32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0A5A44-986F-C906-DE81-2F08B122B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D607949-04D2-7B68-2BED-3F41FF340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63F949C-984A-B99D-0DA9-9F4FE3D12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25/05/2025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7B8DA5-F4F5-B239-AD05-22AEA359F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06E698-3360-99B1-424B-858B91938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2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D3BEF30-9781-14D0-DD2E-206B4258CD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C2F834F-6217-8596-F8F7-9B5E7A5CD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DC80BCD-2F0B-101E-7B88-427050EBA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25/05/2025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1EDCBBE-4D5B-D889-C0A9-3DDD02C83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211155A-0AC6-5ECE-0647-EACF7E700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029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285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26C247-2DD4-F0F1-FEC6-E117B99D2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0BC487-816F-031F-BA73-A60C72B58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AFCC680-BF73-2744-986F-9AE07C45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25/05/2025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39BDD9F-874B-6830-23E4-D42DA6C19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A3ED256-8A02-6548-F1DB-19AFE5DB2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663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9F77C2-95FF-9A48-A130-0D241AD68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52D2229-0E6B-A3E9-3313-08C127A1F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592101A-DA2E-E6C1-16F6-56142C82A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25/05/2025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AFD0DA-14AA-A500-B9F4-6E0E86055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F72A92-B0E8-A894-A3AA-FCC5E39CC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545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0478CC-388B-15C7-97F8-78B2AD331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925E8D-0F22-0BB0-B5CD-D9D2BEBF86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EB49435-3EB3-B98F-41FB-396FA39F0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8085B79-97CE-A2B2-4729-9048F6D1C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25/05/2025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C448A27-D118-001D-1E0B-9A7F7E075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1BEFB55-5D5A-5DA2-BA3E-9853A614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200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E0E2B7-3C7A-B191-8A0F-1BBF85532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8835657-6B35-EC96-7ABE-F1461CCF7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BA8B0FD-71D6-736E-DC7C-2CC7BB31F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F9A40BC-422D-238A-C9A4-F2A5503DC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D4D6CA5-03D7-ACD7-0154-BC50EAAABB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C18224E-0FCD-0DAA-B1D8-4F33AC8C7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25/05/2025</a:t>
            </a:fld>
            <a:endParaRPr lang="en-GB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0BE077D-8B2E-F4BA-997F-076D78853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558CB68-03F3-0E9F-7E22-A93A4C325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726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A45445-8418-5DDE-0182-CBD5132C2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7CA966C-ED64-DA57-52C7-96775CA8B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25/05/2025</a:t>
            </a:fld>
            <a:endParaRPr lang="en-GB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C3A6170-C39A-4A40-D3A9-66D619E21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2528E0-AB33-B484-96A5-BF31D9A53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98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A434464-6896-75F3-8A51-B0650EFAF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25/05/2025</a:t>
            </a:fld>
            <a:endParaRPr lang="en-GB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369D683-2150-7EC5-13A5-B55ABCFE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A6890AE-398E-32BC-A1F9-3A13122CF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29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92FFCB-EF75-DECE-14E5-1EE9945B8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634367E-C7EE-18D5-82D1-F95C5D2B2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C4A4927-5FC0-BD99-2D69-29778896E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19207E8-53AF-E9B3-B665-7E995475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25/05/2025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38BE0C8-A864-EC6D-6B36-F58150B61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BA27B66-8781-0DEA-0A60-C42C05DCB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945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A79B14-B19D-263D-199C-03B268165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AC303CA-1541-BCAA-0113-E777FE375E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5D56FA6-781B-DA08-F778-80B43D8CA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45EDE4B-5870-DF84-516D-F622285AF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25/05/2025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D36ABA4-8F01-0C64-FE38-6B4049B3A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A81200B-A113-29D0-1871-BFA53277E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64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E545829-92AC-FFA6-A4F9-CE6BFA2EF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841B652-5BC3-98D6-0F9B-AEFDB67D9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118755-5861-B006-3D0F-7CCE91FD6C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5BD43C-D442-44C5-863F-A0006FE69057}" type="datetimeFigureOut">
              <a:rPr lang="en-GB" smtClean="0"/>
              <a:t>25/05/2025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7CF38FB-B6AC-6213-26AA-3A8365C58B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1B671EB-81F3-C9FF-ECFC-9447D92AE2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061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F3DEAA-7E92-EEF1-4BC1-027DAC21CC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2060"/>
                </a:solidFill>
              </a:rPr>
              <a:t>Hur bör arbetsmarknadspolitiken utformas?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3925E9-D640-3522-8842-5BB803B3F9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Lars Calmfors</a:t>
            </a:r>
          </a:p>
          <a:p>
            <a:r>
              <a:rPr lang="sv-SE" dirty="0"/>
              <a:t>TCO:s nätverk för arbetsmarknadsfrågor</a:t>
            </a:r>
          </a:p>
          <a:p>
            <a:r>
              <a:rPr lang="sv-SE" dirty="0"/>
              <a:t>26/5-2025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66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896B10-4280-F466-5532-F969F0216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Gradvis förändring av arbetsmarknads-politikens inriktning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E3B93C-D3C8-2863-8AEF-209FE2DD0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1970-talet: Förskjutning från </a:t>
            </a:r>
            <a:r>
              <a:rPr lang="sv-SE" i="1" dirty="0"/>
              <a:t>tillväxtpolitik </a:t>
            </a:r>
            <a:r>
              <a:rPr lang="sv-SE" dirty="0"/>
              <a:t>till </a:t>
            </a:r>
            <a:r>
              <a:rPr lang="sv-SE" i="1" dirty="0"/>
              <a:t>stabiliseringspolitik</a:t>
            </a:r>
          </a:p>
          <a:p>
            <a:pPr marL="0" indent="0">
              <a:buNone/>
            </a:pPr>
            <a:r>
              <a:rPr lang="sv-SE" i="1" dirty="0"/>
              <a:t>    </a:t>
            </a:r>
            <a:r>
              <a:rPr lang="sv-SE" dirty="0"/>
              <a:t>- Hålla nere den öppna arbetslösheten genom placering i program i</a:t>
            </a:r>
          </a:p>
          <a:p>
            <a:pPr marL="0" indent="0">
              <a:buNone/>
            </a:pPr>
            <a:r>
              <a:rPr lang="sv-SE" dirty="0"/>
              <a:t>       lågkonjunkturer</a:t>
            </a:r>
          </a:p>
          <a:p>
            <a:r>
              <a:rPr lang="sv-SE" dirty="0"/>
              <a:t>Stor expansion av programmen under 1990-talskrisen</a:t>
            </a:r>
          </a:p>
          <a:p>
            <a:pPr marL="0" indent="0">
              <a:buNone/>
            </a:pPr>
            <a:r>
              <a:rPr lang="sv-SE" dirty="0"/>
              <a:t>    - Mer än 5 procent av arbetskraften</a:t>
            </a:r>
          </a:p>
          <a:p>
            <a:r>
              <a:rPr lang="sv-SE" dirty="0"/>
              <a:t>Längre tid för programdeltagare att komma i (osubventionerad) sysselsättning än för öppet arbetslösa</a:t>
            </a:r>
          </a:p>
          <a:p>
            <a:pPr marL="0" indent="0">
              <a:buNone/>
            </a:pPr>
            <a:r>
              <a:rPr lang="sv-SE" i="1" dirty="0"/>
              <a:t>     - </a:t>
            </a:r>
            <a:r>
              <a:rPr lang="sv-SE" dirty="0"/>
              <a:t>Programmen var för stora för att kunna bedrivas effektivt</a:t>
            </a:r>
          </a:p>
          <a:p>
            <a:pPr marL="0" indent="0">
              <a:buNone/>
            </a:pPr>
            <a:r>
              <a:rPr lang="sv-SE" i="1" dirty="0"/>
              <a:t>     - </a:t>
            </a:r>
            <a:r>
              <a:rPr lang="sv-SE" dirty="0"/>
              <a:t>Placering i program användes för återkvalificering till a-kassan</a:t>
            </a:r>
          </a:p>
          <a:p>
            <a:r>
              <a:rPr lang="sv-SE" dirty="0"/>
              <a:t>Efter krisen: Hantering av </a:t>
            </a:r>
            <a:r>
              <a:rPr lang="sv-SE" i="1" dirty="0"/>
              <a:t>strukturell </a:t>
            </a:r>
            <a:r>
              <a:rPr lang="sv-SE" dirty="0"/>
              <a:t>snarare än </a:t>
            </a:r>
            <a:r>
              <a:rPr lang="sv-SE" i="1" dirty="0"/>
              <a:t>konjunkturell </a:t>
            </a:r>
            <a:r>
              <a:rPr lang="sv-SE" dirty="0"/>
              <a:t>arbetslöshet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7922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638C42-63F0-5654-3CC0-D01D45525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Gradvis förändring av arbetsmarknads-politikens inriktning forts.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50ABEF2-8A7D-C0FC-153F-08C0EE5C6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Arbetsmarknadsverket blev Arbetsförmedlingen 2008</a:t>
            </a:r>
          </a:p>
          <a:p>
            <a:r>
              <a:rPr lang="sv-SE" dirty="0"/>
              <a:t>Nya uppdrag</a:t>
            </a:r>
          </a:p>
          <a:p>
            <a:pPr marL="0" indent="0">
              <a:buNone/>
            </a:pPr>
            <a:r>
              <a:rPr lang="sv-SE" dirty="0"/>
              <a:t>   - Långtidssjukskrivnas återinträde på arbetsmarknaden</a:t>
            </a:r>
          </a:p>
          <a:p>
            <a:pPr marL="0" indent="0">
              <a:buNone/>
            </a:pPr>
            <a:r>
              <a:rPr lang="sv-SE" dirty="0"/>
              <a:t>   - Etablering av flyktinginvandrare på arbetsmarknaden</a:t>
            </a:r>
          </a:p>
          <a:p>
            <a:r>
              <a:rPr lang="sv-SE" dirty="0"/>
              <a:t>Helt annan uppgift än i arbetsmarknadspolitikens barndom</a:t>
            </a:r>
          </a:p>
          <a:p>
            <a:pPr marL="0" indent="0">
              <a:buNone/>
            </a:pPr>
            <a:r>
              <a:rPr lang="sv-SE" dirty="0"/>
              <a:t>     - Inte längre lågutbildade svenska män som ska slussas till förhållandevis</a:t>
            </a:r>
          </a:p>
          <a:p>
            <a:pPr marL="0" indent="0">
              <a:buNone/>
            </a:pPr>
            <a:r>
              <a:rPr lang="sv-SE" dirty="0"/>
              <a:t>        enkla industrijobb</a:t>
            </a:r>
          </a:p>
          <a:p>
            <a:pPr marL="0" indent="0">
              <a:buNone/>
            </a:pPr>
            <a:r>
              <a:rPr lang="sv-SE" dirty="0"/>
              <a:t>     - Tvåförsörjarhushåll – svårare ställa krav på rörlighet</a:t>
            </a:r>
          </a:p>
          <a:p>
            <a:pPr marL="0" indent="0">
              <a:buNone/>
            </a:pPr>
            <a:r>
              <a:rPr lang="sv-SE" dirty="0"/>
              <a:t>     - Den ursprungliga </a:t>
            </a:r>
            <a:r>
              <a:rPr lang="sv-SE" dirty="0" err="1"/>
              <a:t>omslussningsfunktionen</a:t>
            </a:r>
            <a:r>
              <a:rPr lang="sv-SE" dirty="0"/>
              <a:t> har tagits över av parternas</a:t>
            </a:r>
          </a:p>
          <a:p>
            <a:pPr marL="0" indent="0">
              <a:buNone/>
            </a:pPr>
            <a:r>
              <a:rPr lang="sv-SE" dirty="0"/>
              <a:t>       omställningsorganisationer</a:t>
            </a:r>
          </a:p>
          <a:p>
            <a:pPr marL="0" indent="0">
              <a:buNone/>
            </a:pPr>
            <a:r>
              <a:rPr lang="sv-SE" dirty="0"/>
              <a:t>     - ”Ämbetsverk för att hantera arbetslösa”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314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9DE87B-45E7-14D8-DA07-BA427E7B7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Förmedlingens uppgifter forts.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8D1A80-03CB-E5AC-8F78-189923B52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 </a:t>
            </a:r>
            <a:r>
              <a:rPr lang="en-GB" sz="2800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vilken</a:t>
            </a:r>
            <a:r>
              <a:rPr lang="en-GB" sz="2800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grad service för </a:t>
            </a:r>
            <a:r>
              <a:rPr lang="en-GB" sz="2800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arbetssökande</a:t>
            </a:r>
            <a:r>
              <a:rPr lang="en-GB" sz="2800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respektive</a:t>
            </a:r>
            <a:r>
              <a:rPr lang="en-GB" sz="2800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service för </a:t>
            </a:r>
            <a:r>
              <a:rPr lang="en-GB" sz="2800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arbetsgivarna</a:t>
            </a:r>
            <a:r>
              <a:rPr lang="en-GB" sz="2800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praktiken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är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huvuduppgiften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service för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arbetssökande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och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så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kommer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service för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arbetsgivarna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“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på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köpet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”</a:t>
            </a:r>
          </a:p>
          <a:p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För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stor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fokusering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på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de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arbetssökande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leder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till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sämre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arbetsgivarkontakter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och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därmed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att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det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blir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svårare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att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hjälpa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de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arbetssökande</a:t>
            </a:r>
            <a:endParaRPr lang="en-GB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Arbetsgivares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medverkan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och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engagemang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är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en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central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faktor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för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framgångsrika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matchningsinsatser</a:t>
            </a:r>
            <a:endParaRPr lang="en-GB" sz="28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280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E7379C-83B7-E245-0250-4338EEC98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Vikten av evidensbaserade insatser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3ADE12A-7E09-B81A-5485-8F401D07E7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Då</a:t>
            </a:r>
            <a:endParaRPr lang="en-GB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C586973-FEFC-26D5-F024-03A676A80E3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Inga forskningsbaserade utvärderingar</a:t>
            </a:r>
          </a:p>
          <a:p>
            <a:r>
              <a:rPr lang="sv-SE" dirty="0"/>
              <a:t>Inga forskarutbildade på Ams</a:t>
            </a:r>
          </a:p>
          <a:p>
            <a:r>
              <a:rPr lang="sv-SE" dirty="0"/>
              <a:t>Ams och Arbetsmarknads-departementet ifrågasatte kritiska forskningsstudier</a:t>
            </a:r>
          </a:p>
          <a:p>
            <a:endParaRPr lang="en-GB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2DDF433-1992-6BCC-2BA5-EC448914E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Nu</a:t>
            </a:r>
            <a:endParaRPr lang="en-GB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AD82AA7-E395-14C5-0F64-C3620D82F9B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Gedigen analysavdelning på Af</a:t>
            </a:r>
          </a:p>
          <a:p>
            <a:r>
              <a:rPr lang="sv-SE" dirty="0"/>
              <a:t>IFAU:s utvärderingar</a:t>
            </a:r>
          </a:p>
          <a:p>
            <a:r>
              <a:rPr lang="sv-SE" dirty="0"/>
              <a:t>Har stimulerat analysarbetet på Af</a:t>
            </a:r>
          </a:p>
          <a:p>
            <a:r>
              <a:rPr lang="sv-SE" dirty="0"/>
              <a:t>Slumpmässig fördelning av arbetssökande till program i randomiserade experiment</a:t>
            </a:r>
          </a:p>
          <a:p>
            <a:pPr marL="0" indent="0">
              <a:buNone/>
            </a:pPr>
            <a:r>
              <a:rPr lang="sv-SE" dirty="0"/>
              <a:t>   - Annars riskerar resultaten att</a:t>
            </a:r>
          </a:p>
          <a:p>
            <a:pPr marL="0" indent="0">
              <a:buNone/>
            </a:pPr>
            <a:r>
              <a:rPr lang="sv-SE" dirty="0"/>
              <a:t>     snedvridas av olika deltagar-</a:t>
            </a:r>
          </a:p>
          <a:p>
            <a:pPr marL="0" indent="0">
              <a:buNone/>
            </a:pPr>
            <a:r>
              <a:rPr lang="sv-SE" dirty="0"/>
              <a:t>     sammansättning</a:t>
            </a:r>
          </a:p>
        </p:txBody>
      </p:sp>
    </p:spTree>
    <p:extLst>
      <p:ext uri="{BB962C8B-B14F-4D97-AF65-F5344CB8AC3E}">
        <p14:creationId xmlns:p14="http://schemas.microsoft.com/office/powerpoint/2010/main" val="3538764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B95969-8F70-6BE7-4436-9CC08BBAF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Kunskap om olika programs effektivitet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3090217-65A3-E1F3-8F33-8C9F58A50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u="sng" dirty="0"/>
              <a:t>Goda effekter av:</a:t>
            </a:r>
          </a:p>
          <a:p>
            <a:r>
              <a:rPr lang="sv-SE" dirty="0"/>
              <a:t>Intensifierad arbetsförmedling</a:t>
            </a:r>
          </a:p>
          <a:p>
            <a:pPr marL="0" indent="0">
              <a:buNone/>
            </a:pPr>
            <a:r>
              <a:rPr lang="sv-SE" dirty="0"/>
              <a:t>    - Fler handläggare</a:t>
            </a:r>
          </a:p>
          <a:p>
            <a:pPr marL="0" indent="0">
              <a:buNone/>
            </a:pPr>
            <a:r>
              <a:rPr lang="sv-SE" dirty="0"/>
              <a:t>    - Tidiga kontakter med handläggare som har goda lokala</a:t>
            </a:r>
          </a:p>
          <a:p>
            <a:pPr marL="0" indent="0">
              <a:buNone/>
            </a:pPr>
            <a:r>
              <a:rPr lang="sv-SE" dirty="0"/>
              <a:t>       arbetsgivarkontakter</a:t>
            </a:r>
          </a:p>
          <a:p>
            <a:r>
              <a:rPr lang="sv-SE" dirty="0"/>
              <a:t>Subventionerade anställningar i privat sektor</a:t>
            </a:r>
          </a:p>
          <a:p>
            <a:r>
              <a:rPr lang="sv-SE" dirty="0"/>
              <a:t>Arbetsmarknadsutbildning</a:t>
            </a:r>
          </a:p>
          <a:p>
            <a:pPr marL="0" indent="0">
              <a:buNone/>
            </a:pPr>
            <a:r>
              <a:rPr lang="sv-SE" u="sng" dirty="0"/>
              <a:t>Men inte av:</a:t>
            </a:r>
          </a:p>
          <a:p>
            <a:r>
              <a:rPr lang="sv-SE" dirty="0"/>
              <a:t>Temporära anställningar i offentlig sektor för att utföra kompletterande arbetsuppgifter</a:t>
            </a:r>
          </a:p>
        </p:txBody>
      </p:sp>
    </p:spTree>
    <p:extLst>
      <p:ext uri="{BB962C8B-B14F-4D97-AF65-F5344CB8AC3E}">
        <p14:creationId xmlns:p14="http://schemas.microsoft.com/office/powerpoint/2010/main" val="2650624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B3B67B31-0FF0-B93C-5B81-70F6D94DF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137" y="719137"/>
            <a:ext cx="10753725" cy="541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20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BC88499F-0B00-02AC-96A2-FC46ED024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62" y="714375"/>
            <a:ext cx="10658475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850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C1B98A67-632F-8435-8F60-931756866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75" y="738187"/>
            <a:ext cx="10687050" cy="538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277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8F6CF1-E279-1563-97DF-1E764C43B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Varför så svårt att öka volymerna i arbets-marknadsutbildningen?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C95036-0361-3B94-2D1C-208A9C6BA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Kvardröjande skepsis av dåliga resultat på 1990-talet</a:t>
            </a:r>
          </a:p>
          <a:p>
            <a:r>
              <a:rPr lang="sv-SE" dirty="0"/>
              <a:t>Problem med överklaganden?</a:t>
            </a:r>
          </a:p>
          <a:p>
            <a:pPr marL="0" indent="0">
              <a:buNone/>
            </a:pPr>
            <a:r>
              <a:rPr lang="sv-SE" dirty="0"/>
              <a:t>   - Betala motpartens kostnader?</a:t>
            </a:r>
          </a:p>
          <a:p>
            <a:pPr marL="0" indent="0">
              <a:buNone/>
            </a:pPr>
            <a:r>
              <a:rPr lang="sv-SE" dirty="0"/>
              <a:t>   - Regionala i stället för nationella upphandlingar?</a:t>
            </a:r>
          </a:p>
          <a:p>
            <a:pPr marL="0" indent="0">
              <a:buNone/>
            </a:pPr>
            <a:r>
              <a:rPr lang="sv-SE" dirty="0"/>
              <a:t>   - Provisoriska upphandlingar under överklagandeprocessen?</a:t>
            </a:r>
          </a:p>
          <a:p>
            <a:r>
              <a:rPr lang="sv-SE" dirty="0"/>
              <a:t>Större frihet för Arbetsförmedlingen att själv besluta om anslagsanvändningen</a:t>
            </a:r>
          </a:p>
          <a:p>
            <a:r>
              <a:rPr lang="sv-SE" dirty="0"/>
              <a:t>Önskan att undvika duplicering av utbildningar verkar ha hållit nere den totala utbildningsvolymen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0298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36D29C-5BC0-312F-ED43-6C703A8F4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Reformeringen av Arbetsförmedlingen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0F7587-A5C7-E5DB-CD37-9EA9A3FD9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Januariavtalet 2019: externa leverantörer</a:t>
            </a:r>
          </a:p>
          <a:p>
            <a:r>
              <a:rPr lang="sv-SE" dirty="0"/>
              <a:t>Samtidigt budgetnedskärningar, omläggning till digitaliserade tjänster och nedläggning av lokala förmedlingskontor</a:t>
            </a:r>
          </a:p>
          <a:p>
            <a:r>
              <a:rPr lang="sv-SE" dirty="0"/>
              <a:t>Kritik mot att omläggningen blev så storskalig och hastig</a:t>
            </a:r>
          </a:p>
          <a:p>
            <a:pPr marL="0" indent="0">
              <a:buNone/>
            </a:pPr>
            <a:r>
              <a:rPr lang="sv-SE" dirty="0"/>
              <a:t>    - Calmfors och Bergström (2018): </a:t>
            </a:r>
            <a:r>
              <a:rPr lang="sv-SE" i="1" dirty="0"/>
              <a:t>Framtidens arbetsförmedling</a:t>
            </a:r>
            <a:r>
              <a:rPr lang="sv-SE" dirty="0"/>
              <a:t>, </a:t>
            </a:r>
            <a:r>
              <a:rPr lang="sv-SE" dirty="0" err="1"/>
              <a:t>Fores</a:t>
            </a:r>
            <a:r>
              <a:rPr lang="sv-SE" i="1" dirty="0"/>
              <a:t>.</a:t>
            </a:r>
          </a:p>
          <a:p>
            <a:pPr marL="0" indent="0">
              <a:buNone/>
            </a:pPr>
            <a:r>
              <a:rPr lang="sv-SE" dirty="0"/>
              <a:t>    - Få solida vetenskapliga studier (randomiserade experiment) men inget stöd i dem som</a:t>
            </a:r>
          </a:p>
          <a:p>
            <a:pPr marL="0" indent="0">
              <a:buNone/>
            </a:pPr>
            <a:r>
              <a:rPr lang="sv-SE" dirty="0"/>
              <a:t>       fanns för att privata utförare är mer effektiva än offentliga</a:t>
            </a:r>
          </a:p>
          <a:p>
            <a:pPr marL="0" indent="0">
              <a:buNone/>
            </a:pPr>
            <a:r>
              <a:rPr lang="sv-SE" dirty="0"/>
              <a:t>     - Resultaten tydde snarast på det motsatta</a:t>
            </a:r>
          </a:p>
          <a:p>
            <a:r>
              <a:rPr lang="sv-SE" dirty="0"/>
              <a:t>Förord för mer partiell användning av externa leverantörer</a:t>
            </a:r>
          </a:p>
          <a:p>
            <a:pPr marL="0" indent="0">
              <a:buNone/>
            </a:pPr>
            <a:r>
              <a:rPr lang="sv-SE" dirty="0"/>
              <a:t>    - Viktigt kunna jämföra externa leverantörer och verksamhet i Af:s egen regi</a:t>
            </a:r>
          </a:p>
          <a:p>
            <a:pPr marL="0" indent="0">
              <a:buNone/>
            </a:pPr>
            <a:r>
              <a:rPr lang="sv-SE" dirty="0"/>
              <a:t>    - Centralt för kundval med tillgänglig </a:t>
            </a:r>
            <a:r>
              <a:rPr lang="sv-SE" i="1" dirty="0"/>
              <a:t>rating</a:t>
            </a:r>
            <a:r>
              <a:rPr lang="sv-SE" dirty="0"/>
              <a:t> och uteslutning av lågpresterande leverantörer</a:t>
            </a:r>
          </a:p>
          <a:p>
            <a:pPr marL="0" indent="0">
              <a:buNone/>
            </a:pPr>
            <a:r>
              <a:rPr lang="sv-SE" dirty="0"/>
              <a:t>    - Behov av att experimentera med olika ersättningsmodeller </a:t>
            </a:r>
          </a:p>
        </p:txBody>
      </p:sp>
    </p:spTree>
    <p:extLst>
      <p:ext uri="{BB962C8B-B14F-4D97-AF65-F5344CB8AC3E}">
        <p14:creationId xmlns:p14="http://schemas.microsoft.com/office/powerpoint/2010/main" val="1777888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6215CB-0424-AEF7-CD32-6CEEBEA6D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000" dirty="0">
                <a:solidFill>
                  <a:srgbClr val="002060"/>
                </a:solidFill>
              </a:rPr>
              <a:t>Uppläggning</a:t>
            </a:r>
            <a:endParaRPr lang="en-GB" sz="6000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C3D80E-0E8B-558C-1614-9177F710B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sz="4000" dirty="0"/>
              <a:t>Arbetsmarknadsläget</a:t>
            </a:r>
          </a:p>
          <a:p>
            <a:r>
              <a:rPr lang="sv-SE" sz="4000" dirty="0"/>
              <a:t>Ett långsiktigt perspektiv på arbetsmarknadspolitiken</a:t>
            </a:r>
          </a:p>
          <a:p>
            <a:r>
              <a:rPr lang="sv-SE" sz="4000" dirty="0"/>
              <a:t>Vad vet vi om effekterna av olika arbetsmarknadsprogram?</a:t>
            </a:r>
          </a:p>
          <a:p>
            <a:r>
              <a:rPr lang="sv-SE" sz="4000" dirty="0"/>
              <a:t>Arbetsförmedlingens reformering</a:t>
            </a:r>
          </a:p>
          <a:p>
            <a:r>
              <a:rPr lang="sv-SE" sz="4000" dirty="0"/>
              <a:t>Arbetsförmedlingens interna arbete</a:t>
            </a:r>
          </a:p>
          <a:p>
            <a:r>
              <a:rPr lang="sv-SE" sz="4000" dirty="0"/>
              <a:t>Arbetslöshetsersättningen</a:t>
            </a:r>
          </a:p>
          <a:p>
            <a:r>
              <a:rPr lang="sv-SE" sz="4000" dirty="0"/>
              <a:t>Kort om omställningsstudiestödet</a:t>
            </a:r>
          </a:p>
        </p:txBody>
      </p:sp>
    </p:spTree>
    <p:extLst>
      <p:ext uri="{BB962C8B-B14F-4D97-AF65-F5344CB8AC3E}">
        <p14:creationId xmlns:p14="http://schemas.microsoft.com/office/powerpoint/2010/main" val="3652641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624815-B92F-4AE3-C5D6-EE6ADB29C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Oklar teori om offentliga kontra privata utförare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643D08E-A7FA-079A-4B43-514772858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Vinstdrivna utförare har starkare incitament att göra </a:t>
            </a:r>
            <a:r>
              <a:rPr lang="sv-SE" dirty="0" err="1"/>
              <a:t>effektivetshöjande</a:t>
            </a:r>
            <a:r>
              <a:rPr lang="sv-SE" dirty="0"/>
              <a:t> innovationer</a:t>
            </a:r>
          </a:p>
          <a:p>
            <a:r>
              <a:rPr lang="sv-SE" dirty="0"/>
              <a:t>Men också starkare incitament till kostnadsbesparingar som kan gå ut över kvaliteten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i="1" dirty="0" err="1"/>
              <a:t>Parking</a:t>
            </a:r>
            <a:r>
              <a:rPr lang="sv-SE" i="1" dirty="0"/>
              <a:t> </a:t>
            </a:r>
            <a:r>
              <a:rPr lang="sv-SE" dirty="0"/>
              <a:t>och </a:t>
            </a:r>
            <a:r>
              <a:rPr lang="sv-SE" i="1" dirty="0" err="1"/>
              <a:t>cream</a:t>
            </a:r>
            <a:r>
              <a:rPr lang="sv-SE" i="1" dirty="0"/>
              <a:t> </a:t>
            </a:r>
            <a:r>
              <a:rPr lang="sv-SE" i="1" dirty="0" err="1"/>
              <a:t>skimming</a:t>
            </a:r>
            <a:r>
              <a:rPr lang="sv-SE" i="1" dirty="0"/>
              <a:t> </a:t>
            </a:r>
            <a:r>
              <a:rPr lang="sv-SE" dirty="0"/>
              <a:t>är risker</a:t>
            </a:r>
          </a:p>
          <a:p>
            <a:pPr marL="0" indent="0">
              <a:buNone/>
            </a:pPr>
            <a:r>
              <a:rPr lang="sv-SE" dirty="0"/>
              <a:t>   - Hantering genom lämplig mix av fast ersättning och</a:t>
            </a:r>
          </a:p>
          <a:p>
            <a:pPr marL="0" indent="0">
              <a:buNone/>
            </a:pPr>
            <a:r>
              <a:rPr lang="sv-SE" dirty="0"/>
              <a:t>      resultatersättning</a:t>
            </a:r>
          </a:p>
          <a:p>
            <a:r>
              <a:rPr lang="sv-SE" dirty="0"/>
              <a:t>Mer </a:t>
            </a:r>
            <a:r>
              <a:rPr lang="sv-SE" i="1" dirty="0" err="1"/>
              <a:t>intrinsic</a:t>
            </a:r>
            <a:r>
              <a:rPr lang="sv-SE" i="1" dirty="0"/>
              <a:t> motivations </a:t>
            </a:r>
            <a:r>
              <a:rPr lang="sv-SE" dirty="0"/>
              <a:t>i offentlig verksamhet???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688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70C5CA-2AF0-1B47-CE36-92783E8D1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IFAU:s och Af:s utvärderingsstudie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4AB5E5-7CCD-FB0E-7C49-EFED2C051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/>
              <a:t>Inte optimal design men så bra som möjligt givet det sätt som Rusta och matcha utformats på</a:t>
            </a:r>
          </a:p>
          <a:p>
            <a:r>
              <a:rPr lang="sv-SE" dirty="0"/>
              <a:t>Bedömning av jobbchans med hjälp av statistiskt bedömningsstöd. Randomisering mellan: </a:t>
            </a:r>
          </a:p>
          <a:p>
            <a:pPr marL="0" indent="0">
              <a:buNone/>
            </a:pPr>
            <a:r>
              <a:rPr lang="sv-SE" dirty="0"/>
              <a:t>    - Begränsat stöd från Af och Rusta och matcha</a:t>
            </a:r>
          </a:p>
          <a:p>
            <a:pPr marL="0" indent="0">
              <a:buNone/>
            </a:pPr>
            <a:r>
              <a:rPr lang="sv-SE" dirty="0"/>
              <a:t>    - Rusta och Matcha och fördjupat stöd från Af</a:t>
            </a:r>
          </a:p>
          <a:p>
            <a:pPr marL="0" indent="0">
              <a:buNone/>
            </a:pPr>
            <a:r>
              <a:rPr lang="sv-SE" dirty="0"/>
              <a:t>    - Olika höga ersättningsnivåer inom Rusta och matcha</a:t>
            </a:r>
          </a:p>
          <a:p>
            <a:pPr marL="0" indent="0">
              <a:buNone/>
            </a:pPr>
            <a:r>
              <a:rPr lang="sv-SE" dirty="0"/>
              <a:t>    - Olika andel resultatersättning inom Rusta och matcha</a:t>
            </a:r>
          </a:p>
          <a:p>
            <a:r>
              <a:rPr lang="sv-SE" dirty="0"/>
              <a:t>Ingen skillnad mellan Af och Rusta och matcha i fråga om övergång till arbete men Rusta och matcha dyrare</a:t>
            </a:r>
          </a:p>
          <a:p>
            <a:pPr marL="0" indent="0">
              <a:buNone/>
            </a:pPr>
            <a:r>
              <a:rPr lang="sv-SE" dirty="0"/>
              <a:t>     - Förvånande resultat eftersom det finns stort generellt forskningsstöd för att intensifierade</a:t>
            </a:r>
          </a:p>
          <a:p>
            <a:pPr marL="0" indent="0">
              <a:buNone/>
            </a:pPr>
            <a:r>
              <a:rPr lang="sv-SE" dirty="0"/>
              <a:t>       förmedlingsinsatser ökar övergången till arbete</a:t>
            </a:r>
          </a:p>
          <a:p>
            <a:r>
              <a:rPr lang="sv-SE" dirty="0"/>
              <a:t>Ingen skillnad mellan olika höga ersättningsnivåer</a:t>
            </a:r>
          </a:p>
          <a:p>
            <a:r>
              <a:rPr lang="sv-SE" dirty="0"/>
              <a:t>Visst stöd för att högre andel resultatersättning ger fler övergångar till arbete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21097992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651FC44E-0105-7E80-DBC0-025E7AB7E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291" y="1750646"/>
            <a:ext cx="9914845" cy="285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291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B26E2D-9616-A78F-8B6C-7DC6F1693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Diskussion av metod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B85634-FA05-1D27-8E06-13D9AD132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/>
              <a:t>Jämförelse mellan dem som lottats till olika spår, inte mellan dem som faktiskt deltagit i olika spår</a:t>
            </a:r>
          </a:p>
          <a:p>
            <a:r>
              <a:rPr lang="sv-SE" dirty="0"/>
              <a:t>Vedertagen metod i randomiseringsstudier inom alla vetenskapliga fält</a:t>
            </a:r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i="1" dirty="0"/>
              <a:t>Intention to </a:t>
            </a:r>
            <a:r>
              <a:rPr lang="sv-SE" i="1" dirty="0" err="1"/>
              <a:t>treat</a:t>
            </a:r>
            <a:r>
              <a:rPr lang="sv-SE" i="1" dirty="0"/>
              <a:t> </a:t>
            </a:r>
            <a:r>
              <a:rPr lang="sv-SE" dirty="0"/>
              <a:t>(ITT)</a:t>
            </a:r>
          </a:p>
          <a:p>
            <a:pPr marL="0" indent="0">
              <a:buNone/>
            </a:pPr>
            <a:r>
              <a:rPr lang="sv-SE" i="1" dirty="0"/>
              <a:t>    - </a:t>
            </a:r>
            <a:r>
              <a:rPr lang="sv-SE" dirty="0"/>
              <a:t>Faktiskt deltagande är inte slumpmässig utan kan ge skevt urval</a:t>
            </a:r>
          </a:p>
          <a:p>
            <a:pPr marL="0" indent="0">
              <a:buNone/>
            </a:pPr>
            <a:r>
              <a:rPr lang="sv-SE" i="1" dirty="0"/>
              <a:t>    - </a:t>
            </a:r>
            <a:r>
              <a:rPr lang="sv-SE" dirty="0"/>
              <a:t>Skillnader i utfall är informativa givet tillräckligt stora skillnader i</a:t>
            </a:r>
          </a:p>
          <a:p>
            <a:pPr marL="0" indent="0">
              <a:buNone/>
            </a:pPr>
            <a:r>
              <a:rPr lang="sv-SE" dirty="0"/>
              <a:t>       faktiskt deltagande</a:t>
            </a:r>
          </a:p>
          <a:p>
            <a:pPr marL="0" indent="0">
              <a:buNone/>
            </a:pPr>
            <a:r>
              <a:rPr lang="sv-SE" i="1" dirty="0"/>
              <a:t>    - </a:t>
            </a:r>
            <a:r>
              <a:rPr lang="sv-SE" dirty="0"/>
              <a:t>58 mot 29 i ena randomiseringszonen, 59 mot 13 i andra</a:t>
            </a:r>
          </a:p>
          <a:p>
            <a:pPr marL="0" indent="0">
              <a:buNone/>
            </a:pPr>
            <a:r>
              <a:rPr lang="sv-SE" dirty="0"/>
              <a:t>    </a:t>
            </a:r>
          </a:p>
          <a:p>
            <a:pPr marL="0" indent="0">
              <a:buNone/>
            </a:pPr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1638511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7F3A2C-744C-6D00-203E-5063DB698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Ekonomisk-politiska slutsatser av studien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A7B213-DD0E-C45B-F178-7513EA1B0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En enskild studie bör inte föranleda någon radikal politikomläggning</a:t>
            </a:r>
          </a:p>
          <a:p>
            <a:r>
              <a:rPr lang="sv-SE" dirty="0"/>
              <a:t>Fler studier behövs – inte minst av olika ersättningssystem</a:t>
            </a:r>
          </a:p>
          <a:p>
            <a:r>
              <a:rPr lang="sv-SE" dirty="0"/>
              <a:t>Men vettigt att också Af i mindre skala börjar utföra matchnings-tjänster i egen regi för att möjliggöra bättre jämförelser</a:t>
            </a:r>
          </a:p>
          <a:p>
            <a:pPr marL="0" indent="0">
              <a:buNone/>
            </a:pPr>
            <a:r>
              <a:rPr lang="sv-SE" dirty="0"/>
              <a:t>    - Sådant uppdrag till Af för dem som står långt från arbetsmark-</a:t>
            </a:r>
          </a:p>
          <a:p>
            <a:pPr marL="0" indent="0">
              <a:buNone/>
            </a:pPr>
            <a:r>
              <a:rPr lang="sv-SE" dirty="0"/>
              <a:t>      </a:t>
            </a:r>
            <a:r>
              <a:rPr lang="sv-SE" dirty="0" err="1"/>
              <a:t>naden</a:t>
            </a:r>
            <a:endParaRPr lang="sv-SE" dirty="0"/>
          </a:p>
          <a:p>
            <a:r>
              <a:rPr lang="sv-SE" dirty="0"/>
              <a:t>Men också rimligt att externa leverantörer i liten skala släpps in för dem som står längst från arbetsmarknaden </a:t>
            </a:r>
          </a:p>
        </p:txBody>
      </p:sp>
    </p:spTree>
    <p:extLst>
      <p:ext uri="{BB962C8B-B14F-4D97-AF65-F5344CB8AC3E}">
        <p14:creationId xmlns:p14="http://schemas.microsoft.com/office/powerpoint/2010/main" val="13707989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829CDC-CA80-76AB-DC8B-CE502A734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Andra lämpliga förändringar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C360EAD-82F9-814C-947F-ED3A5F01D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/>
              <a:t>Bättre information till arbetssökande om externa leverantörers resultat (betygsättning)</a:t>
            </a:r>
          </a:p>
          <a:p>
            <a:r>
              <a:rPr lang="sv-SE" dirty="0"/>
              <a:t>Uteslutning av lågpresterande leverantörer</a:t>
            </a:r>
          </a:p>
          <a:p>
            <a:r>
              <a:rPr lang="sv-SE" dirty="0"/>
              <a:t>Fördelning av arbetssökande som inte gör aktiva val till högpresterande leverantörer och inte till dem som ligger geografiskt närmast </a:t>
            </a:r>
            <a:r>
              <a:rPr lang="sv-SE" dirty="0" err="1"/>
              <a:t>bostadsadresen</a:t>
            </a:r>
            <a:endParaRPr lang="sv-SE" dirty="0"/>
          </a:p>
          <a:p>
            <a:r>
              <a:rPr lang="sv-SE" dirty="0"/>
              <a:t>Ge externa leverantörer fler instrument som tillgång till utbildning med mera för dem som står långt från arbetsmarknaden</a:t>
            </a:r>
          </a:p>
          <a:p>
            <a:r>
              <a:rPr lang="sv-SE" dirty="0"/>
              <a:t>Motsättning mellan minimikrav på leverantörer och att verksamheten ska vara en </a:t>
            </a:r>
            <a:r>
              <a:rPr lang="sv-SE" i="1" dirty="0"/>
              <a:t>black box </a:t>
            </a:r>
            <a:r>
              <a:rPr lang="sv-SE" dirty="0"/>
              <a:t>för att möjliggöra innovationer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047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52D63-A325-8051-7A95-A10BF3B35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7425"/>
          </a:xfrm>
        </p:spPr>
        <p:txBody>
          <a:bodyPr>
            <a:noAutofit/>
          </a:bodyPr>
          <a:lstStyle/>
          <a:p>
            <a:r>
              <a:rPr lang="sv-SE" sz="3600" dirty="0">
                <a:solidFill>
                  <a:schemeClr val="tx2"/>
                </a:solidFill>
              </a:rPr>
              <a:t>Anmärkningsvärda skillnader i hur arbetsmarknadsprogrammen organiseras i de nordiska länderna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3F1B6-D53A-0339-ABA7-2AC99B1EA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6426"/>
            <a:ext cx="10515600" cy="4329112"/>
          </a:xfrm>
        </p:spPr>
        <p:txBody>
          <a:bodyPr>
            <a:normAutofit fontScale="40000" lnSpcReduction="20000"/>
          </a:bodyPr>
          <a:lstStyle/>
          <a:p>
            <a:r>
              <a:rPr lang="sv-SE" sz="4500" dirty="0"/>
              <a:t>Danmark: Decentralisering till kommunerna samtidigt som central myndighet, STAR,  bistår med expertkunskap och utvärdering</a:t>
            </a:r>
          </a:p>
          <a:p>
            <a:r>
              <a:rPr lang="sv-SE" sz="4500" dirty="0"/>
              <a:t>Norge: Politiken genomförs av NAV via lokalkontor där arbetsförmedling och socialtjänst är samlokaliserade</a:t>
            </a:r>
          </a:p>
          <a:p>
            <a:r>
              <a:rPr lang="sv-SE" sz="4500" dirty="0"/>
              <a:t>Sverige: Externa utförare av matchningstjänster; Arbetsförmedlingen fördelar till olika spår</a:t>
            </a:r>
          </a:p>
          <a:p>
            <a:pPr marL="0" indent="0">
              <a:buNone/>
            </a:pPr>
            <a:r>
              <a:rPr lang="sv-SE" sz="4500" dirty="0"/>
              <a:t>   - Kommunerna har egna program</a:t>
            </a:r>
          </a:p>
          <a:p>
            <a:pPr marL="0" indent="0">
              <a:buNone/>
            </a:pPr>
            <a:r>
              <a:rPr lang="sv-SE" sz="4500" dirty="0"/>
              <a:t>    - Parterna har sina omställningsorganisationer</a:t>
            </a:r>
          </a:p>
          <a:p>
            <a:r>
              <a:rPr lang="sv-SE" sz="4500" dirty="0"/>
              <a:t>Finland: Tre olika regeringsdepartement styr</a:t>
            </a:r>
          </a:p>
          <a:p>
            <a:pPr marL="0" indent="0">
              <a:buNone/>
            </a:pPr>
            <a:r>
              <a:rPr lang="sv-SE" sz="4500" dirty="0"/>
              <a:t>    - Parallella kommunala program</a:t>
            </a:r>
          </a:p>
          <a:p>
            <a:r>
              <a:rPr lang="sv-SE" sz="4500" dirty="0"/>
              <a:t>Bäst kombination av decentralisering och centralisering i Danmark och Norge?</a:t>
            </a:r>
          </a:p>
          <a:p>
            <a:pPr marL="0" indent="0">
              <a:buNone/>
            </a:pPr>
            <a:r>
              <a:rPr lang="sv-SE" sz="4500" dirty="0"/>
              <a:t>    - Lägre långtidsarbetslöshet</a:t>
            </a:r>
          </a:p>
          <a:p>
            <a:pPr marL="0" indent="0">
              <a:buNone/>
            </a:pPr>
            <a:endParaRPr lang="sv-SE" sz="4500" dirty="0"/>
          </a:p>
          <a:p>
            <a:pPr marL="0" indent="0">
              <a:buNone/>
            </a:pPr>
            <a:r>
              <a:rPr lang="sv-SE" sz="4500" dirty="0"/>
              <a:t>   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692520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ACAC1B-BF90-A8F3-3447-CA0EFFF9B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Kontrollen av arbetssökande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823341-BDDF-398D-4E90-F76981225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/>
              <a:t>Diskussion </a:t>
            </a:r>
            <a:r>
              <a:rPr lang="sv-SE" dirty="0"/>
              <a:t>mellan Af och IAF</a:t>
            </a:r>
          </a:p>
          <a:p>
            <a:pPr marL="0" indent="0">
              <a:buNone/>
            </a:pPr>
            <a:r>
              <a:rPr lang="sv-SE" dirty="0"/>
              <a:t>   - Antal sökta jobb</a:t>
            </a:r>
          </a:p>
          <a:p>
            <a:pPr marL="0" indent="0">
              <a:buNone/>
            </a:pPr>
            <a:r>
              <a:rPr lang="sv-SE" dirty="0"/>
              <a:t>   - Lämpliga kontra olämpliga arbeten</a:t>
            </a:r>
          </a:p>
          <a:p>
            <a:pPr marL="0" indent="0">
              <a:buNone/>
            </a:pPr>
            <a:r>
              <a:rPr lang="sv-SE" dirty="0"/>
              <a:t>   - Vidgning av yrkesmässigt och geografiskt sökområde</a:t>
            </a:r>
          </a:p>
          <a:p>
            <a:r>
              <a:rPr lang="sv-SE" dirty="0"/>
              <a:t>Strikta krav är i linje med den ursprungliga Rehn-Meidner-modellens inriktning på rörlighet och även arbetsgivarnas arbetskraftsbehov</a:t>
            </a:r>
          </a:p>
          <a:p>
            <a:r>
              <a:rPr lang="sv-SE" dirty="0"/>
              <a:t>Terrorisera de arbetslösa? – Richard </a:t>
            </a:r>
            <a:r>
              <a:rPr lang="sv-SE" dirty="0" err="1"/>
              <a:t>Layard</a:t>
            </a:r>
            <a:endParaRPr lang="sv-SE" dirty="0"/>
          </a:p>
          <a:p>
            <a:r>
              <a:rPr lang="sv-SE" dirty="0"/>
              <a:t>Legitimiteten för arbetslöshetsförsäkringen</a:t>
            </a:r>
          </a:p>
          <a:p>
            <a:r>
              <a:rPr lang="sv-SE" dirty="0"/>
              <a:t>Många inblandade aktörer i kontrollen – svåröverskådligt?</a:t>
            </a:r>
          </a:p>
          <a:p>
            <a:pPr marL="0" indent="0">
              <a:buNone/>
            </a:pPr>
            <a:r>
              <a:rPr lang="sv-SE" dirty="0"/>
              <a:t>    - Olika enheter på Af, a-kassor, leverantörer och underleverantörer</a:t>
            </a:r>
          </a:p>
          <a:p>
            <a:pPr marL="0" indent="0">
              <a:buNone/>
            </a:pPr>
            <a:r>
              <a:rPr lang="sv-SE" dirty="0">
                <a:solidFill>
                  <a:srgbClr val="002060"/>
                </a:solidFill>
              </a:rPr>
              <a:t>   </a:t>
            </a: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3623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2BCF30-F590-5452-292C-A60F2C6BD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Digitalisering och ärendebaserat arbetssätt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2E666A1-9E23-9146-0DB5-BB42A851D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Sällan fysiska möten</a:t>
            </a:r>
          </a:p>
          <a:p>
            <a:r>
              <a:rPr lang="sv-SE" dirty="0"/>
              <a:t>Enskilda förmedlare har inte ansvaret för enskilda arbetssökande</a:t>
            </a:r>
          </a:p>
          <a:p>
            <a:r>
              <a:rPr lang="sv-SE" dirty="0"/>
              <a:t>Information ska i stället föras över via de individuella handlingsplanerna</a:t>
            </a:r>
          </a:p>
          <a:p>
            <a:r>
              <a:rPr lang="sv-SE" dirty="0"/>
              <a:t>Två paralleller</a:t>
            </a:r>
          </a:p>
          <a:p>
            <a:pPr marL="0" indent="0">
              <a:buNone/>
            </a:pPr>
            <a:r>
              <a:rPr lang="sv-SE" dirty="0"/>
              <a:t>    - Banktjänster – fungerar bra</a:t>
            </a:r>
          </a:p>
          <a:p>
            <a:pPr marL="0" indent="0">
              <a:buNone/>
            </a:pPr>
            <a:r>
              <a:rPr lang="sv-SE" dirty="0"/>
              <a:t>    - Sjukvård – fungerar dåligt</a:t>
            </a:r>
          </a:p>
          <a:p>
            <a:r>
              <a:rPr lang="sv-SE" dirty="0"/>
              <a:t>Arbetsförmedlingen som korsning mellan (plats)bank och vård?</a:t>
            </a:r>
          </a:p>
          <a:p>
            <a:r>
              <a:rPr lang="sv-SE" dirty="0"/>
              <a:t>Är det rätt balans mellan ärendebasering, kontinuitet i kontakterna och lokal förankring?</a:t>
            </a:r>
          </a:p>
          <a:p>
            <a:pPr marL="0" indent="0">
              <a:buNone/>
            </a:pPr>
            <a:r>
              <a:rPr lang="sv-SE" dirty="0"/>
              <a:t>     - Bra resultat av intensivt förmedlararbete med samma grupp av förmedlare på lokala kontor</a:t>
            </a:r>
          </a:p>
          <a:p>
            <a:pPr marL="0" indent="0">
              <a:buNone/>
            </a:pPr>
            <a:r>
              <a:rPr lang="sv-SE" dirty="0"/>
              <a:t>       som också sköter arbetsgivarkontakterna. </a:t>
            </a:r>
          </a:p>
          <a:p>
            <a:pPr marL="0" indent="0">
              <a:buNone/>
            </a:pPr>
            <a:r>
              <a:rPr lang="sv-SE" dirty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83044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7DAA2-1C2B-0B15-A9B1-ED5C41063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Hur ser en bra arbetsmarknadspolitik 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A4F63-E804-2A53-78A1-2EECFE490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Stort inslag av subventionerade anställningar i privat sektor</a:t>
            </a:r>
          </a:p>
          <a:p>
            <a:r>
              <a:rPr lang="sv-SE" dirty="0"/>
              <a:t>Någon form av offentlig sysselsättning för dem som varit långtidsarbetslösa mycket länge och med små bedömda jobbchanser</a:t>
            </a:r>
          </a:p>
          <a:p>
            <a:r>
              <a:rPr lang="sv-SE" dirty="0"/>
              <a:t>Skala upp arbetsmarknadsutbildningen</a:t>
            </a:r>
          </a:p>
          <a:p>
            <a:pPr marL="0" indent="0">
              <a:buNone/>
            </a:pPr>
            <a:r>
              <a:rPr lang="sv-SE" dirty="0"/>
              <a:t>    - Behövs lösning av överklagandeproblemet</a:t>
            </a:r>
          </a:p>
          <a:p>
            <a:r>
              <a:rPr lang="sv-SE" dirty="0"/>
              <a:t>Balansen mellan Af:s insatser i egen regi och externa leverantörer</a:t>
            </a:r>
          </a:p>
          <a:p>
            <a:pPr marL="0" indent="0">
              <a:buNone/>
            </a:pPr>
            <a:r>
              <a:rPr lang="sv-SE" dirty="0"/>
              <a:t>    - Inga radikala förändringar på basis av nuvarande kunskapsläge</a:t>
            </a:r>
          </a:p>
          <a:p>
            <a:pPr marL="0" indent="0">
              <a:buNone/>
            </a:pPr>
            <a:r>
              <a:rPr lang="sv-SE" dirty="0"/>
              <a:t>    - Man bör pröva sig fram</a:t>
            </a:r>
          </a:p>
          <a:p>
            <a:pPr marL="0" indent="0">
              <a:buNone/>
            </a:pPr>
            <a:r>
              <a:rPr lang="sv-SE" dirty="0"/>
              <a:t>    - Matchningstjänster i Af:s egen regi i liten skala</a:t>
            </a:r>
          </a:p>
          <a:p>
            <a:pPr marL="0" indent="0">
              <a:buNone/>
            </a:pPr>
            <a:r>
              <a:rPr lang="sv-SE" dirty="0"/>
              <a:t>    - Externa leverantörer i liten skala också för dem med minst jobbchans</a:t>
            </a:r>
          </a:p>
          <a:p>
            <a:pPr marL="0" indent="0">
              <a:buNone/>
            </a:pPr>
            <a:r>
              <a:rPr lang="sv-SE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934119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2CB5F6-C20E-ECB0-298A-AE7221846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2641822-94C8-145B-5BA3-DB1CF329B7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665"/>
            <a:ext cx="8658225" cy="447706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A9DB45B-5BE8-3E24-5BAC-3E03938A65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 respektive procent av potentiell arbetskraft,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640B8DD-7D1E-0634-42AD-64F03492D18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4622329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07CD8-3A01-ADCF-2307-0B2035A61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Hur ser en bra arbetsmarknadspolitik ut? Forts.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FE3CB-3905-BA9A-7162-62FB735D9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Bättre förutsättningar för externa leverantörer</a:t>
            </a:r>
          </a:p>
          <a:p>
            <a:pPr marL="0" indent="0">
              <a:buNone/>
            </a:pPr>
            <a:r>
              <a:rPr lang="sv-SE" dirty="0"/>
              <a:t>   - Lättillgänglig </a:t>
            </a:r>
            <a:r>
              <a:rPr lang="sv-SE" i="1" dirty="0"/>
              <a:t>rating</a:t>
            </a:r>
          </a:p>
          <a:p>
            <a:pPr marL="0" indent="0">
              <a:buNone/>
            </a:pPr>
            <a:r>
              <a:rPr lang="sv-SE" i="1" dirty="0"/>
              <a:t>   - </a:t>
            </a:r>
            <a:r>
              <a:rPr lang="sv-SE" dirty="0"/>
              <a:t>Utrensning av ineffektiva leverantörer</a:t>
            </a:r>
          </a:p>
          <a:p>
            <a:pPr marL="0" indent="0">
              <a:buNone/>
            </a:pPr>
            <a:r>
              <a:rPr lang="sv-SE" dirty="0"/>
              <a:t>   - Tillgång till fler instrument?</a:t>
            </a:r>
          </a:p>
          <a:p>
            <a:pPr marL="0" indent="0">
              <a:buNone/>
            </a:pPr>
            <a:r>
              <a:rPr lang="sv-SE" dirty="0"/>
              <a:t>   - Större andel resultatersättning och mindre </a:t>
            </a:r>
            <a:r>
              <a:rPr lang="sv-SE"/>
              <a:t>reglering av minimivillkor</a:t>
            </a:r>
            <a:r>
              <a:rPr lang="sv-SE" dirty="0"/>
              <a:t>?</a:t>
            </a:r>
          </a:p>
          <a:p>
            <a:r>
              <a:rPr lang="sv-SE" dirty="0"/>
              <a:t>Mer krav på rörlighet</a:t>
            </a:r>
          </a:p>
          <a:p>
            <a:r>
              <a:rPr lang="sv-SE" dirty="0"/>
              <a:t>Effektivare kontroll – men svårt med många aktörer</a:t>
            </a:r>
          </a:p>
          <a:p>
            <a:r>
              <a:rPr lang="sv-SE" dirty="0"/>
              <a:t>Mer kontinuitet i Af:s kontakter med arbetssökande</a:t>
            </a:r>
          </a:p>
          <a:p>
            <a:pPr marL="0" indent="0">
              <a:buNone/>
            </a:pPr>
            <a:r>
              <a:rPr lang="sv-SE" dirty="0"/>
              <a:t>    - Tidigt stadium</a:t>
            </a:r>
          </a:p>
          <a:p>
            <a:pPr marL="0" indent="0">
              <a:buNone/>
            </a:pPr>
            <a:r>
              <a:rPr lang="sv-SE" dirty="0"/>
              <a:t>    - Förmedlare med lokal förankring och goda arbetsgivarkontakter</a:t>
            </a:r>
          </a:p>
          <a:p>
            <a:pPr marL="0" indent="0">
              <a:buNone/>
            </a:pPr>
            <a:r>
              <a:rPr lang="sv-SE" dirty="0"/>
              <a:t>    - Tillräcklig handledartäthet</a:t>
            </a:r>
          </a:p>
        </p:txBody>
      </p:sp>
    </p:spTree>
    <p:extLst>
      <p:ext uri="{BB962C8B-B14F-4D97-AF65-F5344CB8AC3E}">
        <p14:creationId xmlns:p14="http://schemas.microsoft.com/office/powerpoint/2010/main" val="24296359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74B5F1-039D-4F6F-9182-64A8208B8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Effekter på arbetslösas övergång till arbete av arbetslöshetsersättning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0AF9F95-7138-376E-68D2-EC7F9C963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Översikt av Andersen, </a:t>
            </a:r>
            <a:r>
              <a:rPr lang="sv-SE" dirty="0" err="1"/>
              <a:t>Svarer</a:t>
            </a:r>
            <a:r>
              <a:rPr lang="sv-SE" dirty="0"/>
              <a:t> och </a:t>
            </a:r>
            <a:r>
              <a:rPr lang="sv-SE" dirty="0" err="1"/>
              <a:t>Majlund</a:t>
            </a:r>
            <a:r>
              <a:rPr lang="sv-SE" dirty="0"/>
              <a:t> </a:t>
            </a:r>
            <a:r>
              <a:rPr lang="sv-SE" dirty="0" err="1"/>
              <a:t>Vejlin</a:t>
            </a:r>
            <a:r>
              <a:rPr lang="sv-SE" dirty="0"/>
              <a:t> (2015)</a:t>
            </a:r>
          </a:p>
          <a:p>
            <a:r>
              <a:rPr lang="sv-SE" dirty="0"/>
              <a:t>Signifikanta negativa effekter av </a:t>
            </a:r>
            <a:r>
              <a:rPr lang="sv-SE" b="1" dirty="0"/>
              <a:t>högre ersättningsnivå </a:t>
            </a:r>
            <a:r>
              <a:rPr lang="sv-SE" dirty="0"/>
              <a:t>enligt 24 av 28 mikrostudier</a:t>
            </a:r>
          </a:p>
          <a:p>
            <a:pPr marL="0" indent="0">
              <a:buNone/>
            </a:pPr>
            <a:r>
              <a:rPr lang="sv-SE" dirty="0"/>
              <a:t>    - Störst effekter för män och yngre</a:t>
            </a:r>
          </a:p>
          <a:p>
            <a:r>
              <a:rPr lang="sv-SE" dirty="0"/>
              <a:t>Signifikant negativa effekter av </a:t>
            </a:r>
            <a:r>
              <a:rPr lang="sv-SE" b="1" dirty="0"/>
              <a:t>längre maximal ersättningsperiod </a:t>
            </a:r>
            <a:r>
              <a:rPr lang="sv-SE" dirty="0"/>
              <a:t>enligt 39 av 42 studier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3855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37EE97-83C9-00E6-249D-1D09D404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Arbetslöshetsersättningens tidsprofil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A89337-4D3D-5918-65E5-EF14F12E8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Avtrappning stärker incitamenten att komma i arbete (för att kvalificera sig för högre nivå igen)</a:t>
            </a:r>
          </a:p>
          <a:p>
            <a:r>
              <a:rPr lang="sv-SE" dirty="0"/>
              <a:t>Men hög initial ersättningsnivå kan ha negativa produktivitetseffekter</a:t>
            </a:r>
          </a:p>
          <a:p>
            <a:r>
              <a:rPr lang="sv-SE" dirty="0"/>
              <a:t>Om arbetslösa finansierar en del av sin konsumtion från tidigare sparande eller lån kan det vara argument för en jämn eller ökande profil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608803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6F484817-BA03-465B-8755-1B8F162B0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Många tänkbara tidsprofiler enligt teorin</a:t>
            </a:r>
          </a:p>
        </p:txBody>
      </p:sp>
      <p:cxnSp>
        <p:nvCxnSpPr>
          <p:cNvPr id="6" name="Rak pilkoppling 5">
            <a:extLst>
              <a:ext uri="{FF2B5EF4-FFF2-40B4-BE49-F238E27FC236}">
                <a16:creationId xmlns:a16="http://schemas.microsoft.com/office/drawing/2014/main" id="{26B487E4-E1E7-46A2-B1A2-4341368C5363}"/>
              </a:ext>
            </a:extLst>
          </p:cNvPr>
          <p:cNvCxnSpPr>
            <a:cxnSpLocks/>
          </p:cNvCxnSpPr>
          <p:nvPr/>
        </p:nvCxnSpPr>
        <p:spPr>
          <a:xfrm>
            <a:off x="3503877" y="5590632"/>
            <a:ext cx="500225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54EBD781-A2D8-468B-94B5-C22DD58C2723}"/>
              </a:ext>
            </a:extLst>
          </p:cNvPr>
          <p:cNvCxnSpPr>
            <a:cxnSpLocks/>
          </p:cNvCxnSpPr>
          <p:nvPr/>
        </p:nvCxnSpPr>
        <p:spPr>
          <a:xfrm flipV="1">
            <a:off x="3516124" y="1616532"/>
            <a:ext cx="0" cy="39743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Koppling: vinklad 9">
            <a:extLst>
              <a:ext uri="{FF2B5EF4-FFF2-40B4-BE49-F238E27FC236}">
                <a16:creationId xmlns:a16="http://schemas.microsoft.com/office/drawing/2014/main" id="{E2E2C603-A0F7-4D62-A7BF-69F886C67438}"/>
              </a:ext>
            </a:extLst>
          </p:cNvPr>
          <p:cNvCxnSpPr>
            <a:cxnSpLocks/>
          </p:cNvCxnSpPr>
          <p:nvPr/>
        </p:nvCxnSpPr>
        <p:spPr>
          <a:xfrm flipV="1">
            <a:off x="3516124" y="1924594"/>
            <a:ext cx="4389121" cy="3613791"/>
          </a:xfrm>
          <a:prstGeom prst="bentConnector3">
            <a:avLst>
              <a:gd name="adj1" fmla="val 15675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upp 47">
            <a:extLst>
              <a:ext uri="{FF2B5EF4-FFF2-40B4-BE49-F238E27FC236}">
                <a16:creationId xmlns:a16="http://schemas.microsoft.com/office/drawing/2014/main" id="{026CEDDF-CD0F-4BC3-8979-A394CD2A6904}"/>
              </a:ext>
            </a:extLst>
          </p:cNvPr>
          <p:cNvGrpSpPr/>
          <p:nvPr/>
        </p:nvGrpSpPr>
        <p:grpSpPr>
          <a:xfrm>
            <a:off x="3503877" y="1950719"/>
            <a:ext cx="4359731" cy="3613787"/>
            <a:chOff x="4650376" y="1976577"/>
            <a:chExt cx="4359730" cy="3613787"/>
          </a:xfrm>
        </p:grpSpPr>
        <p:cxnSp>
          <p:nvCxnSpPr>
            <p:cNvPr id="21" name="Koppling: vinklad 20">
              <a:extLst>
                <a:ext uri="{FF2B5EF4-FFF2-40B4-BE49-F238E27FC236}">
                  <a16:creationId xmlns:a16="http://schemas.microsoft.com/office/drawing/2014/main" id="{8F9E4C88-C89C-48DE-A37D-1EEC59244E2A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3205024" y="3422199"/>
              <a:ext cx="3613517" cy="722813"/>
            </a:xfrm>
            <a:prstGeom prst="bentConnector3">
              <a:avLst>
                <a:gd name="adj1" fmla="val 354"/>
              </a:avLst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ak koppling 32">
              <a:extLst>
                <a:ext uri="{FF2B5EF4-FFF2-40B4-BE49-F238E27FC236}">
                  <a16:creationId xmlns:a16="http://schemas.microsoft.com/office/drawing/2014/main" id="{78C5682C-17D6-4A9A-AE31-23B3B330DC85}"/>
                </a:ext>
              </a:extLst>
            </p:cNvPr>
            <p:cNvCxnSpPr>
              <a:cxnSpLocks/>
            </p:cNvCxnSpPr>
            <p:nvPr/>
          </p:nvCxnSpPr>
          <p:spPr>
            <a:xfrm>
              <a:off x="5373189" y="1976577"/>
              <a:ext cx="3636917" cy="3613785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Rak koppling 49">
            <a:extLst>
              <a:ext uri="{FF2B5EF4-FFF2-40B4-BE49-F238E27FC236}">
                <a16:creationId xmlns:a16="http://schemas.microsoft.com/office/drawing/2014/main" id="{033DA46E-B1DA-4E13-8C10-CC9E63B9F6D6}"/>
              </a:ext>
            </a:extLst>
          </p:cNvPr>
          <p:cNvCxnSpPr>
            <a:cxnSpLocks/>
          </p:cNvCxnSpPr>
          <p:nvPr/>
        </p:nvCxnSpPr>
        <p:spPr>
          <a:xfrm>
            <a:off x="3516123" y="3783875"/>
            <a:ext cx="4347485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ruta 58">
            <a:extLst>
              <a:ext uri="{FF2B5EF4-FFF2-40B4-BE49-F238E27FC236}">
                <a16:creationId xmlns:a16="http://schemas.microsoft.com/office/drawing/2014/main" id="{D5563D1D-0C72-41FE-A1F1-2CCEDC4FF6BB}"/>
              </a:ext>
            </a:extLst>
          </p:cNvPr>
          <p:cNvSpPr txBox="1"/>
          <p:nvPr/>
        </p:nvSpPr>
        <p:spPr>
          <a:xfrm>
            <a:off x="6179871" y="5669230"/>
            <a:ext cx="2844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Arbetslöshetstid</a:t>
            </a:r>
          </a:p>
        </p:txBody>
      </p:sp>
      <p:sp>
        <p:nvSpPr>
          <p:cNvPr id="60" name="textruta 59">
            <a:extLst>
              <a:ext uri="{FF2B5EF4-FFF2-40B4-BE49-F238E27FC236}">
                <a16:creationId xmlns:a16="http://schemas.microsoft.com/office/drawing/2014/main" id="{D2F57ADD-8169-4B98-8493-3B47B5DBD3F8}"/>
              </a:ext>
            </a:extLst>
          </p:cNvPr>
          <p:cNvSpPr txBox="1"/>
          <p:nvPr/>
        </p:nvSpPr>
        <p:spPr>
          <a:xfrm>
            <a:off x="1190123" y="1676491"/>
            <a:ext cx="2577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Ersättningsnivå</a:t>
            </a:r>
          </a:p>
        </p:txBody>
      </p:sp>
      <p:grpSp>
        <p:nvGrpSpPr>
          <p:cNvPr id="67" name="Grupp 66">
            <a:extLst>
              <a:ext uri="{FF2B5EF4-FFF2-40B4-BE49-F238E27FC236}">
                <a16:creationId xmlns:a16="http://schemas.microsoft.com/office/drawing/2014/main" id="{6177EBA8-671F-4174-97FD-D7899C702DB9}"/>
              </a:ext>
            </a:extLst>
          </p:cNvPr>
          <p:cNvGrpSpPr/>
          <p:nvPr/>
        </p:nvGrpSpPr>
        <p:grpSpPr>
          <a:xfrm>
            <a:off x="3503878" y="1976847"/>
            <a:ext cx="4383948" cy="2908663"/>
            <a:chOff x="2504531" y="1976846"/>
            <a:chExt cx="4383948" cy="2908663"/>
          </a:xfrm>
        </p:grpSpPr>
        <p:cxnSp>
          <p:nvCxnSpPr>
            <p:cNvPr id="54" name="Rak koppling 53">
              <a:extLst>
                <a:ext uri="{FF2B5EF4-FFF2-40B4-BE49-F238E27FC236}">
                  <a16:creationId xmlns:a16="http://schemas.microsoft.com/office/drawing/2014/main" id="{0FA4CC59-B4A5-4264-A3D1-F05CE2220488}"/>
                </a:ext>
              </a:extLst>
            </p:cNvPr>
            <p:cNvCxnSpPr/>
            <p:nvPr/>
          </p:nvCxnSpPr>
          <p:spPr>
            <a:xfrm flipV="1">
              <a:off x="2504531" y="1976846"/>
              <a:ext cx="3591469" cy="2908663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Rak koppling 65">
              <a:extLst>
                <a:ext uri="{FF2B5EF4-FFF2-40B4-BE49-F238E27FC236}">
                  <a16:creationId xmlns:a16="http://schemas.microsoft.com/office/drawing/2014/main" id="{581E2993-C623-4E9D-876A-0861B7B50424}"/>
                </a:ext>
              </a:extLst>
            </p:cNvPr>
            <p:cNvCxnSpPr/>
            <p:nvPr/>
          </p:nvCxnSpPr>
          <p:spPr>
            <a:xfrm>
              <a:off x="6078582" y="1985863"/>
              <a:ext cx="809897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upp 69">
            <a:extLst>
              <a:ext uri="{FF2B5EF4-FFF2-40B4-BE49-F238E27FC236}">
                <a16:creationId xmlns:a16="http://schemas.microsoft.com/office/drawing/2014/main" id="{6DBE45D8-5BCD-4F61-80BD-C73C6C9A5009}"/>
              </a:ext>
            </a:extLst>
          </p:cNvPr>
          <p:cNvGrpSpPr/>
          <p:nvPr/>
        </p:nvGrpSpPr>
        <p:grpSpPr>
          <a:xfrm>
            <a:off x="3516123" y="2690950"/>
            <a:ext cx="4321359" cy="2899412"/>
            <a:chOff x="2516775" y="2690949"/>
            <a:chExt cx="4321359" cy="2899412"/>
          </a:xfrm>
        </p:grpSpPr>
        <p:cxnSp>
          <p:nvCxnSpPr>
            <p:cNvPr id="56" name="Rak koppling 55">
              <a:extLst>
                <a:ext uri="{FF2B5EF4-FFF2-40B4-BE49-F238E27FC236}">
                  <a16:creationId xmlns:a16="http://schemas.microsoft.com/office/drawing/2014/main" id="{C3480FA6-FE40-488C-97CD-2459CA352EB0}"/>
                </a:ext>
              </a:extLst>
            </p:cNvPr>
            <p:cNvCxnSpPr>
              <a:cxnSpLocks/>
            </p:cNvCxnSpPr>
            <p:nvPr/>
          </p:nvCxnSpPr>
          <p:spPr>
            <a:xfrm>
              <a:off x="2516775" y="2690949"/>
              <a:ext cx="3591470" cy="2899412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Rak koppling 68">
              <a:extLst>
                <a:ext uri="{FF2B5EF4-FFF2-40B4-BE49-F238E27FC236}">
                  <a16:creationId xmlns:a16="http://schemas.microsoft.com/office/drawing/2014/main" id="{A523C02F-A162-4082-9DC9-1D7382DCB00A}"/>
                </a:ext>
              </a:extLst>
            </p:cNvPr>
            <p:cNvCxnSpPr/>
            <p:nvPr/>
          </p:nvCxnSpPr>
          <p:spPr>
            <a:xfrm>
              <a:off x="6082118" y="5564503"/>
              <a:ext cx="756016" cy="0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7797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76F6FC-FF4F-84C0-D882-4A09AD384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Effekter på matchningskvalitet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A9CF72C-28E8-C50D-CC52-7D2B8F4CE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Kan mätas som jobbets lön eller varaktighet</a:t>
            </a:r>
          </a:p>
          <a:p>
            <a:r>
              <a:rPr lang="sv-SE" dirty="0"/>
              <a:t>En del studier finner positiva effekter av mer generös ersättning</a:t>
            </a:r>
          </a:p>
          <a:p>
            <a:r>
              <a:rPr lang="sv-SE" dirty="0"/>
              <a:t>De flesta studierna finner ingen effekt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200456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2F1A5E-27A1-FBA6-CFE9-20786E9B6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Omställningsstudiestödet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3BC0AC6-1442-3E8F-DB18-30D9B2BA7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Stora förhoppningar om att bidra till ”livslångt lärande”</a:t>
            </a:r>
          </a:p>
          <a:p>
            <a:r>
              <a:rPr lang="sv-SE" dirty="0"/>
              <a:t>Men anledning till frågetecken om träffsäkerheten och kostnad – Fredriksson och Seim (2024)</a:t>
            </a:r>
          </a:p>
          <a:p>
            <a:pPr marL="0" indent="0">
              <a:buNone/>
            </a:pPr>
            <a:r>
              <a:rPr lang="sv-SE" dirty="0"/>
              <a:t>     - Större sannolikhet ansöka om mer utbildad</a:t>
            </a:r>
          </a:p>
          <a:p>
            <a:pPr marL="0" indent="0">
              <a:buNone/>
            </a:pPr>
            <a:r>
              <a:rPr lang="sv-SE" dirty="0"/>
              <a:t>     - Mindre sannolikhet ansöka om större risk ersättas av AI</a:t>
            </a:r>
          </a:p>
          <a:p>
            <a:pPr marL="0" indent="0">
              <a:buNone/>
            </a:pPr>
            <a:r>
              <a:rPr lang="sv-SE" dirty="0"/>
              <a:t>     - Högre sannolikhet ansöka om större arbetslöshetsrisk men</a:t>
            </a:r>
          </a:p>
          <a:p>
            <a:pPr marL="0" indent="0">
              <a:buNone/>
            </a:pPr>
            <a:r>
              <a:rPr lang="sv-SE" dirty="0"/>
              <a:t>       mindre sannolikhet att beviljas stöd</a:t>
            </a:r>
          </a:p>
          <a:p>
            <a:pPr marL="0" indent="0">
              <a:buNone/>
            </a:pPr>
            <a:r>
              <a:rPr lang="sv-SE" dirty="0"/>
              <a:t>     - Samma ”övergång till studier” (utveckling av arbetsinkomster) för dem som</a:t>
            </a:r>
          </a:p>
          <a:p>
            <a:pPr marL="0" indent="0">
              <a:buNone/>
            </a:pPr>
            <a:r>
              <a:rPr lang="sv-SE" dirty="0"/>
              <a:t>       beviljas stöd som för dem som får avslag</a:t>
            </a:r>
          </a:p>
          <a:p>
            <a:r>
              <a:rPr lang="sv-SE" dirty="0"/>
              <a:t>Mer riktade stöd? </a:t>
            </a:r>
          </a:p>
          <a:p>
            <a:r>
              <a:rPr lang="sv-SE" dirty="0"/>
              <a:t>Lägre stödbelopp?</a:t>
            </a:r>
          </a:p>
          <a:p>
            <a:r>
              <a:rPr lang="sv-SE" dirty="0"/>
              <a:t>Använda det ordinarie studiemedelssystemet – högre lån?</a:t>
            </a:r>
          </a:p>
          <a:p>
            <a:r>
              <a:rPr lang="sv-SE" dirty="0"/>
              <a:t>Eller ska man se stödet som främst en ”löneförmån” – för insiders?</a:t>
            </a:r>
          </a:p>
        </p:txBody>
      </p:sp>
    </p:spTree>
    <p:extLst>
      <p:ext uri="{BB962C8B-B14F-4D97-AF65-F5344CB8AC3E}">
        <p14:creationId xmlns:p14="http://schemas.microsoft.com/office/powerpoint/2010/main" val="1931635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E97C3-50FF-C86F-5142-B34872005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Beveridgekurvan</a:t>
            </a:r>
            <a:endParaRPr lang="sv-SE" dirty="0">
              <a:solidFill>
                <a:schemeClr val="tx2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22F2AA0-6601-7DDC-38D6-63DB065FED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8113" y="1962615"/>
            <a:ext cx="9923966" cy="4270917"/>
          </a:xfrm>
        </p:spPr>
      </p:pic>
    </p:spTree>
    <p:extLst>
      <p:ext uri="{BB962C8B-B14F-4D97-AF65-F5344CB8AC3E}">
        <p14:creationId xmlns:p14="http://schemas.microsoft.com/office/powerpoint/2010/main" val="3102624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12643F-7BB1-1232-7DCF-894E769FD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Sysselsättningsgraden för olika grupper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B56F4201-A6EC-D476-59CA-B78993D538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7900" y="2190750"/>
            <a:ext cx="6991560" cy="4026941"/>
          </a:xfrm>
        </p:spPr>
      </p:pic>
    </p:spTree>
    <p:extLst>
      <p:ext uri="{BB962C8B-B14F-4D97-AF65-F5344CB8AC3E}">
        <p14:creationId xmlns:p14="http://schemas.microsoft.com/office/powerpoint/2010/main" val="1239544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7882F-4C5B-FAFE-9F3B-5712B1BBB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Andel självförsörjande, procent av befolkningen 20–65 år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E97089-4A12-FEDA-F455-3D3DA4672C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6360" y="2240434"/>
            <a:ext cx="6902605" cy="3881585"/>
          </a:xfrm>
        </p:spPr>
      </p:pic>
    </p:spTree>
    <p:extLst>
      <p:ext uri="{BB962C8B-B14F-4D97-AF65-F5344CB8AC3E}">
        <p14:creationId xmlns:p14="http://schemas.microsoft.com/office/powerpoint/2010/main" val="3323750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9FC920-8DB0-2F09-7AA8-F2DDBD12C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Regeringens sysselsättningspolitik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073685-F9A9-34B6-6933-06420A409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Jobbskatteavdrag</a:t>
            </a:r>
          </a:p>
          <a:p>
            <a:r>
              <a:rPr lang="sv-SE" dirty="0"/>
              <a:t>Bidragstak</a:t>
            </a:r>
          </a:p>
          <a:p>
            <a:r>
              <a:rPr lang="sv-SE" dirty="0"/>
              <a:t>Successiv kvalificering till sociala ersättningar för invandrare</a:t>
            </a:r>
          </a:p>
          <a:p>
            <a:r>
              <a:rPr lang="sv-SE" dirty="0"/>
              <a:t>Aktivitetskrav för försörjningsstöd</a:t>
            </a:r>
          </a:p>
        </p:txBody>
      </p:sp>
    </p:spTree>
    <p:extLst>
      <p:ext uri="{BB962C8B-B14F-4D97-AF65-F5344CB8AC3E}">
        <p14:creationId xmlns:p14="http://schemas.microsoft.com/office/powerpoint/2010/main" val="2865636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B5D64C-1DC1-6E76-1F6B-1B54D2402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Den aktiva arbetsmarknadspolitiken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64C952D-4FE6-9ABE-0C96-44C020627E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1950–1990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DA37E54-7344-D428-E009-D4F8B5F1E1F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Enorm prestige för Ams</a:t>
            </a:r>
          </a:p>
          <a:p>
            <a:r>
              <a:rPr lang="sv-SE" dirty="0"/>
              <a:t>Central del av den svenska modellen</a:t>
            </a:r>
          </a:p>
          <a:p>
            <a:r>
              <a:rPr lang="sv-SE" dirty="0"/>
              <a:t>Förebild för andra länder</a:t>
            </a:r>
          </a:p>
          <a:p>
            <a:r>
              <a:rPr lang="sv-SE" dirty="0"/>
              <a:t>Ams var en ”socialdemokratisk myndighet”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4A5A1C7-E83D-01C2-53D2-793D63EEE9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Idag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954BB22-EC5F-58B6-4D23-2A620A749DE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/>
              <a:t>Allmänt kritiserad arbetsmarknadspolitik</a:t>
            </a:r>
          </a:p>
          <a:p>
            <a:r>
              <a:rPr lang="sv-SE" dirty="0"/>
              <a:t>Mycket lågt förtroende för Arbetsförmedlingen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9272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D87860-71E8-C014-EB2D-332C73389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Rehn-Meidner-modellen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B78194-154D-ECB3-6B78-25EC06A4E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Väl fungerande arbetsmarknad och tillväxtfrämjande strukturomvandling</a:t>
            </a:r>
          </a:p>
          <a:p>
            <a:r>
              <a:rPr lang="sv-SE" dirty="0"/>
              <a:t>Samspel med den solidariska lönepolitiken</a:t>
            </a:r>
          </a:p>
          <a:p>
            <a:pPr marL="0" indent="0">
              <a:buNone/>
            </a:pPr>
            <a:r>
              <a:rPr lang="sv-SE" dirty="0"/>
              <a:t>    - ”lika lön för lika arbete”</a:t>
            </a:r>
          </a:p>
          <a:p>
            <a:r>
              <a:rPr lang="sv-SE" dirty="0"/>
              <a:t>Lågproduktiva jobb skulle slås ut</a:t>
            </a:r>
          </a:p>
          <a:p>
            <a:r>
              <a:rPr lang="sv-SE" dirty="0"/>
              <a:t>Den aktiva arbetsmarknadspolitiken skulle slussa friställda till expanderande verksamheter</a:t>
            </a:r>
          </a:p>
          <a:p>
            <a:r>
              <a:rPr lang="sv-SE" dirty="0"/>
              <a:t>En allmän samhällsekonomisk funktion för arbetsmarknadspolitiken</a:t>
            </a:r>
          </a:p>
          <a:p>
            <a:r>
              <a:rPr lang="sv-SE" dirty="0"/>
              <a:t>Hög prioritet till att tillgodose expanderande företags arbetskrafts-behov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586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8623</TotalTime>
  <Words>1770</Words>
  <Application>Microsoft Office PowerPoint</Application>
  <PresentationFormat>Bredbild</PresentationFormat>
  <Paragraphs>240</Paragraphs>
  <Slides>35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35</vt:i4>
      </vt:variant>
    </vt:vector>
  </HeadingPairs>
  <TitlesOfParts>
    <vt:vector size="40" baseType="lpstr">
      <vt:lpstr>Aptos</vt:lpstr>
      <vt:lpstr>Aptos Display</vt:lpstr>
      <vt:lpstr>Arial</vt:lpstr>
      <vt:lpstr>Calibri</vt:lpstr>
      <vt:lpstr>Office-tema</vt:lpstr>
      <vt:lpstr>Hur bör arbetsmarknadspolitiken utformas?</vt:lpstr>
      <vt:lpstr>Uppläggning</vt:lpstr>
      <vt:lpstr>Arbetslöshet</vt:lpstr>
      <vt:lpstr>Beveridgekurvan</vt:lpstr>
      <vt:lpstr>Sysselsättningsgraden för olika grupper</vt:lpstr>
      <vt:lpstr>Andel självförsörjande, procent av befolkningen 20–65 år</vt:lpstr>
      <vt:lpstr>Regeringens sysselsättningspolitik</vt:lpstr>
      <vt:lpstr>Den aktiva arbetsmarknadspolitiken</vt:lpstr>
      <vt:lpstr>Rehn-Meidner-modellen</vt:lpstr>
      <vt:lpstr>Gradvis förändring av arbetsmarknads-politikens inriktning</vt:lpstr>
      <vt:lpstr>Gradvis förändring av arbetsmarknads-politikens inriktning forts.</vt:lpstr>
      <vt:lpstr>Förmedlingens uppgifter forts.</vt:lpstr>
      <vt:lpstr>Vikten av evidensbaserade insatser</vt:lpstr>
      <vt:lpstr>Kunskap om olika programs effektivitet</vt:lpstr>
      <vt:lpstr>PowerPoint-presentation</vt:lpstr>
      <vt:lpstr>PowerPoint-presentation</vt:lpstr>
      <vt:lpstr>PowerPoint-presentation</vt:lpstr>
      <vt:lpstr>Varför så svårt att öka volymerna i arbets-marknadsutbildningen?</vt:lpstr>
      <vt:lpstr>Reformeringen av Arbetsförmedlingen</vt:lpstr>
      <vt:lpstr>Oklar teori om offentliga kontra privata utförare</vt:lpstr>
      <vt:lpstr>IFAU:s och Af:s utvärderingsstudie</vt:lpstr>
      <vt:lpstr>PowerPoint-presentation</vt:lpstr>
      <vt:lpstr>Diskussion av metod</vt:lpstr>
      <vt:lpstr>Ekonomisk-politiska slutsatser av studien</vt:lpstr>
      <vt:lpstr>Andra lämpliga förändringar</vt:lpstr>
      <vt:lpstr>Anmärkningsvärda skillnader i hur arbetsmarknadsprogrammen organiseras i de nordiska länderna</vt:lpstr>
      <vt:lpstr>Kontrollen av arbetssökande</vt:lpstr>
      <vt:lpstr>Digitalisering och ärendebaserat arbetssätt</vt:lpstr>
      <vt:lpstr>Hur ser en bra arbetsmarknadspolitik ut?</vt:lpstr>
      <vt:lpstr>Hur ser en bra arbetsmarknadspolitik ut? Forts.</vt:lpstr>
      <vt:lpstr>Effekter på arbetslösas övergång till arbete av arbetslöshetsersättning </vt:lpstr>
      <vt:lpstr>Arbetslöshetsersättningens tidsprofil</vt:lpstr>
      <vt:lpstr>Många tänkbara tidsprofiler enligt teorin</vt:lpstr>
      <vt:lpstr>Effekter på matchningskvalitet</vt:lpstr>
      <vt:lpstr>Omställningsstudiestödet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Arbetsmarknadspolitik, arbetsmarknad och Arbetsförmedlingens uppdrag</dc:title>
  <dc:creator>Lars Calmfors</dc:creator>
  <cp:lastModifiedBy>Lars Calmfors</cp:lastModifiedBy>
  <cp:revision>26</cp:revision>
  <cp:lastPrinted>2025-05-24T17:12:29Z</cp:lastPrinted>
  <dcterms:created xsi:type="dcterms:W3CDTF">2024-04-21T09:50:14Z</dcterms:created>
  <dcterms:modified xsi:type="dcterms:W3CDTF">2025-05-27T15:22:07Z</dcterms:modified>
</cp:coreProperties>
</file>