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265" r:id="rId4"/>
    <p:sldId id="350" r:id="rId5"/>
    <p:sldId id="319" r:id="rId6"/>
    <p:sldId id="352" r:id="rId7"/>
    <p:sldId id="353" r:id="rId8"/>
    <p:sldId id="329" r:id="rId9"/>
    <p:sldId id="357" r:id="rId10"/>
    <p:sldId id="358" r:id="rId11"/>
    <p:sldId id="371" r:id="rId12"/>
    <p:sldId id="356" r:id="rId13"/>
    <p:sldId id="354" r:id="rId14"/>
    <p:sldId id="360" r:id="rId15"/>
    <p:sldId id="372" r:id="rId16"/>
    <p:sldId id="332" r:id="rId17"/>
    <p:sldId id="361" r:id="rId18"/>
    <p:sldId id="373" r:id="rId19"/>
    <p:sldId id="362" r:id="rId20"/>
    <p:sldId id="338" r:id="rId21"/>
    <p:sldId id="339" r:id="rId22"/>
    <p:sldId id="342" r:id="rId23"/>
    <p:sldId id="343" r:id="rId24"/>
    <p:sldId id="369" r:id="rId25"/>
    <p:sldId id="368" r:id="rId26"/>
    <p:sldId id="347" r:id="rId27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9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4286-8388-2EBB-6CBB-EA926B1DE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F138A-97BB-24EC-B211-FD49B7AFD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751C4-E7CA-00E2-5A52-B1A79EDB1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E785-4154-9D0F-D0BE-0C4CC274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CCCBF-CB94-5384-B978-393E91AA7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424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8E07A-77CE-17DB-C826-D13961C2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94E21-9DD5-B4FA-2E96-9020BEF58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E55E8-DFFF-EA35-B952-F61601F23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DEFD4-9B30-9706-E3AE-95F0C8C9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5E6C-76DB-A6AD-3E6F-D575025A7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28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B92EB8-DB6F-16E3-EB12-885DA939F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64290-FAE5-118A-A3D5-4581E324D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3385E-DF93-D6B0-DED4-9484BEDF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833DA-3F62-7E6C-E4CA-B29DE6C1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D7326-11C6-AF1A-0D86-F5D3E847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340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06424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91B6-0E5C-13B4-56F8-A9E15A11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5F4C1-2A5D-513D-E2F3-1BA20D04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D9F02-CBD6-EFAB-CAD2-E3F2FFE1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4A19B-8031-E5BF-DF63-6AAFF9BB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9BA91-C08C-533B-1292-298C8C9C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327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22579-5BA0-4498-5045-29C23B54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67249-B02C-C915-A529-08AD5237F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3316-1C9A-93C8-4487-1E8334C9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C3927-2EF4-725D-678F-F9096C37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88D99-E0FA-4BD0-FAEB-A29834816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79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4E1D-1EFB-AAE3-9BD2-C0B18B84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D46F5-2BE2-9762-F049-BE4F63B1F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A4B1D-5D16-EEBF-767E-83D7592BE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99CFE-E1AE-F1DE-F8E0-46089F1D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BA04DA-3F2A-79B5-E759-010C789C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8795B-D822-BA16-077D-B98810369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89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06FAB-3B8D-E0C6-4411-AB5FE053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6442C-7C54-887C-C232-CC90049F3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E6A54-38B3-0B61-80B0-B896657F4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F8470-B753-592A-EA64-70D78D73F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96E12-C33D-F8AA-7F9F-FA59E6174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4CEC0B-9424-A9C9-F5A3-D573A468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925BA-18B9-B18D-6007-168BA88B5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A9B0E-B220-D82F-2F4F-B8B7F032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FFB60-05FC-02E0-AE8C-2B4F128F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A7E6D-1647-A260-9FB4-25727BD9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3D40F-44A0-70B2-4201-EA73FDC3C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ABA67-17B2-6B6F-E9BB-0252C761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75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64F45-59B5-25ED-E4E9-42E26776B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AE061-91AF-2319-95C1-47336904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6634F-9FA3-2C39-2632-E4689F13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95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445A8-E317-1C6A-6BC5-C94A34B57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5C225-9F73-5F06-C178-7B9884682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6228-D376-690F-68A4-E39D771B3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F9B3E-2ADE-FF75-F3BF-155F7C32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F238E-2EBD-889D-FFFA-6B20703F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71646-0ED8-A6EF-68DC-025BBFA0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630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B210F-4258-C508-EEA7-B223C6DA1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07BE8-D279-4D00-E757-EBDFED40B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35E6B-8C6C-0AB6-580E-A7DC976C5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74B88-1E78-3AA1-980B-F0A9AB3C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E0A5F-9780-507D-E885-7D9BF282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4735D-D1D5-A1A8-134C-C6253ED9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74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A43412-98A5-9813-B1BF-F51DD0F1E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A2060-375C-218E-713A-2446B2F5B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9C14D-50E0-AE23-395A-100EAF3C4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667C4F-29D8-4E16-A3C5-7865470FBAAC}" type="datetimeFigureOut">
              <a:rPr lang="sv-SE" smtClean="0"/>
              <a:t>2025-05-20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756BC-4604-29B0-B4FC-F396F3A2F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ACD46-CB85-6958-E627-7742B16DD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7AF83C-A193-4AB8-A6A7-0CB9D93EA1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500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5EB5-4CF6-AD57-D45F-5CFE72EF1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800" dirty="0">
                <a:solidFill>
                  <a:schemeClr val="tx2"/>
                </a:solidFill>
              </a:rPr>
              <a:t>Det ekonomiska läget, de ekonomiska framtidsutsikterna och de offentliga utgifternas finansiering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522D10-500E-D4A7-3182-444547DF26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 err="1"/>
              <a:t>IFN:s</a:t>
            </a:r>
            <a:r>
              <a:rPr lang="sv-SE" dirty="0"/>
              <a:t> styrelse</a:t>
            </a:r>
          </a:p>
          <a:p>
            <a:r>
              <a:rPr lang="sv-SE" dirty="0"/>
              <a:t>21/5-2025</a:t>
            </a:r>
          </a:p>
        </p:txBody>
      </p:sp>
    </p:spTree>
    <p:extLst>
      <p:ext uri="{BB962C8B-B14F-4D97-AF65-F5344CB8AC3E}">
        <p14:creationId xmlns:p14="http://schemas.microsoft.com/office/powerpoint/2010/main" val="8774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7135B2-C837-6703-0BAA-3EA2CE00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USA:s statsskuld enligt CBO, procent av BNP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E7D72FD-CFE4-A884-BBF1-2475C9A187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525" y="2021435"/>
            <a:ext cx="7486649" cy="4484638"/>
          </a:xfrm>
        </p:spPr>
      </p:pic>
    </p:spTree>
    <p:extLst>
      <p:ext uri="{BB962C8B-B14F-4D97-AF65-F5344CB8AC3E}">
        <p14:creationId xmlns:p14="http://schemas.microsoft.com/office/powerpoint/2010/main" val="71191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31B95-988F-003F-0259-92285A34A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AE6EEA-01FF-8BFE-F640-EC85F89E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Oroande offentligfinansiell situation i USA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0F48D3-E31E-5654-30E7-383132EC6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Svårt se konsolidering av statsfinanserna framför sig</a:t>
            </a:r>
          </a:p>
          <a:p>
            <a:r>
              <a:rPr lang="sv-SE" dirty="0"/>
              <a:t>Också USA kan drabbas av en statsskuldkris</a:t>
            </a:r>
          </a:p>
          <a:p>
            <a:pPr marL="0" indent="0">
              <a:buNone/>
            </a:pPr>
            <a:r>
              <a:rPr lang="sv-SE" dirty="0"/>
              <a:t>    - Risk för snöbollseffekter</a:t>
            </a:r>
          </a:p>
          <a:p>
            <a:pPr marL="0" indent="0">
              <a:buNone/>
            </a:pPr>
            <a:r>
              <a:rPr lang="sv-SE" dirty="0"/>
              <a:t>    - Svårt föreställa sig effekterna</a:t>
            </a:r>
          </a:p>
          <a:p>
            <a:pPr marL="0" indent="0">
              <a:buNone/>
            </a:pPr>
            <a:r>
              <a:rPr lang="sv-SE" dirty="0"/>
              <a:t>    - Dollardepreciering och höjningar av de långa räntorna</a:t>
            </a:r>
          </a:p>
          <a:p>
            <a:pPr marL="0" indent="0">
              <a:buNone/>
            </a:pPr>
            <a:r>
              <a:rPr lang="sv-SE" dirty="0"/>
              <a:t>    - Kapitalförluster både i USA och resten av världen</a:t>
            </a:r>
          </a:p>
          <a:p>
            <a:pPr marL="0" indent="0">
              <a:buNone/>
            </a:pPr>
            <a:r>
              <a:rPr lang="sv-SE" dirty="0"/>
              <a:t>    - Global finanskris?</a:t>
            </a:r>
          </a:p>
        </p:txBody>
      </p:sp>
    </p:spTree>
    <p:extLst>
      <p:ext uri="{BB962C8B-B14F-4D97-AF65-F5344CB8AC3E}">
        <p14:creationId xmlns:p14="http://schemas.microsoft.com/office/powerpoint/2010/main" val="2443676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EA1020-E0DF-1C4B-FA13-20A7CE3B9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				BNP per capita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F494FA3D-04E6-5252-ABC9-76A61D006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8802" y="2381251"/>
            <a:ext cx="7198545" cy="4111624"/>
          </a:xfrm>
        </p:spPr>
      </p:pic>
    </p:spTree>
    <p:extLst>
      <p:ext uri="{BB962C8B-B14F-4D97-AF65-F5344CB8AC3E}">
        <p14:creationId xmlns:p14="http://schemas.microsoft.com/office/powerpoint/2010/main" val="66268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53D63F-852D-3FBE-71FE-DB85A731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Långsiktiga tillväxteffekter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274C28-A283-CD03-6BFB-95581EEDB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Sämre utnyttjande av resurser med tullar</a:t>
            </a:r>
          </a:p>
          <a:p>
            <a:pPr marL="0" indent="0">
              <a:buNone/>
            </a:pPr>
            <a:r>
              <a:rPr lang="sv-SE" dirty="0"/>
              <a:t>   - Komparativa fördelar</a:t>
            </a:r>
          </a:p>
          <a:p>
            <a:pPr marL="0" indent="0">
              <a:buNone/>
            </a:pPr>
            <a:r>
              <a:rPr lang="sv-SE" dirty="0"/>
              <a:t>   - Stordriftsfördelar</a:t>
            </a:r>
          </a:p>
          <a:p>
            <a:r>
              <a:rPr lang="sv-SE" dirty="0"/>
              <a:t>Kommer ovanpå tendenser till mer självförsörjning av säkerhetsskäl</a:t>
            </a:r>
          </a:p>
          <a:p>
            <a:r>
              <a:rPr lang="sv-SE" dirty="0"/>
              <a:t>Andra faktorer</a:t>
            </a:r>
          </a:p>
          <a:p>
            <a:pPr marL="0" indent="0">
              <a:buNone/>
            </a:pPr>
            <a:r>
              <a:rPr lang="sv-SE" dirty="0"/>
              <a:t>   - Försvarssatsningar</a:t>
            </a:r>
          </a:p>
          <a:p>
            <a:pPr marL="0" indent="0">
              <a:buNone/>
            </a:pPr>
            <a:r>
              <a:rPr lang="sv-SE" dirty="0"/>
              <a:t>   - Ökande sysselsättningsgrad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78386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12643F-7BB1-1232-7DCF-894E769F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Sysselsättningsgraden för olika grupper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56F4201-A6EC-D476-59CA-B78993D538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7900" y="2190750"/>
            <a:ext cx="6991560" cy="4026941"/>
          </a:xfrm>
        </p:spPr>
      </p:pic>
    </p:spTree>
    <p:extLst>
      <p:ext uri="{BB962C8B-B14F-4D97-AF65-F5344CB8AC3E}">
        <p14:creationId xmlns:p14="http://schemas.microsoft.com/office/powerpoint/2010/main" val="1239544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D6E4DC-DD9E-12B4-1F7B-189E1CD35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8D0D6D-F62C-355A-DFCE-F12730E0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Långsiktiga tillväxteffekter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5ADC2E-6B01-1685-3CC1-8993A125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Sämre utnyttjande av resurser med tullar</a:t>
            </a:r>
          </a:p>
          <a:p>
            <a:pPr marL="0" indent="0">
              <a:buNone/>
            </a:pPr>
            <a:r>
              <a:rPr lang="sv-SE" dirty="0"/>
              <a:t>   - Komparativa fördelar</a:t>
            </a:r>
          </a:p>
          <a:p>
            <a:pPr marL="0" indent="0">
              <a:buNone/>
            </a:pPr>
            <a:r>
              <a:rPr lang="sv-SE" dirty="0"/>
              <a:t>   - Stordriftsfördelar</a:t>
            </a:r>
          </a:p>
          <a:p>
            <a:r>
              <a:rPr lang="sv-SE" dirty="0"/>
              <a:t>Kommer ovanpå tendenser till mer självförsörjning av säkerhetsskäl</a:t>
            </a:r>
          </a:p>
          <a:p>
            <a:r>
              <a:rPr lang="sv-SE" dirty="0"/>
              <a:t>Andra faktorer</a:t>
            </a:r>
          </a:p>
          <a:p>
            <a:pPr marL="0" indent="0">
              <a:buNone/>
            </a:pPr>
            <a:r>
              <a:rPr lang="sv-SE" dirty="0"/>
              <a:t>   - Försvarssatsningar</a:t>
            </a:r>
          </a:p>
          <a:p>
            <a:pPr marL="0" indent="0">
              <a:buNone/>
            </a:pPr>
            <a:r>
              <a:rPr lang="sv-SE" dirty="0"/>
              <a:t>   - Ökande sysselsättningsgrad</a:t>
            </a:r>
          </a:p>
          <a:p>
            <a:pPr marL="0" indent="0">
              <a:buNone/>
            </a:pPr>
            <a:r>
              <a:rPr lang="sv-SE" dirty="0"/>
              <a:t>   - Bättre matchning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43034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E97C3-50FF-C86F-5142-B34872005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Beveridgekurvan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2F2AA0-6601-7DDC-38D6-63DB065FE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113" y="1962615"/>
            <a:ext cx="9923966" cy="4270917"/>
          </a:xfrm>
        </p:spPr>
      </p:pic>
    </p:spTree>
    <p:extLst>
      <p:ext uri="{BB962C8B-B14F-4D97-AF65-F5344CB8AC3E}">
        <p14:creationId xmlns:p14="http://schemas.microsoft.com/office/powerpoint/2010/main" val="3102624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FAAA21-920E-52B1-0F6F-BC89810D2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Åtgärder för bättre matchning och högre sysselsättning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50C0EE-F953-F067-1850-8BB5DED20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Svårt tro att det går att få ut så mycket mer från fler jobbskatteavdrag eller bidragstak med mera</a:t>
            </a:r>
          </a:p>
          <a:p>
            <a:r>
              <a:rPr lang="sv-SE" dirty="0"/>
              <a:t>Aktivitetskrav för sociala ersättningar</a:t>
            </a:r>
          </a:p>
          <a:p>
            <a:r>
              <a:rPr lang="sv-SE" dirty="0"/>
              <a:t>Mer arbetsgivarinriktat arbete av Arbetsförmedlingen</a:t>
            </a:r>
          </a:p>
          <a:p>
            <a:pPr marL="0" indent="0">
              <a:buNone/>
            </a:pPr>
            <a:r>
              <a:rPr lang="sv-SE" dirty="0"/>
              <a:t>     - Ond cirkel på grund av allt mer fokus på arbetslösa som står långt från</a:t>
            </a:r>
          </a:p>
          <a:p>
            <a:pPr marL="0" indent="0">
              <a:buNone/>
            </a:pPr>
            <a:r>
              <a:rPr lang="sv-SE" dirty="0"/>
              <a:t>       arbetsmarknaden</a:t>
            </a:r>
          </a:p>
          <a:p>
            <a:pPr marL="0" indent="0">
              <a:buNone/>
            </a:pPr>
            <a:r>
              <a:rPr lang="sv-SE" dirty="0"/>
              <a:t>      - Intensifierade förmedlingsinsatser med lokal förankring och kontinuitet i kontakterna med</a:t>
            </a:r>
          </a:p>
          <a:p>
            <a:pPr marL="0" indent="0">
              <a:buNone/>
            </a:pPr>
            <a:r>
              <a:rPr lang="sv-SE" dirty="0"/>
              <a:t>         de arbetssökande</a:t>
            </a:r>
          </a:p>
          <a:p>
            <a:r>
              <a:rPr lang="sv-SE" dirty="0"/>
              <a:t>Balansen mellan insatser i egen regi och användning av externa leverantörer</a:t>
            </a:r>
          </a:p>
          <a:p>
            <a:r>
              <a:rPr lang="sv-SE" dirty="0"/>
              <a:t>Större krav på geografisk och yrkesmässig rörlighet</a:t>
            </a:r>
          </a:p>
          <a:p>
            <a:r>
              <a:rPr lang="sv-SE" dirty="0"/>
              <a:t>Mer arbetsmarknadsutbildning</a:t>
            </a:r>
          </a:p>
          <a:p>
            <a:pPr marL="0" indent="0">
              <a:buNone/>
            </a:pPr>
            <a:r>
              <a:rPr 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18623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7C561-4CDC-AD21-241D-DFF6C93D0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7D13DB-945B-BBB5-CA8F-ADCA0BFC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Långsiktiga tillväxteffekter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21B55F-3936-6782-8755-63C5F57C2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Sämre utnyttjande av resurser med tullar</a:t>
            </a:r>
          </a:p>
          <a:p>
            <a:pPr marL="0" indent="0">
              <a:buNone/>
            </a:pPr>
            <a:r>
              <a:rPr lang="sv-SE" dirty="0"/>
              <a:t>   - Komparativa fördelar</a:t>
            </a:r>
          </a:p>
          <a:p>
            <a:pPr marL="0" indent="0">
              <a:buNone/>
            </a:pPr>
            <a:r>
              <a:rPr lang="sv-SE" dirty="0"/>
              <a:t>   - Stordriftsfördelar</a:t>
            </a:r>
          </a:p>
          <a:p>
            <a:r>
              <a:rPr lang="sv-SE" dirty="0"/>
              <a:t>Kommer ovanpå tendenser till mer självförsörjning av säkerhetsskäl</a:t>
            </a:r>
          </a:p>
          <a:p>
            <a:r>
              <a:rPr lang="sv-SE" dirty="0"/>
              <a:t>Andra faktorer</a:t>
            </a:r>
          </a:p>
          <a:p>
            <a:pPr marL="0" indent="0">
              <a:buNone/>
            </a:pPr>
            <a:r>
              <a:rPr lang="sv-SE" dirty="0"/>
              <a:t>   - Försvarssatsningar</a:t>
            </a:r>
          </a:p>
          <a:p>
            <a:pPr marL="0" indent="0">
              <a:buNone/>
            </a:pPr>
            <a:r>
              <a:rPr lang="sv-SE" dirty="0"/>
              <a:t>   - Ökande sysselsättningsgrad</a:t>
            </a:r>
          </a:p>
          <a:p>
            <a:pPr marL="0" indent="0">
              <a:buNone/>
            </a:pPr>
            <a:r>
              <a:rPr lang="sv-SE" dirty="0"/>
              <a:t>   - Bättre matchning</a:t>
            </a:r>
          </a:p>
          <a:p>
            <a:pPr marL="0" indent="0">
              <a:buNone/>
            </a:pPr>
            <a:r>
              <a:rPr lang="sv-SE" dirty="0"/>
              <a:t>   - Euroanslutning</a:t>
            </a:r>
          </a:p>
        </p:txBody>
      </p:sp>
    </p:spTree>
    <p:extLst>
      <p:ext uri="{BB962C8B-B14F-4D97-AF65-F5344CB8AC3E}">
        <p14:creationId xmlns:p14="http://schemas.microsoft.com/office/powerpoint/2010/main" val="3102795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E30720-5EBD-A19F-BE54-4ED71C27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Euroanslutning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9089FA-70BF-66CA-DFE0-34C409E0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Gemensam valuta stimulerar handeln</a:t>
            </a:r>
          </a:p>
          <a:p>
            <a:r>
              <a:rPr lang="sv-SE" dirty="0"/>
              <a:t>Större effekter enligt senare forskning än när EMU-utredningen gjordes (1996)</a:t>
            </a:r>
          </a:p>
          <a:p>
            <a:pPr marL="0" indent="0">
              <a:buNone/>
            </a:pPr>
            <a:r>
              <a:rPr lang="sv-SE" dirty="0"/>
              <a:t>   - Då effekter av mindre växelkursvolatilitet</a:t>
            </a:r>
          </a:p>
          <a:p>
            <a:pPr marL="0" indent="0">
              <a:buNone/>
            </a:pPr>
            <a:r>
              <a:rPr lang="sv-SE" dirty="0"/>
              <a:t>   - Gemensam valuta innebär en mer fundamental förändring</a:t>
            </a:r>
          </a:p>
          <a:p>
            <a:r>
              <a:rPr lang="sv-SE" dirty="0"/>
              <a:t>Ökning av bilateral handel med 10–20 procent</a:t>
            </a:r>
          </a:p>
          <a:p>
            <a:r>
              <a:rPr lang="sv-SE" dirty="0"/>
              <a:t>Ökning av utländska direktinvesteringar med 20 procent</a:t>
            </a:r>
          </a:p>
        </p:txBody>
      </p:sp>
    </p:spTree>
    <p:extLst>
      <p:ext uri="{BB962C8B-B14F-4D97-AF65-F5344CB8AC3E}">
        <p14:creationId xmlns:p14="http://schemas.microsoft.com/office/powerpoint/2010/main" val="57047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04BA0D-2343-E3FD-7447-AD5FD741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Inflation, procent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E61C89A9-78F0-CB11-F8D8-EAE48A29A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3086" y="1838325"/>
            <a:ext cx="7752339" cy="4508865"/>
          </a:xfrm>
        </p:spPr>
      </p:pic>
    </p:spTree>
    <p:extLst>
      <p:ext uri="{BB962C8B-B14F-4D97-AF65-F5344CB8AC3E}">
        <p14:creationId xmlns:p14="http://schemas.microsoft.com/office/powerpoint/2010/main" val="745220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5F4195-B3B6-FA34-3115-A0EFA3F0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Diskussionen om överskottsmålet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5F4969-AA35-B338-300E-8CA6F5888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Nuvarande överskottsmål för offentlig sektors finansiella sparande: 1/3 procent av BNP</a:t>
            </a:r>
          </a:p>
          <a:p>
            <a:r>
              <a:rPr lang="sv-SE" dirty="0"/>
              <a:t>Många ekonomer (inklusive jag): underskottsmål på 0,5 procent av BNP</a:t>
            </a:r>
          </a:p>
          <a:p>
            <a:r>
              <a:rPr lang="sv-SE" dirty="0"/>
              <a:t>För att finansiera en tillfällig investeringspuckel</a:t>
            </a:r>
          </a:p>
          <a:p>
            <a:pPr marL="0" indent="0">
              <a:buNone/>
            </a:pPr>
            <a:r>
              <a:rPr lang="sv-SE" dirty="0"/>
              <a:t>   - Grön omställning</a:t>
            </a:r>
          </a:p>
          <a:p>
            <a:pPr marL="0" indent="0">
              <a:buNone/>
            </a:pPr>
            <a:r>
              <a:rPr lang="sv-SE" dirty="0"/>
              <a:t>   - Energisystem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VA-system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Transportinfrastruktur</a:t>
            </a:r>
          </a:p>
        </p:txBody>
      </p:sp>
    </p:spTree>
    <p:extLst>
      <p:ext uri="{BB962C8B-B14F-4D97-AF65-F5344CB8AC3E}">
        <p14:creationId xmlns:p14="http://schemas.microsoft.com/office/powerpoint/2010/main" val="2389857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71C33D-0DDC-ECCD-014D-4882977D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Ekonomisk-teoretisk argumentation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43AD0B-816F-7CDA-15C9-F8F18F89D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Tillfälliga utgiftsökningar bör lånefinansieras</a:t>
            </a:r>
          </a:p>
          <a:p>
            <a:pPr marL="0" indent="0">
              <a:buNone/>
            </a:pPr>
            <a:r>
              <a:rPr lang="sv-SE" dirty="0"/>
              <a:t>    - Mindre kostsamt sprida ut finansieringen över tid än stora</a:t>
            </a:r>
          </a:p>
          <a:p>
            <a:pPr marL="0" indent="0">
              <a:buNone/>
            </a:pPr>
            <a:r>
              <a:rPr lang="sv-SE" dirty="0"/>
              <a:t>       skattehöjningar eller utgiftsneddragningar under en period</a:t>
            </a:r>
          </a:p>
          <a:p>
            <a:r>
              <a:rPr lang="sv-SE" dirty="0"/>
              <a:t>Särskilt starkt argument för tillfälliga </a:t>
            </a:r>
            <a:r>
              <a:rPr lang="sv-SE" i="1" dirty="0"/>
              <a:t>investeringsökningar</a:t>
            </a:r>
          </a:p>
          <a:p>
            <a:pPr marL="0" indent="0">
              <a:buNone/>
            </a:pPr>
            <a:r>
              <a:rPr lang="sv-SE" i="1" dirty="0"/>
              <a:t>   - </a:t>
            </a:r>
            <a:r>
              <a:rPr lang="sv-SE" dirty="0"/>
              <a:t>Finansiell börda för framtida generationer (om ränta &gt; tillväxttakt)</a:t>
            </a:r>
          </a:p>
          <a:p>
            <a:pPr marL="0" indent="0">
              <a:buNone/>
            </a:pPr>
            <a:r>
              <a:rPr lang="sv-SE" dirty="0"/>
              <a:t>   - Men framtida generationer är de som får nytta av investeringarna</a:t>
            </a:r>
          </a:p>
        </p:txBody>
      </p:sp>
    </p:spTree>
    <p:extLst>
      <p:ext uri="{BB962C8B-B14F-4D97-AF65-F5344CB8AC3E}">
        <p14:creationId xmlns:p14="http://schemas.microsoft.com/office/powerpoint/2010/main" val="860149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10E9A7-D44E-6385-38CD-D06F4709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Överväganden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FF8C5E-6834-91C7-89B1-3E9BCFDCE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Rimligt med finansiell börda på framtida generationer om vi tillfälligt investerar mer, vilket kommer dem till godo</a:t>
            </a:r>
          </a:p>
          <a:p>
            <a:r>
              <a:rPr lang="sv-SE" dirty="0"/>
              <a:t>Den parlamentariska kommittén</a:t>
            </a:r>
          </a:p>
          <a:p>
            <a:pPr marL="0" indent="0">
              <a:buNone/>
            </a:pPr>
            <a:r>
              <a:rPr lang="sv-SE" dirty="0"/>
              <a:t>   - Ville inte lägga finansiell börda på framtida generationer</a:t>
            </a:r>
          </a:p>
          <a:p>
            <a:pPr marL="0" indent="0">
              <a:buNone/>
            </a:pPr>
            <a:r>
              <a:rPr lang="sv-SE" dirty="0"/>
              <a:t>   - Därför balansmål och inte underskottsmål</a:t>
            </a:r>
          </a:p>
          <a:p>
            <a:r>
              <a:rPr lang="sv-SE" dirty="0"/>
              <a:t>Men nu politisk enighet om att lånefinansiera permanent ökade försvarsutgifter</a:t>
            </a:r>
          </a:p>
          <a:p>
            <a:pPr marL="0" indent="0">
              <a:buNone/>
            </a:pPr>
            <a:r>
              <a:rPr lang="sv-SE" dirty="0"/>
              <a:t>    - Framtida generationer får betala både för sina försvarsutgifter</a:t>
            </a:r>
          </a:p>
          <a:p>
            <a:pPr marL="0" indent="0">
              <a:buNone/>
            </a:pPr>
            <a:r>
              <a:rPr lang="sv-SE" dirty="0"/>
              <a:t>      och en del av våra</a:t>
            </a:r>
          </a:p>
          <a:p>
            <a:r>
              <a:rPr lang="sv-SE" dirty="0"/>
              <a:t>Logisk kullerbytta</a:t>
            </a:r>
          </a:p>
          <a:p>
            <a:r>
              <a:rPr lang="sv-SE" dirty="0"/>
              <a:t>Finanspolitiska rådet: Finansiering genom reformutrymmet</a:t>
            </a:r>
          </a:p>
        </p:txBody>
      </p:sp>
    </p:spTree>
    <p:extLst>
      <p:ext uri="{BB962C8B-B14F-4D97-AF65-F5344CB8AC3E}">
        <p14:creationId xmlns:p14="http://schemas.microsoft.com/office/powerpoint/2010/main" val="2990920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1795C1-B369-A761-AAAA-CE541D5D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Ekonomisk-teoretisk argumentation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4FA076-C249-AB7F-FE27-F366F7AC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Permanenta utgiftsökningar bör finansieras med permanenta budgetförstärkningar</a:t>
            </a:r>
          </a:p>
          <a:p>
            <a:pPr marL="0" indent="0">
              <a:buNone/>
            </a:pPr>
            <a:r>
              <a:rPr lang="sv-SE" dirty="0"/>
              <a:t>    - Skattehöjningar</a:t>
            </a:r>
          </a:p>
          <a:p>
            <a:pPr marL="0" indent="0">
              <a:buNone/>
            </a:pPr>
            <a:r>
              <a:rPr lang="sv-SE" dirty="0"/>
              <a:t>    - Minskningar av andra utgifter</a:t>
            </a:r>
          </a:p>
          <a:p>
            <a:r>
              <a:rPr lang="sv-SE" dirty="0"/>
              <a:t>Inte fullständig permanent finansiering kan motiveras med att hushållen gått igenom en period med stora reallönefall</a:t>
            </a:r>
          </a:p>
          <a:p>
            <a:r>
              <a:rPr lang="sv-SE" dirty="0"/>
              <a:t>Men svårt motivera fullständig lånefinansiering av ökade försvarsutgifter till 2030 och infasning av permanenta budgetförstärkningar först till 2035</a:t>
            </a:r>
          </a:p>
          <a:p>
            <a:r>
              <a:rPr lang="sv-SE" dirty="0"/>
              <a:t>Vi borde låna till investeringsökningarna men i huvudsak finansiera de ökade försvarssatsningarna genom permanenta budgetförstärkningar</a:t>
            </a:r>
          </a:p>
          <a:p>
            <a:pPr marL="0" indent="0">
              <a:buNone/>
            </a:pPr>
            <a:r>
              <a:rPr lang="sv-SE" dirty="0"/>
              <a:t>    - Politikerna vill göra tvärtom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6986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32EB2B-5834-EDB5-5944-11A457F0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>
                <a:solidFill>
                  <a:schemeClr val="tx2"/>
                </a:solidFill>
              </a:rPr>
              <a:t>Påverkan på den offentliga sektorns finansiella sparande av föreslagna lån till kärnkraft, miljarder kronor: redovisning som utgifter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13A1C33E-3AD5-2EDE-97B7-8F36CEE17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6" y="1781175"/>
            <a:ext cx="7841794" cy="4704604"/>
          </a:xfrm>
        </p:spPr>
      </p:pic>
    </p:spTree>
    <p:extLst>
      <p:ext uri="{BB962C8B-B14F-4D97-AF65-F5344CB8AC3E}">
        <p14:creationId xmlns:p14="http://schemas.microsoft.com/office/powerpoint/2010/main" val="2697176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162D50-EB1A-0E22-C137-866A1131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Regeringens föreslagna finansiering av de höjda försvarsanslagen, procent av BNP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3B8430B-1916-7FE0-E18A-8683A2881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7875" y="2266950"/>
            <a:ext cx="7439599" cy="3804488"/>
          </a:xfrm>
        </p:spPr>
      </p:pic>
    </p:spTree>
    <p:extLst>
      <p:ext uri="{BB962C8B-B14F-4D97-AF65-F5344CB8AC3E}">
        <p14:creationId xmlns:p14="http://schemas.microsoft.com/office/powerpoint/2010/main" val="2176061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757C4-3638-D765-01E2-1DCFF97A0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B251AD-1DC5-B253-23BF-0F17DFB83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Spelar det någon roll?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F7FC6D-1D18-9D9A-C531-A12051586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Lånen är ju inte öronmärkta</a:t>
            </a:r>
          </a:p>
          <a:p>
            <a:r>
              <a:rPr lang="sv-SE" dirty="0"/>
              <a:t>Men farlig princip som knäsätts</a:t>
            </a:r>
          </a:p>
          <a:p>
            <a:pPr marL="0" indent="0">
              <a:buNone/>
            </a:pPr>
            <a:r>
              <a:rPr lang="sv-SE" dirty="0"/>
              <a:t>   - Budgetposter utanför det finanspolitiska ramverket</a:t>
            </a:r>
          </a:p>
          <a:p>
            <a:pPr marL="0" indent="0">
              <a:buNone/>
            </a:pPr>
            <a:r>
              <a:rPr lang="sv-SE" dirty="0"/>
              <a:t>   - Lån till permanenta utgifter</a:t>
            </a:r>
          </a:p>
          <a:p>
            <a:r>
              <a:rPr lang="sv-SE" dirty="0"/>
              <a:t>”Inte tränga undan andra nödvändiga utgifter”</a:t>
            </a:r>
          </a:p>
          <a:p>
            <a:pPr marL="0" indent="0">
              <a:buNone/>
            </a:pPr>
            <a:r>
              <a:rPr lang="sv-SE" dirty="0"/>
              <a:t>      - Men samma argumentation kan anföras längre fram</a:t>
            </a:r>
          </a:p>
          <a:p>
            <a:pPr marL="0" indent="0">
              <a:buNone/>
            </a:pPr>
            <a:r>
              <a:rPr lang="sv-SE" dirty="0"/>
              <a:t>      - Lättare få acceptans för budgetförstärkningar när</a:t>
            </a:r>
          </a:p>
          <a:p>
            <a:pPr marL="0" indent="0">
              <a:buNone/>
            </a:pPr>
            <a:r>
              <a:rPr lang="sv-SE" dirty="0"/>
              <a:t>        försvarsutgifterna ökar än längre fram när de bara ligger på en</a:t>
            </a:r>
          </a:p>
          <a:p>
            <a:pPr marL="0" indent="0">
              <a:buNone/>
            </a:pPr>
            <a:r>
              <a:rPr lang="sv-SE" dirty="0"/>
              <a:t>        högre nivå</a:t>
            </a:r>
          </a:p>
          <a:p>
            <a:r>
              <a:rPr lang="sv-SE" dirty="0"/>
              <a:t>Vi ger oss ut på ett sluttande plan</a:t>
            </a:r>
          </a:p>
        </p:txBody>
      </p:sp>
    </p:spTree>
    <p:extLst>
      <p:ext uri="{BB962C8B-B14F-4D97-AF65-F5344CB8AC3E}">
        <p14:creationId xmlns:p14="http://schemas.microsoft.com/office/powerpoint/2010/main" val="205999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443DC-4DD7-A9F1-7C6E-D401AA7D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BNP-gap och sysselsättningsgap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AA4D6CD-9ED2-0FE5-30CD-05F7E5730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18446"/>
            <a:ext cx="8658225" cy="448150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2FD93B0-97A8-3681-0EAA-DD9405ADA5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 sysselsättning enl. NR,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D98EDD9-3425-5173-A349-20052FF2E1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5056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6166C0-7048-4DA6-9D4F-6B7BEDABC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Arbetslöshet, procent av arbetskraften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8793A54-B3AB-065E-3842-FF84BD8D8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6293" y="2175906"/>
            <a:ext cx="8284198" cy="3996293"/>
          </a:xfrm>
        </p:spPr>
      </p:pic>
    </p:spTree>
    <p:extLst>
      <p:ext uri="{BB962C8B-B14F-4D97-AF65-F5344CB8AC3E}">
        <p14:creationId xmlns:p14="http://schemas.microsoft.com/office/powerpoint/2010/main" val="346820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77905-2B7B-941C-BE8D-AA17EEBB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Tullkrigets effekter på den svenska konjunkturen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C4D1F-FF4D-D96B-ADB2-B2B823423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Direkta effekter av minskad export till USA</a:t>
            </a:r>
          </a:p>
          <a:p>
            <a:r>
              <a:rPr lang="sv-SE" dirty="0"/>
              <a:t>Indirekta effekter av minskad export till andra länder när deras export till USA minskar</a:t>
            </a:r>
          </a:p>
          <a:p>
            <a:r>
              <a:rPr lang="sv-SE" dirty="0"/>
              <a:t>Effekter av en eventuell amerikansk recession</a:t>
            </a:r>
          </a:p>
          <a:p>
            <a:r>
              <a:rPr lang="sv-SE" dirty="0"/>
              <a:t>Effekter av ökad osäkerhet</a:t>
            </a:r>
          </a:p>
          <a:p>
            <a:pPr marL="0" indent="0">
              <a:buNone/>
            </a:pPr>
            <a:r>
              <a:rPr lang="sv-SE" dirty="0"/>
              <a:t>   - Investeringar</a:t>
            </a:r>
          </a:p>
          <a:p>
            <a:pPr marL="0" indent="0">
              <a:buNone/>
            </a:pPr>
            <a:r>
              <a:rPr lang="sv-SE" dirty="0"/>
              <a:t>   - Konsumtion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206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DC4B30-983B-9501-ABB5-7DC235AB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Ny forskning om effekterna av osäkerhet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A592E3-6E67-E688-4B88-997E7035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Gambetti</a:t>
            </a:r>
            <a:r>
              <a:rPr lang="sv-SE" dirty="0"/>
              <a:t>, </a:t>
            </a:r>
            <a:r>
              <a:rPr lang="sv-SE" dirty="0" err="1"/>
              <a:t>Korobilis</a:t>
            </a:r>
            <a:r>
              <a:rPr lang="sv-SE" dirty="0"/>
              <a:t>, </a:t>
            </a:r>
            <a:r>
              <a:rPr lang="sv-SE" dirty="0" err="1"/>
              <a:t>Tsoukalas</a:t>
            </a:r>
            <a:r>
              <a:rPr lang="sv-SE" dirty="0"/>
              <a:t> och Zanetti (2025) för USA</a:t>
            </a:r>
          </a:p>
          <a:p>
            <a:r>
              <a:rPr lang="sv-SE" dirty="0"/>
              <a:t>Ifrågasättande av att ökad osäkerhet generellt behöver minska den ekonomiska aktiviteten</a:t>
            </a:r>
          </a:p>
          <a:p>
            <a:r>
              <a:rPr lang="sv-SE" i="1" dirty="0" err="1"/>
              <a:t>Agreed</a:t>
            </a:r>
            <a:r>
              <a:rPr lang="sv-SE" i="1" dirty="0"/>
              <a:t> or </a:t>
            </a:r>
            <a:r>
              <a:rPr lang="sv-SE" i="1" dirty="0" err="1"/>
              <a:t>disagreed</a:t>
            </a:r>
            <a:r>
              <a:rPr lang="sv-SE" i="1" dirty="0"/>
              <a:t> </a:t>
            </a:r>
            <a:r>
              <a:rPr lang="sv-SE" i="1" dirty="0" err="1"/>
              <a:t>uncertainty</a:t>
            </a:r>
            <a:endParaRPr lang="sv-SE" i="1" dirty="0"/>
          </a:p>
          <a:p>
            <a:r>
              <a:rPr lang="sv-SE" dirty="0"/>
              <a:t>Negativa effekter bara av </a:t>
            </a:r>
            <a:r>
              <a:rPr lang="sv-SE" i="1" dirty="0" err="1"/>
              <a:t>agreed</a:t>
            </a:r>
            <a:r>
              <a:rPr lang="sv-SE" i="1" dirty="0"/>
              <a:t> </a:t>
            </a:r>
            <a:r>
              <a:rPr lang="sv-SE" i="1" dirty="0" err="1"/>
              <a:t>uncertainty</a:t>
            </a:r>
            <a:endParaRPr lang="sv-SE" i="1" dirty="0"/>
          </a:p>
          <a:p>
            <a:r>
              <a:rPr lang="sv-SE" dirty="0"/>
              <a:t>Ökad osäkerhet i sig bör därför inte föranleda ekonomisk-politiska reaktioner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7376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C59988-7421-DCF3-B881-F89D38F00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Ökad osäkerhet: vänster </a:t>
            </a:r>
            <a:r>
              <a:rPr lang="sv-SE" i="1" dirty="0" err="1">
                <a:solidFill>
                  <a:schemeClr val="tx2"/>
                </a:solidFill>
              </a:rPr>
              <a:t>agreed</a:t>
            </a:r>
            <a:r>
              <a:rPr lang="sv-SE" i="1" dirty="0">
                <a:solidFill>
                  <a:schemeClr val="tx2"/>
                </a:solidFill>
              </a:rPr>
              <a:t>, </a:t>
            </a:r>
            <a:r>
              <a:rPr lang="sv-SE" dirty="0">
                <a:solidFill>
                  <a:schemeClr val="tx2"/>
                </a:solidFill>
              </a:rPr>
              <a:t>höger </a:t>
            </a:r>
            <a:r>
              <a:rPr lang="sv-SE" i="1" dirty="0" err="1">
                <a:solidFill>
                  <a:schemeClr val="tx2"/>
                </a:solidFill>
              </a:rPr>
              <a:t>disagreed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D9A710E-FD9F-8686-FD3A-C4E6D4FF53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6" y="2066924"/>
            <a:ext cx="4924424" cy="3876833"/>
          </a:xfr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6BDB63C6-5A8A-5135-7B31-D156492C3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199" y="2066924"/>
            <a:ext cx="5095875" cy="379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9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56A35-9B70-98E6-40DE-D7EE2EC5B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638E-5597-020A-FEBA-91A1C184F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Vad kan svensk ekonomisk politik göra?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53C33-26AF-A559-C33F-6E4D679A5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Det är i första hand penningpolitiken som bör reagera</a:t>
            </a:r>
          </a:p>
          <a:p>
            <a:pPr marL="0" indent="0">
              <a:buNone/>
            </a:pPr>
            <a:r>
              <a:rPr lang="sv-SE" dirty="0"/>
              <a:t>    - Direkta ränteeffekter på konsumtion och investeringar</a:t>
            </a:r>
          </a:p>
          <a:p>
            <a:pPr marL="0" indent="0">
              <a:buNone/>
            </a:pPr>
            <a:r>
              <a:rPr lang="sv-SE" dirty="0"/>
              <a:t>    - Motverka relativa kostnadsökningar av starkare krona</a:t>
            </a:r>
          </a:p>
          <a:p>
            <a:r>
              <a:rPr lang="sv-SE" dirty="0"/>
              <a:t>Finanspolitiken bör inte stimulera investeringarna i näringslivet</a:t>
            </a:r>
          </a:p>
          <a:p>
            <a:pPr marL="0" indent="0">
              <a:buNone/>
            </a:pPr>
            <a:r>
              <a:rPr lang="sv-SE" dirty="0"/>
              <a:t>    - Samhällsekonomiskt rationellt att vänta med investeringar i</a:t>
            </a:r>
          </a:p>
          <a:p>
            <a:pPr marL="0" indent="0">
              <a:buNone/>
            </a:pPr>
            <a:r>
              <a:rPr lang="sv-SE" dirty="0"/>
              <a:t>      osäker situation</a:t>
            </a:r>
          </a:p>
          <a:p>
            <a:r>
              <a:rPr lang="sv-SE" dirty="0"/>
              <a:t>Liten stimulanseffekt av förvarets materielanskaffning</a:t>
            </a:r>
          </a:p>
          <a:p>
            <a:r>
              <a:rPr lang="sv-SE" dirty="0"/>
              <a:t>Mer stimulanseffekter av höjda löner i försvarsmakten</a:t>
            </a:r>
          </a:p>
          <a:p>
            <a:pPr marL="0" indent="0">
              <a:buNone/>
            </a:pPr>
            <a:r>
              <a:rPr lang="sv-SE" dirty="0"/>
              <a:t>    - Dessutom försvarspolitiskt rationellt</a:t>
            </a:r>
          </a:p>
        </p:txBody>
      </p:sp>
    </p:spTree>
    <p:extLst>
      <p:ext uri="{BB962C8B-B14F-4D97-AF65-F5344CB8AC3E}">
        <p14:creationId xmlns:p14="http://schemas.microsoft.com/office/powerpoint/2010/main" val="4055405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31A76D-9532-E3C2-CAF0-42DD0532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USA:s budgetunderskott enligt CBO, procent av BNP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69FC72F-6EEA-2E79-A812-50FC9AF668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75" y="2362993"/>
            <a:ext cx="7696200" cy="4036469"/>
          </a:xfrm>
        </p:spPr>
      </p:pic>
    </p:spTree>
    <p:extLst>
      <p:ext uri="{BB962C8B-B14F-4D97-AF65-F5344CB8AC3E}">
        <p14:creationId xmlns:p14="http://schemas.microsoft.com/office/powerpoint/2010/main" val="229229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6161</TotalTime>
  <Words>899</Words>
  <Application>Microsoft Office PowerPoint</Application>
  <PresentationFormat>Widescreen</PresentationFormat>
  <Paragraphs>140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Aptos</vt:lpstr>
      <vt:lpstr>Aptos Display</vt:lpstr>
      <vt:lpstr>Arial</vt:lpstr>
      <vt:lpstr>Office Theme</vt:lpstr>
      <vt:lpstr>Det ekonomiska läget, de ekonomiska framtidsutsikterna och de offentliga utgifternas finansiering</vt:lpstr>
      <vt:lpstr>Inflation, procent</vt:lpstr>
      <vt:lpstr>BNP-gap och sysselsättningsgap</vt:lpstr>
      <vt:lpstr>Arbetslöshet, procent av arbetskraften</vt:lpstr>
      <vt:lpstr>Tullkrigets effekter på den svenska konjunkturen</vt:lpstr>
      <vt:lpstr>Ny forskning om effekterna av osäkerhet</vt:lpstr>
      <vt:lpstr>Ökad osäkerhet: vänster agreed, höger disagreed</vt:lpstr>
      <vt:lpstr>Vad kan svensk ekonomisk politik göra?</vt:lpstr>
      <vt:lpstr>USA:s budgetunderskott enligt CBO, procent av BNP</vt:lpstr>
      <vt:lpstr>USA:s statsskuld enligt CBO, procent av BNP</vt:lpstr>
      <vt:lpstr>Oroande offentligfinansiell situation i USA</vt:lpstr>
      <vt:lpstr>    BNP per capita</vt:lpstr>
      <vt:lpstr>Långsiktiga tillväxteffekter</vt:lpstr>
      <vt:lpstr>Sysselsättningsgraden för olika grupper</vt:lpstr>
      <vt:lpstr>Långsiktiga tillväxteffekter</vt:lpstr>
      <vt:lpstr>Beveridgekurvan</vt:lpstr>
      <vt:lpstr>Åtgärder för bättre matchning och högre sysselsättning</vt:lpstr>
      <vt:lpstr>Långsiktiga tillväxteffekter</vt:lpstr>
      <vt:lpstr>Euroanslutning</vt:lpstr>
      <vt:lpstr>Diskussionen om överskottsmålet</vt:lpstr>
      <vt:lpstr>Ekonomisk-teoretisk argumentation</vt:lpstr>
      <vt:lpstr>Överväganden</vt:lpstr>
      <vt:lpstr>Ekonomisk-teoretisk argumentation 2</vt:lpstr>
      <vt:lpstr>Påverkan på den offentliga sektorns finansiella sparande av föreslagna lån till kärnkraft, miljarder kronor: redovisning som utgifter</vt:lpstr>
      <vt:lpstr>Regeringens föreslagna finansiering av de höjda försvarsanslagen, procent av BNP</vt:lpstr>
      <vt:lpstr>Spelar det någon roll?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14</cp:revision>
  <cp:lastPrinted>2025-05-17T10:18:19Z</cp:lastPrinted>
  <dcterms:created xsi:type="dcterms:W3CDTF">2025-04-28T14:16:24Z</dcterms:created>
  <dcterms:modified xsi:type="dcterms:W3CDTF">2025-05-20T12:28:42Z</dcterms:modified>
</cp:coreProperties>
</file>