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3" r:id="rId3"/>
    <p:sldId id="265" r:id="rId4"/>
    <p:sldId id="266" r:id="rId5"/>
    <p:sldId id="257" r:id="rId6"/>
    <p:sldId id="280" r:id="rId7"/>
    <p:sldId id="261" r:id="rId8"/>
    <p:sldId id="270" r:id="rId9"/>
    <p:sldId id="281" r:id="rId10"/>
    <p:sldId id="282" r:id="rId11"/>
    <p:sldId id="283" r:id="rId12"/>
    <p:sldId id="284" r:id="rId13"/>
    <p:sldId id="285" r:id="rId14"/>
  </p:sldIdLst>
  <p:sldSz cx="12192000" cy="6858000"/>
  <p:notesSz cx="6858000" cy="994727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994" autoAdjust="0"/>
  </p:normalViewPr>
  <p:slideViewPr>
    <p:cSldViewPr snapToGrid="0">
      <p:cViewPr varScale="1">
        <p:scale>
          <a:sx n="52" d="100"/>
          <a:sy n="52" d="100"/>
        </p:scale>
        <p:origin x="11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rs.calmfors\AppData\Local\Temp\pid-14576\Sammanst&#228;llning%20pattern%20bargain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ars.calmfors\AppData\Local\Temp\pid-14576\Sammanst&#228;llning%20pattern%20bargaini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'2b'!$A$2</c:f>
              <c:strCache>
                <c:ptCount val="1"/>
                <c:pt idx="0">
                  <c:v>DK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'2b'!$B$1:$Y$1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'2b'!$B$2:$Y$2</c:f>
              <c:numCache>
                <c:formatCode>General</c:formatCode>
                <c:ptCount val="24"/>
                <c:pt idx="0">
                  <c:v>0</c:v>
                </c:pt>
                <c:pt idx="1">
                  <c:v>2.5107605656003954E-2</c:v>
                </c:pt>
                <c:pt idx="2">
                  <c:v>1.2120805756400378E-2</c:v>
                </c:pt>
                <c:pt idx="3">
                  <c:v>4.0466470701181999E-2</c:v>
                </c:pt>
                <c:pt idx="4">
                  <c:v>2.7303066264839779E-2</c:v>
                </c:pt>
                <c:pt idx="5">
                  <c:v>6.2985582185070582E-2</c:v>
                </c:pt>
                <c:pt idx="6">
                  <c:v>3.483057208255784E-2</c:v>
                </c:pt>
                <c:pt idx="7">
                  <c:v>7.8788247165787612E-2</c:v>
                </c:pt>
                <c:pt idx="8">
                  <c:v>8.596460014598252E-2</c:v>
                </c:pt>
                <c:pt idx="9">
                  <c:v>8.2305724225561677E-2</c:v>
                </c:pt>
                <c:pt idx="10">
                  <c:v>2.2532971431640209E-2</c:v>
                </c:pt>
                <c:pt idx="11">
                  <c:v>2.0833101190060887E-2</c:v>
                </c:pt>
                <c:pt idx="12">
                  <c:v>-2.5156961600831182E-2</c:v>
                </c:pt>
                <c:pt idx="13">
                  <c:v>-0.10097399758247999</c:v>
                </c:pt>
                <c:pt idx="14">
                  <c:v>-0.11057230171851821</c:v>
                </c:pt>
                <c:pt idx="15">
                  <c:v>-0.15676847938287294</c:v>
                </c:pt>
                <c:pt idx="16">
                  <c:v>-0.18602883580683979</c:v>
                </c:pt>
                <c:pt idx="17">
                  <c:v>-0.19777708109984768</c:v>
                </c:pt>
                <c:pt idx="18">
                  <c:v>-0.20569638547795938</c:v>
                </c:pt>
                <c:pt idx="19">
                  <c:v>-0.23908971879034144</c:v>
                </c:pt>
                <c:pt idx="20">
                  <c:v>-0.19946720237861512</c:v>
                </c:pt>
                <c:pt idx="21">
                  <c:v>-0.23906456765852518</c:v>
                </c:pt>
                <c:pt idx="22">
                  <c:v>-0.27374835637579076</c:v>
                </c:pt>
                <c:pt idx="23">
                  <c:v>-0.41492504267576796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EC-48DE-B136-4D85C3DDA22B}"/>
            </c:ext>
          </c:extLst>
        </c:ser>
        <c:ser>
          <c:idx val="1"/>
          <c:order val="1"/>
          <c:tx>
            <c:strRef>
              <c:f>'2b'!$A$3</c:f>
              <c:strCache>
                <c:ptCount val="1"/>
                <c:pt idx="0">
                  <c:v>FI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'2b'!$B$1:$Y$1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'2b'!$B$3:$Y$3</c:f>
              <c:numCache>
                <c:formatCode>General</c:formatCode>
                <c:ptCount val="24"/>
                <c:pt idx="0">
                  <c:v>0</c:v>
                </c:pt>
                <c:pt idx="1">
                  <c:v>3.6206272703381195E-3</c:v>
                </c:pt>
                <c:pt idx="2">
                  <c:v>3.5899137505911003E-3</c:v>
                </c:pt>
                <c:pt idx="3">
                  <c:v>1.1062872821533819E-3</c:v>
                </c:pt>
                <c:pt idx="4">
                  <c:v>-1.3993338484709387E-3</c:v>
                </c:pt>
                <c:pt idx="5">
                  <c:v>1.3995030412353976E-2</c:v>
                </c:pt>
                <c:pt idx="6">
                  <c:v>-1.1805813259625139E-2</c:v>
                </c:pt>
                <c:pt idx="7">
                  <c:v>-5.3379162613333878E-2</c:v>
                </c:pt>
                <c:pt idx="8">
                  <c:v>-1.4706119494022538E-2</c:v>
                </c:pt>
                <c:pt idx="9">
                  <c:v>0.17023780004056421</c:v>
                </c:pt>
                <c:pt idx="10">
                  <c:v>9.5358745931572952E-2</c:v>
                </c:pt>
                <c:pt idx="11">
                  <c:v>0.12627305325315694</c:v>
                </c:pt>
                <c:pt idx="12">
                  <c:v>0.24548992525280719</c:v>
                </c:pt>
                <c:pt idx="13">
                  <c:v>0.19383808270265271</c:v>
                </c:pt>
                <c:pt idx="14">
                  <c:v>0.17336720814296172</c:v>
                </c:pt>
                <c:pt idx="15">
                  <c:v>0.14729550318321299</c:v>
                </c:pt>
                <c:pt idx="16">
                  <c:v>0.13048009375636729</c:v>
                </c:pt>
                <c:pt idx="17">
                  <c:v>4.0134298443632949E-2</c:v>
                </c:pt>
                <c:pt idx="18">
                  <c:v>7.5034675592968073E-2</c:v>
                </c:pt>
                <c:pt idx="19">
                  <c:v>6.9204726989236603E-2</c:v>
                </c:pt>
                <c:pt idx="20">
                  <c:v>6.2549290178607747E-2</c:v>
                </c:pt>
                <c:pt idx="21">
                  <c:v>5.3082562583285531E-2</c:v>
                </c:pt>
                <c:pt idx="22">
                  <c:v>-8.9506305336151948E-3</c:v>
                </c:pt>
                <c:pt idx="23">
                  <c:v>6.0795418145503377E-2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EC-48DE-B136-4D85C3DDA22B}"/>
            </c:ext>
          </c:extLst>
        </c:ser>
        <c:ser>
          <c:idx val="2"/>
          <c:order val="2"/>
          <c:tx>
            <c:strRef>
              <c:f>'2b'!$A$4</c:f>
              <c:strCache>
                <c:ptCount val="1"/>
                <c:pt idx="0">
                  <c:v>SE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numRef>
              <c:f>'2b'!$B$1:$Y$1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'2b'!$B$4:$Y$4</c:f>
              <c:numCache>
                <c:formatCode>General</c:formatCode>
                <c:ptCount val="24"/>
                <c:pt idx="0">
                  <c:v>0</c:v>
                </c:pt>
                <c:pt idx="1">
                  <c:v>6.2806172536115659E-2</c:v>
                </c:pt>
                <c:pt idx="2">
                  <c:v>5.5765762430269449E-2</c:v>
                </c:pt>
                <c:pt idx="3">
                  <c:v>4.596319846916512E-2</c:v>
                </c:pt>
                <c:pt idx="4">
                  <c:v>5.8724892977935282E-2</c:v>
                </c:pt>
                <c:pt idx="5">
                  <c:v>4.7421181107478484E-2</c:v>
                </c:pt>
                <c:pt idx="6">
                  <c:v>1.1129218509679645E-2</c:v>
                </c:pt>
                <c:pt idx="7">
                  <c:v>1.8067064851628189E-2</c:v>
                </c:pt>
                <c:pt idx="8">
                  <c:v>0.11073398619950997</c:v>
                </c:pt>
                <c:pt idx="9">
                  <c:v>0.17290233788632681</c:v>
                </c:pt>
                <c:pt idx="10">
                  <c:v>2.4811739803155996E-2</c:v>
                </c:pt>
                <c:pt idx="11">
                  <c:v>4.4555030143470502E-2</c:v>
                </c:pt>
                <c:pt idx="12">
                  <c:v>9.9609849710263765E-2</c:v>
                </c:pt>
                <c:pt idx="13">
                  <c:v>0.12492473077136557</c:v>
                </c:pt>
                <c:pt idx="14">
                  <c:v>0.12428872618645009</c:v>
                </c:pt>
                <c:pt idx="15">
                  <c:v>1.6023612477224541E-2</c:v>
                </c:pt>
                <c:pt idx="16">
                  <c:v>1.8965266730067983E-2</c:v>
                </c:pt>
                <c:pt idx="17">
                  <c:v>3.0717376081814889E-2</c:v>
                </c:pt>
                <c:pt idx="18">
                  <c:v>3.2336369902955873E-2</c:v>
                </c:pt>
                <c:pt idx="19">
                  <c:v>2.422744420433354E-2</c:v>
                </c:pt>
                <c:pt idx="20">
                  <c:v>5.9355701466360392E-2</c:v>
                </c:pt>
                <c:pt idx="21">
                  <c:v>-1.5987551744965724E-2</c:v>
                </c:pt>
                <c:pt idx="22">
                  <c:v>-0.11233511736236013</c:v>
                </c:pt>
                <c:pt idx="23">
                  <c:v>-0.13081445670739889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3EC-48DE-B136-4D85C3DDA22B}"/>
            </c:ext>
          </c:extLst>
        </c:ser>
        <c:ser>
          <c:idx val="3"/>
          <c:order val="3"/>
          <c:tx>
            <c:strRef>
              <c:f>'2b'!$A$5</c:f>
              <c:strCache>
                <c:ptCount val="1"/>
                <c:pt idx="0">
                  <c:v>NO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'2b'!$B$1:$Y$1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'2b'!$B$5:$Y$5</c:f>
              <c:numCache>
                <c:formatCode>General</c:formatCode>
                <c:ptCount val="24"/>
                <c:pt idx="0">
                  <c:v>0</c:v>
                </c:pt>
                <c:pt idx="1">
                  <c:v>-2.1842124728976751E-2</c:v>
                </c:pt>
                <c:pt idx="2">
                  <c:v>1.285371132089576E-2</c:v>
                </c:pt>
                <c:pt idx="3">
                  <c:v>-3.6599068282857569E-2</c:v>
                </c:pt>
                <c:pt idx="4">
                  <c:v>-6.5003656152802486E-2</c:v>
                </c:pt>
                <c:pt idx="5">
                  <c:v>-6.1753895198147842E-2</c:v>
                </c:pt>
                <c:pt idx="6">
                  <c:v>-6.0760628268907976E-2</c:v>
                </c:pt>
                <c:pt idx="7">
                  <c:v>-4.8583560934238192E-2</c:v>
                </c:pt>
                <c:pt idx="8">
                  <c:v>-2.8010572683360539E-2</c:v>
                </c:pt>
                <c:pt idx="9">
                  <c:v>4.6010338743034465E-2</c:v>
                </c:pt>
                <c:pt idx="10">
                  <c:v>-1.21890018222076E-2</c:v>
                </c:pt>
                <c:pt idx="11">
                  <c:v>1.661071249832994E-2</c:v>
                </c:pt>
                <c:pt idx="12">
                  <c:v>3.5868826079337592E-2</c:v>
                </c:pt>
                <c:pt idx="13">
                  <c:v>5.061689546557803E-2</c:v>
                </c:pt>
                <c:pt idx="14">
                  <c:v>4.0176194761595375E-2</c:v>
                </c:pt>
                <c:pt idx="15">
                  <c:v>2.9467574797525323E-2</c:v>
                </c:pt>
                <c:pt idx="16">
                  <c:v>4.976364897561452E-2</c:v>
                </c:pt>
                <c:pt idx="17">
                  <c:v>1.0304989288968258E-2</c:v>
                </c:pt>
                <c:pt idx="18">
                  <c:v>3.1639573500706328E-2</c:v>
                </c:pt>
                <c:pt idx="19">
                  <c:v>5.7427396087945691E-2</c:v>
                </c:pt>
                <c:pt idx="20">
                  <c:v>3.0278353987142584E-2</c:v>
                </c:pt>
                <c:pt idx="21">
                  <c:v>1.0147982208312201E-2</c:v>
                </c:pt>
                <c:pt idx="22">
                  <c:v>-6.0770525028781101E-2</c:v>
                </c:pt>
                <c:pt idx="23">
                  <c:v>-8.639771190219829E-2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3EC-48DE-B136-4D85C3DDA22B}"/>
            </c:ext>
          </c:extLst>
        </c:ser>
        <c:ser>
          <c:idx val="4"/>
          <c:order val="4"/>
          <c:tx>
            <c:strRef>
              <c:f>'2b'!$A$6</c:f>
              <c:strCache>
                <c:ptCount val="1"/>
                <c:pt idx="0">
                  <c:v>EA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'2b'!$B$1:$Y$1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'2b'!$B$6:$Y$6</c:f>
              <c:numCache>
                <c:formatCode>General</c:formatCode>
                <c:ptCount val="24"/>
                <c:pt idx="0">
                  <c:v>0</c:v>
                </c:pt>
                <c:pt idx="1">
                  <c:v>-4.2430480756943138E-3</c:v>
                </c:pt>
                <c:pt idx="2">
                  <c:v>-1.8108660343065662E-3</c:v>
                </c:pt>
                <c:pt idx="3">
                  <c:v>5.4599497465300326E-3</c:v>
                </c:pt>
                <c:pt idx="4">
                  <c:v>-1.1306049710725805E-2</c:v>
                </c:pt>
                <c:pt idx="5">
                  <c:v>-1.7793229415341932E-2</c:v>
                </c:pt>
                <c:pt idx="6">
                  <c:v>-3.5790201034690772E-2</c:v>
                </c:pt>
                <c:pt idx="7">
                  <c:v>-5.5275090887378801E-2</c:v>
                </c:pt>
                <c:pt idx="8">
                  <c:v>-7.7101732505746225E-3</c:v>
                </c:pt>
                <c:pt idx="9">
                  <c:v>6.4220030482335641E-2</c:v>
                </c:pt>
                <c:pt idx="10">
                  <c:v>2.6712629870705644E-3</c:v>
                </c:pt>
                <c:pt idx="11">
                  <c:v>-1.3378047787939953E-2</c:v>
                </c:pt>
                <c:pt idx="12">
                  <c:v>5.0351806037504431E-3</c:v>
                </c:pt>
                <c:pt idx="13">
                  <c:v>1.5028742466953479E-2</c:v>
                </c:pt>
                <c:pt idx="14">
                  <c:v>1.1409091014340006E-3</c:v>
                </c:pt>
                <c:pt idx="15">
                  <c:v>-5.2746147493506229E-2</c:v>
                </c:pt>
                <c:pt idx="16">
                  <c:v>-6.0957775522341856E-2</c:v>
                </c:pt>
                <c:pt idx="17">
                  <c:v>-6.2737789549374576E-2</c:v>
                </c:pt>
                <c:pt idx="18">
                  <c:v>-4.7652247980416201E-2</c:v>
                </c:pt>
                <c:pt idx="19">
                  <c:v>-3.8816497983834075E-2</c:v>
                </c:pt>
                <c:pt idx="20">
                  <c:v>-2.493296999974344E-2</c:v>
                </c:pt>
                <c:pt idx="21">
                  <c:v>-7.371273787474189E-2</c:v>
                </c:pt>
                <c:pt idx="22">
                  <c:v>-0.1071931657627013</c:v>
                </c:pt>
                <c:pt idx="23">
                  <c:v>-9.6129553220423131E-2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3EC-48DE-B136-4D85C3DDA2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8755855"/>
        <c:axId val="148753935"/>
      </c:lineChart>
      <c:catAx>
        <c:axId val="148755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48753935"/>
        <c:crosses val="autoZero"/>
        <c:auto val="1"/>
        <c:lblAlgn val="ctr"/>
        <c:lblOffset val="100"/>
        <c:tickLblSkip val="2"/>
        <c:noMultiLvlLbl val="0"/>
      </c:catAx>
      <c:valAx>
        <c:axId val="148753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48755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028435820278617E-2"/>
          <c:y val="6.1707978272405671E-2"/>
          <c:w val="0.90661020296118211"/>
          <c:h val="0.80220337047727897"/>
        </c:manualLayout>
      </c:layout>
      <c:lineChart>
        <c:grouping val="standard"/>
        <c:varyColors val="0"/>
        <c:ser>
          <c:idx val="0"/>
          <c:order val="0"/>
          <c:tx>
            <c:strRef>
              <c:f>'4b'!$A$2</c:f>
              <c:strCache>
                <c:ptCount val="1"/>
                <c:pt idx="0">
                  <c:v>DK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'4b'!$B$1:$Y$1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'4b'!$B$2:$Y$2</c:f>
              <c:numCache>
                <c:formatCode>General</c:formatCode>
                <c:ptCount val="24"/>
                <c:pt idx="0">
                  <c:v>0</c:v>
                </c:pt>
                <c:pt idx="1">
                  <c:v>3.5526497410772143E-2</c:v>
                </c:pt>
                <c:pt idx="2">
                  <c:v>7.4307096716956955E-2</c:v>
                </c:pt>
                <c:pt idx="3">
                  <c:v>9.9652975171247493E-2</c:v>
                </c:pt>
                <c:pt idx="4">
                  <c:v>7.6321792123276236E-2</c:v>
                </c:pt>
                <c:pt idx="5">
                  <c:v>0.12006559089195497</c:v>
                </c:pt>
                <c:pt idx="6">
                  <c:v>9.7302386418985518E-2</c:v>
                </c:pt>
                <c:pt idx="7">
                  <c:v>0.15382256528823529</c:v>
                </c:pt>
                <c:pt idx="8">
                  <c:v>0.17896000421534372</c:v>
                </c:pt>
                <c:pt idx="9">
                  <c:v>0.20501470150401352</c:v>
                </c:pt>
                <c:pt idx="10">
                  <c:v>0.14236040378674689</c:v>
                </c:pt>
                <c:pt idx="11">
                  <c:v>0.10625041104873456</c:v>
                </c:pt>
                <c:pt idx="12">
                  <c:v>8.3538626859234091E-2</c:v>
                </c:pt>
                <c:pt idx="13">
                  <c:v>2.4670650238679218E-2</c:v>
                </c:pt>
                <c:pt idx="14">
                  <c:v>3.592734809599276E-2</c:v>
                </c:pt>
                <c:pt idx="15">
                  <c:v>6.5760452039694398E-2</c:v>
                </c:pt>
                <c:pt idx="16">
                  <c:v>6.0789106596391834E-2</c:v>
                </c:pt>
                <c:pt idx="17">
                  <c:v>7.221619768665896E-3</c:v>
                </c:pt>
                <c:pt idx="18">
                  <c:v>7.8557459876316279E-4</c:v>
                </c:pt>
                <c:pt idx="19">
                  <c:v>-3.8460640769340255E-2</c:v>
                </c:pt>
                <c:pt idx="20">
                  <c:v>4.394450821923155E-2</c:v>
                </c:pt>
                <c:pt idx="21">
                  <c:v>-4.4517048158913025E-2</c:v>
                </c:pt>
                <c:pt idx="22">
                  <c:v>-5.7533546636929361E-2</c:v>
                </c:pt>
                <c:pt idx="23">
                  <c:v>-0.10589323497894161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57-4FA8-AED0-481B8DCEC127}"/>
            </c:ext>
          </c:extLst>
        </c:ser>
        <c:ser>
          <c:idx val="1"/>
          <c:order val="1"/>
          <c:tx>
            <c:strRef>
              <c:f>'4b'!$A$3</c:f>
              <c:strCache>
                <c:ptCount val="1"/>
                <c:pt idx="0">
                  <c:v>FI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'4b'!$B$1:$Y$1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'4b'!$B$3:$Y$3</c:f>
              <c:numCache>
                <c:formatCode>General</c:formatCode>
                <c:ptCount val="24"/>
                <c:pt idx="0">
                  <c:v>0</c:v>
                </c:pt>
                <c:pt idx="1">
                  <c:v>3.4770905224264523E-3</c:v>
                </c:pt>
                <c:pt idx="2">
                  <c:v>-3.405240503078532E-2</c:v>
                </c:pt>
                <c:pt idx="3">
                  <c:v>-8.8371099141111242E-2</c:v>
                </c:pt>
                <c:pt idx="4">
                  <c:v>-0.11842993125270371</c:v>
                </c:pt>
                <c:pt idx="5">
                  <c:v>-0.12168741362954272</c:v>
                </c:pt>
                <c:pt idx="6">
                  <c:v>-0.17628121719046741</c:v>
                </c:pt>
                <c:pt idx="7">
                  <c:v>-0.2259699116815678</c:v>
                </c:pt>
                <c:pt idx="8">
                  <c:v>-0.18320912748121876</c:v>
                </c:pt>
                <c:pt idx="9">
                  <c:v>-3.8182480416049927E-3</c:v>
                </c:pt>
                <c:pt idx="10">
                  <c:v>-0.10890342622363329</c:v>
                </c:pt>
                <c:pt idx="11">
                  <c:v>-6.7999644801162273E-2</c:v>
                </c:pt>
                <c:pt idx="12">
                  <c:v>7.4795583186101494E-2</c:v>
                </c:pt>
                <c:pt idx="13">
                  <c:v>2.7454071667058762E-2</c:v>
                </c:pt>
                <c:pt idx="14">
                  <c:v>1.7205380750296716E-2</c:v>
                </c:pt>
                <c:pt idx="15">
                  <c:v>2.4159504717628677E-2</c:v>
                </c:pt>
                <c:pt idx="16">
                  <c:v>-1.8967227003528361E-2</c:v>
                </c:pt>
                <c:pt idx="17">
                  <c:v>-0.10202749553275588</c:v>
                </c:pt>
                <c:pt idx="18">
                  <c:v>-3.1628084426091822E-2</c:v>
                </c:pt>
                <c:pt idx="19">
                  <c:v>-4.854022870064912E-2</c:v>
                </c:pt>
                <c:pt idx="20">
                  <c:v>-4.697136494519602E-2</c:v>
                </c:pt>
                <c:pt idx="21">
                  <c:v>1.972970763824318E-2</c:v>
                </c:pt>
                <c:pt idx="22">
                  <c:v>9.0873782179832469E-2</c:v>
                </c:pt>
                <c:pt idx="23">
                  <c:v>0.13730067244430944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57-4FA8-AED0-481B8DCEC127}"/>
            </c:ext>
          </c:extLst>
        </c:ser>
        <c:ser>
          <c:idx val="2"/>
          <c:order val="2"/>
          <c:tx>
            <c:strRef>
              <c:f>'4b'!$A$4</c:f>
              <c:strCache>
                <c:ptCount val="1"/>
                <c:pt idx="0">
                  <c:v>NO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'4b'!$B$1:$Y$1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'4b'!$B$4:$Y$4</c:f>
              <c:numCache>
                <c:formatCode>General</c:formatCode>
                <c:ptCount val="24"/>
                <c:pt idx="0">
                  <c:v>0</c:v>
                </c:pt>
                <c:pt idx="1">
                  <c:v>4.6628895783313216E-2</c:v>
                </c:pt>
                <c:pt idx="2">
                  <c:v>0.22345000426580058</c:v>
                </c:pt>
                <c:pt idx="3">
                  <c:v>5.1067823718901638E-2</c:v>
                </c:pt>
                <c:pt idx="4">
                  <c:v>-5.1531777732479453E-2</c:v>
                </c:pt>
                <c:pt idx="5">
                  <c:v>6.4717027593456419E-2</c:v>
                </c:pt>
                <c:pt idx="6">
                  <c:v>0.15383613739353311</c:v>
                </c:pt>
                <c:pt idx="7">
                  <c:v>0.19166960858978677</c:v>
                </c:pt>
                <c:pt idx="8">
                  <c:v>0.17593649118835469</c:v>
                </c:pt>
                <c:pt idx="9">
                  <c:v>9.0334124661476403E-2</c:v>
                </c:pt>
                <c:pt idx="10">
                  <c:v>0.22872854672049941</c:v>
                </c:pt>
                <c:pt idx="11">
                  <c:v>0.30901234118170068</c:v>
                </c:pt>
                <c:pt idx="12">
                  <c:v>0.43263179352982595</c:v>
                </c:pt>
                <c:pt idx="13">
                  <c:v>0.36601134957796488</c:v>
                </c:pt>
                <c:pt idx="14">
                  <c:v>0.23743152337456758</c:v>
                </c:pt>
                <c:pt idx="15">
                  <c:v>0.13624065097673482</c:v>
                </c:pt>
                <c:pt idx="16">
                  <c:v>7.7101641288946643E-2</c:v>
                </c:pt>
                <c:pt idx="17">
                  <c:v>6.346604231310421E-2</c:v>
                </c:pt>
                <c:pt idx="18">
                  <c:v>2.4128038698092904E-2</c:v>
                </c:pt>
                <c:pt idx="19">
                  <c:v>1.2740994386868175E-2</c:v>
                </c:pt>
                <c:pt idx="20">
                  <c:v>-0.12207364105852517</c:v>
                </c:pt>
                <c:pt idx="21">
                  <c:v>-2.7535448680060439E-2</c:v>
                </c:pt>
                <c:pt idx="22">
                  <c:v>5.6611199219284675E-2</c:v>
                </c:pt>
                <c:pt idx="23">
                  <c:v>-0.11520327762131308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957-4FA8-AED0-481B8DCEC127}"/>
            </c:ext>
          </c:extLst>
        </c:ser>
        <c:ser>
          <c:idx val="3"/>
          <c:order val="3"/>
          <c:tx>
            <c:strRef>
              <c:f>'4b'!$A$5</c:f>
              <c:strCache>
                <c:ptCount val="1"/>
                <c:pt idx="0">
                  <c:v>SE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numRef>
              <c:f>'4b'!$B$1:$Y$1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'4b'!$B$5:$Y$5</c:f>
              <c:numCache>
                <c:formatCode>General</c:formatCode>
                <c:ptCount val="24"/>
                <c:pt idx="0">
                  <c:v>0</c:v>
                </c:pt>
                <c:pt idx="1">
                  <c:v>-0.12261776323912767</c:v>
                </c:pt>
                <c:pt idx="2">
                  <c:v>-0.14501117662801358</c:v>
                </c:pt>
                <c:pt idx="3">
                  <c:v>-0.17353644514115096</c:v>
                </c:pt>
                <c:pt idx="4">
                  <c:v>-0.20862118827819484</c:v>
                </c:pt>
                <c:pt idx="5">
                  <c:v>-0.2611740851362882</c:v>
                </c:pt>
                <c:pt idx="6">
                  <c:v>-0.30256217270855318</c:v>
                </c:pt>
                <c:pt idx="7">
                  <c:v>-0.26687679706658196</c:v>
                </c:pt>
                <c:pt idx="8">
                  <c:v>-0.26912987143129158</c:v>
                </c:pt>
                <c:pt idx="9">
                  <c:v>-0.30111791351476996</c:v>
                </c:pt>
                <c:pt idx="10">
                  <c:v>-0.29409842315315898</c:v>
                </c:pt>
                <c:pt idx="11">
                  <c:v>-0.18806910893880849</c:v>
                </c:pt>
                <c:pt idx="12">
                  <c:v>-2.6048330997629807E-2</c:v>
                </c:pt>
                <c:pt idx="13">
                  <c:v>2.260030775159232E-2</c:v>
                </c:pt>
                <c:pt idx="14">
                  <c:v>-4.5602422382481078E-2</c:v>
                </c:pt>
                <c:pt idx="15">
                  <c:v>-0.15459300811446597</c:v>
                </c:pt>
                <c:pt idx="16">
                  <c:v>-0.17822959189766155</c:v>
                </c:pt>
                <c:pt idx="17">
                  <c:v>-0.20506001338049451</c:v>
                </c:pt>
                <c:pt idx="18">
                  <c:v>-0.31106280724363494</c:v>
                </c:pt>
                <c:pt idx="19">
                  <c:v>-0.34113889939907538</c:v>
                </c:pt>
                <c:pt idx="20">
                  <c:v>-0.26219067725061662</c:v>
                </c:pt>
                <c:pt idx="21">
                  <c:v>-0.3000831672097744</c:v>
                </c:pt>
                <c:pt idx="22">
                  <c:v>-0.42545504856205951</c:v>
                </c:pt>
                <c:pt idx="23">
                  <c:v>-0.48504354577209496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957-4FA8-AED0-481B8DCEC127}"/>
            </c:ext>
          </c:extLst>
        </c:ser>
        <c:ser>
          <c:idx val="4"/>
          <c:order val="4"/>
          <c:tx>
            <c:strRef>
              <c:f>'4b'!$A$6</c:f>
              <c:strCache>
                <c:ptCount val="1"/>
                <c:pt idx="0">
                  <c:v>EA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'4b'!$B$1:$Y$1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'4b'!$B$6:$Y$6</c:f>
              <c:numCache>
                <c:formatCode>General</c:formatCode>
                <c:ptCount val="24"/>
                <c:pt idx="0">
                  <c:v>0</c:v>
                </c:pt>
                <c:pt idx="1">
                  <c:v>6.1326771941238086E-3</c:v>
                </c:pt>
                <c:pt idx="2">
                  <c:v>1.9017890478883109E-2</c:v>
                </c:pt>
                <c:pt idx="3">
                  <c:v>2.165114921622013E-2</c:v>
                </c:pt>
                <c:pt idx="4">
                  <c:v>6.1952750032210494E-3</c:v>
                </c:pt>
                <c:pt idx="5">
                  <c:v>-2.9752070685429045E-3</c:v>
                </c:pt>
                <c:pt idx="6">
                  <c:v>-2.6745136952214185E-2</c:v>
                </c:pt>
                <c:pt idx="7">
                  <c:v>-2.9952535070036486E-2</c:v>
                </c:pt>
                <c:pt idx="8">
                  <c:v>2.712174567130048E-2</c:v>
                </c:pt>
                <c:pt idx="9">
                  <c:v>0.13092199284278197</c:v>
                </c:pt>
                <c:pt idx="10">
                  <c:v>4.5545184064622227E-2</c:v>
                </c:pt>
                <c:pt idx="11">
                  <c:v>2.9122195418822609E-2</c:v>
                </c:pt>
                <c:pt idx="12">
                  <c:v>6.2610376733255119E-2</c:v>
                </c:pt>
                <c:pt idx="13">
                  <c:v>8.066832296638099E-2</c:v>
                </c:pt>
                <c:pt idx="14">
                  <c:v>6.7312564335806069E-2</c:v>
                </c:pt>
                <c:pt idx="15">
                  <c:v>4.8549693084921068E-2</c:v>
                </c:pt>
                <c:pt idx="16">
                  <c:v>4.6226997715275595E-2</c:v>
                </c:pt>
                <c:pt idx="17">
                  <c:v>3.6416381261647514E-2</c:v>
                </c:pt>
                <c:pt idx="18">
                  <c:v>5.0587615110486192E-2</c:v>
                </c:pt>
                <c:pt idx="19">
                  <c:v>7.1650795992908342E-2</c:v>
                </c:pt>
                <c:pt idx="20">
                  <c:v>8.8865959746397466E-2</c:v>
                </c:pt>
                <c:pt idx="21">
                  <c:v>3.2552416249913251E-2</c:v>
                </c:pt>
                <c:pt idx="22">
                  <c:v>5.2621392454974783E-2</c:v>
                </c:pt>
                <c:pt idx="23">
                  <c:v>0.13260587444882485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957-4FA8-AED0-481B8DCEC1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7680207"/>
        <c:axId val="357671087"/>
      </c:lineChart>
      <c:catAx>
        <c:axId val="357680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7671087"/>
        <c:crosses val="autoZero"/>
        <c:auto val="1"/>
        <c:lblAlgn val="ctr"/>
        <c:lblOffset val="100"/>
        <c:noMultiLvlLbl val="0"/>
      </c:catAx>
      <c:valAx>
        <c:axId val="357671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7680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CFBD2-81F4-4BD7-849B-BC879D4BFAB5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2BE9D-1B03-4A1A-A5D6-87C9B1B2261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764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81C62-0B88-3187-134B-A48CC1A53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624C2-3D6C-F883-6708-671CA022C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D121E-3E57-B6F9-E20F-DFC747BED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61D4C-A74F-F0A8-02A1-D4C8D58AD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C9888-9F67-9EE4-CDFB-6EAA20612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829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C790A-FB79-35CB-26D9-E1AB66D0A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8BF6B5-02D7-8E9C-5D67-9FD064641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C0544-421E-42CF-ED37-90A6FF922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E9E21-C00A-F8DA-F3D2-E9C595471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EFCF5-2415-57E9-F97B-DFC6AFCCB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101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B7668A-6BC9-205E-C046-7BA0F047D6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F95B4-F0D1-B840-D5F7-3DEE0BB82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E0186-74A0-DCAF-E1BF-E62E9A0C8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C5BED-B769-F4F3-30CC-F07E92E5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A4A17-B85E-96EB-3AFA-40507135F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679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2008-9943-6F42-E699-9B34FF37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936FA-727E-F39B-A02C-F585C837F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F723F-0CB9-4220-C4DC-B53970838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FB6ED-924A-9E4D-1618-4BB5B1CD6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04940-131D-84C7-B828-222A627C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364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56369-3FC3-7B8A-52BB-51EB4FA6D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0D124-CC91-2D21-C8A5-ACBA7BA48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6656F-CE4A-3BE1-116C-5F6310126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D72F2-4220-1B1D-E22D-D05E6E5A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113F9-27E2-444D-BABD-A6ADF3A6E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601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A8648-CCCD-85DA-CCC6-A74FAE151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65CB9-269B-2131-C9A4-0FC7EA9D4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BE243-0F07-4CCB-1FDC-AE817361E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D28FA-4822-B0E7-0F78-701802762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7F248-27B5-CF06-0238-87935154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EDAF5-32E8-126C-D625-5CA46C726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794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39352-2398-5523-9B48-B8C5DFFAC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B8A56-0A75-F89D-F156-F6F8F3436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3CF33-4F11-C686-D173-CD03C9BA9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67CD8E-A11F-AFEC-490B-7B1B886B3E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71B6CD-511D-F542-E5DB-95A6DBCD60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F29BCD-FB71-B692-B903-AA72FACA2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344434-5A1A-7182-EB4D-F916405EB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5B5C28-CC25-8AA2-7A18-5A5F2A0B1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022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8772C-403D-EA91-18DC-D50A94D78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C7E7B1-94C1-13F3-339C-397CA0CFA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A31564-1499-306D-40A4-587A0E50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46CFB3-B3F2-BA54-1131-6BFEE08D2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687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37F14B-568A-A89F-88D6-4659C443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2CD688-07B0-F1F5-E6C9-105FDB6A3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388EE4-1D7A-7DA8-FD47-31A09D417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86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9D5C2-DCE2-5141-0B85-766723CC0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6543D-D6BF-E447-FB6D-7C15E311B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910729-9CA1-B4D3-1711-2ECF3246A1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C4E92-ED40-7EF1-67C3-488F947C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F407E-B344-39AE-F552-41D89684C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D7843-EA44-9225-6AE9-111F09782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860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7D01A-FF0B-D840-67D6-DF6092B93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987184-E5A2-27E1-3538-EEFC9ADE47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696E93-D51A-CA2C-66F8-A88CBA6C4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9F582-9F81-399B-E112-8B3E0ACB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0437-A6B9-44D3-834A-817FA01AC7E8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62A8E-2B04-F5D3-D88B-BABCA2080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87AD94-EFF3-506D-59CE-67B98FC83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3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698EE3-B850-4777-4CDE-9012B421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17ED7-64F2-E930-DE88-BBEEBBB99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D31CA-1BDB-A015-B5FF-035A69F785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BC0437-A6B9-44D3-834A-817FA01AC7E8}" type="datetimeFigureOut">
              <a:rPr lang="sv-SE" smtClean="0"/>
              <a:t>2025-05-08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E3CBA-9ED6-66FD-2DEB-ECE2DA042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80049-A38F-1F52-3034-DA940328A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93FF66-4F90-4DFB-BC6A-65AFFB8FB3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513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36F8E-8357-8DD0-F873-112B60D55C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>
                <a:solidFill>
                  <a:schemeClr val="tx2"/>
                </a:solidFill>
              </a:rPr>
              <a:t>Pattern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bargaining</a:t>
            </a:r>
            <a:r>
              <a:rPr lang="sv-SE" dirty="0">
                <a:solidFill>
                  <a:schemeClr val="tx2"/>
                </a:solidFill>
              </a:rPr>
              <a:t> as a </a:t>
            </a:r>
            <a:r>
              <a:rPr lang="sv-SE" dirty="0" err="1">
                <a:solidFill>
                  <a:schemeClr val="tx2"/>
                </a:solidFill>
              </a:rPr>
              <a:t>means</a:t>
            </a:r>
            <a:r>
              <a:rPr lang="sv-SE" dirty="0">
                <a:solidFill>
                  <a:schemeClr val="tx2"/>
                </a:solidFill>
              </a:rPr>
              <a:t> to </a:t>
            </a:r>
            <a:r>
              <a:rPr lang="sv-SE" dirty="0" err="1">
                <a:solidFill>
                  <a:schemeClr val="tx2"/>
                </a:solidFill>
              </a:rPr>
              <a:t>coordinate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wages</a:t>
            </a:r>
            <a:r>
              <a:rPr lang="sv-SE" dirty="0">
                <a:solidFill>
                  <a:schemeClr val="tx2"/>
                </a:solidFill>
              </a:rPr>
              <a:t> in the Nordic </a:t>
            </a:r>
            <a:r>
              <a:rPr lang="sv-SE" dirty="0" err="1">
                <a:solidFill>
                  <a:schemeClr val="tx2"/>
                </a:solidFill>
              </a:rPr>
              <a:t>countries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F06021-7AF1-A0BF-DF9B-62275E40B4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Lars Calmfors</a:t>
            </a:r>
          </a:p>
          <a:p>
            <a:r>
              <a:rPr lang="sv-SE" dirty="0" err="1"/>
              <a:t>Launch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Nordic </a:t>
            </a:r>
            <a:r>
              <a:rPr lang="sv-SE" dirty="0" err="1"/>
              <a:t>Economic</a:t>
            </a:r>
            <a:r>
              <a:rPr lang="sv-SE" dirty="0"/>
              <a:t> Policy Review 2025</a:t>
            </a:r>
          </a:p>
          <a:p>
            <a:r>
              <a:rPr lang="sv-SE" dirty="0" err="1"/>
              <a:t>Helsinki</a:t>
            </a:r>
            <a:endParaRPr lang="sv-SE" dirty="0"/>
          </a:p>
          <a:p>
            <a:r>
              <a:rPr lang="sv-SE" dirty="0"/>
              <a:t>7 May 2025</a:t>
            </a:r>
          </a:p>
        </p:txBody>
      </p:sp>
    </p:spTree>
    <p:extLst>
      <p:ext uri="{BB962C8B-B14F-4D97-AF65-F5344CB8AC3E}">
        <p14:creationId xmlns:p14="http://schemas.microsoft.com/office/powerpoint/2010/main" val="1036886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C65C9F-3064-C382-1FD9-E1FBFC8A0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Why</a:t>
            </a:r>
            <a:r>
              <a:rPr lang="sv-SE" dirty="0">
                <a:solidFill>
                  <a:schemeClr val="tx2"/>
                </a:solidFill>
              </a:rPr>
              <a:t> is the </a:t>
            </a:r>
            <a:r>
              <a:rPr lang="sv-SE" dirty="0" err="1">
                <a:solidFill>
                  <a:schemeClr val="tx2"/>
                </a:solidFill>
              </a:rPr>
              <a:t>wage</a:t>
            </a:r>
            <a:r>
              <a:rPr lang="sv-SE" dirty="0">
                <a:solidFill>
                  <a:schemeClr val="tx2"/>
                </a:solidFill>
              </a:rPr>
              <a:t> norm </a:t>
            </a:r>
            <a:r>
              <a:rPr lang="sv-SE" dirty="0" err="1">
                <a:solidFill>
                  <a:schemeClr val="tx2"/>
                </a:solidFill>
              </a:rPr>
              <a:t>followed</a:t>
            </a:r>
            <a:r>
              <a:rPr lang="sv-SE" dirty="0">
                <a:solidFill>
                  <a:schemeClr val="tx2"/>
                </a:solidFill>
              </a:rPr>
              <a:t> by </a:t>
            </a:r>
            <a:r>
              <a:rPr lang="sv-SE" dirty="0" err="1">
                <a:solidFill>
                  <a:schemeClr val="tx2"/>
                </a:solidFill>
              </a:rPr>
              <a:t>other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sectors</a:t>
            </a:r>
            <a:r>
              <a:rPr lang="sv-SE" dirty="0">
                <a:solidFill>
                  <a:schemeClr val="tx2"/>
                </a:solidFill>
              </a:rPr>
              <a:t>?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2946D5-A0F3-AE72-98FE-F9CDFA3ED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 </a:t>
            </a:r>
            <a:r>
              <a:rPr lang="sv-SE" dirty="0" err="1"/>
              <a:t>repeated</a:t>
            </a:r>
            <a:r>
              <a:rPr lang="sv-SE" dirty="0"/>
              <a:t> game</a:t>
            </a:r>
          </a:p>
          <a:p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punishments</a:t>
            </a:r>
            <a:r>
              <a:rPr lang="sv-SE" dirty="0"/>
              <a:t> </a:t>
            </a:r>
            <a:r>
              <a:rPr lang="sv-SE" dirty="0" err="1"/>
              <a:t>than</a:t>
            </a:r>
            <a:r>
              <a:rPr lang="sv-SE" dirty="0"/>
              <a:t> </a:t>
            </a:r>
            <a:r>
              <a:rPr lang="sv-SE" dirty="0" err="1"/>
              <a:t>according</a:t>
            </a:r>
            <a:r>
              <a:rPr lang="sv-SE" dirty="0"/>
              <a:t> to standard </a:t>
            </a:r>
            <a:r>
              <a:rPr lang="sv-SE" dirty="0" err="1"/>
              <a:t>economic</a:t>
            </a:r>
            <a:r>
              <a:rPr lang="sv-SE" dirty="0"/>
              <a:t> </a:t>
            </a:r>
            <a:r>
              <a:rPr lang="sv-SE" dirty="0" err="1"/>
              <a:t>modelling</a:t>
            </a:r>
            <a:endParaRPr lang="sv-SE" dirty="0"/>
          </a:p>
          <a:p>
            <a:r>
              <a:rPr lang="sv-SE" dirty="0"/>
              <a:t>Calmfors and Seim (2013): </a:t>
            </a:r>
            <a:r>
              <a:rPr lang="sv-SE" dirty="0" err="1"/>
              <a:t>Disutility</a:t>
            </a:r>
            <a:r>
              <a:rPr lang="sv-SE" dirty="0"/>
              <a:t> from </a:t>
            </a:r>
            <a:r>
              <a:rPr lang="sv-SE" dirty="0" err="1"/>
              <a:t>lower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</a:t>
            </a:r>
            <a:r>
              <a:rPr lang="sv-SE" dirty="0" err="1"/>
              <a:t>than</a:t>
            </a:r>
            <a:r>
              <a:rPr lang="sv-SE" dirty="0"/>
              <a:t> for </a:t>
            </a:r>
            <a:r>
              <a:rPr lang="sv-SE" dirty="0" err="1"/>
              <a:t>other</a:t>
            </a:r>
            <a:r>
              <a:rPr lang="sv-SE" dirty="0"/>
              <a:t> </a:t>
            </a:r>
            <a:r>
              <a:rPr lang="sv-SE" dirty="0" err="1"/>
              <a:t>groups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Comparison</a:t>
            </a:r>
            <a:r>
              <a:rPr lang="sv-SE" dirty="0"/>
              <a:t> </a:t>
            </a:r>
            <a:r>
              <a:rPr lang="sv-SE" dirty="0" err="1"/>
              <a:t>thinking</a:t>
            </a:r>
            <a:r>
              <a:rPr lang="sv-SE" dirty="0"/>
              <a:t> + </a:t>
            </a:r>
            <a:r>
              <a:rPr lang="sv-SE" dirty="0" err="1"/>
              <a:t>Kahneman-Tversky</a:t>
            </a:r>
            <a:r>
              <a:rPr lang="sv-SE" dirty="0"/>
              <a:t> loss aversion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High-employment</a:t>
            </a:r>
            <a:r>
              <a:rPr lang="sv-SE" dirty="0"/>
              <a:t> </a:t>
            </a:r>
            <a:r>
              <a:rPr lang="sv-SE" dirty="0" err="1"/>
              <a:t>outcomes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leadership</a:t>
            </a:r>
            <a:r>
              <a:rPr lang="sv-SE" dirty="0"/>
              <a:t> for small </a:t>
            </a:r>
            <a:r>
              <a:rPr lang="sv-SE" dirty="0" err="1"/>
              <a:t>sector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The </a:t>
            </a:r>
            <a:r>
              <a:rPr lang="sv-SE" dirty="0" err="1"/>
              <a:t>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is </a:t>
            </a:r>
            <a:r>
              <a:rPr lang="sv-SE" dirty="0" err="1"/>
              <a:t>smaller</a:t>
            </a:r>
            <a:r>
              <a:rPr lang="sv-SE" dirty="0"/>
              <a:t> </a:t>
            </a:r>
            <a:r>
              <a:rPr lang="sv-SE" dirty="0" err="1"/>
              <a:t>than</a:t>
            </a:r>
            <a:r>
              <a:rPr lang="sv-SE" dirty="0"/>
              <a:t> the </a:t>
            </a:r>
            <a:r>
              <a:rPr lang="sv-SE" dirty="0" err="1"/>
              <a:t>nontradables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and</a:t>
            </a:r>
          </a:p>
          <a:p>
            <a:pPr marL="0" indent="0">
              <a:buNone/>
            </a:pPr>
            <a:r>
              <a:rPr lang="sv-SE" dirty="0"/>
              <a:t>       the public </a:t>
            </a:r>
            <a:r>
              <a:rPr lang="sv-SE" dirty="0" err="1"/>
              <a:t>sector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40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1342E1-2B15-3FCE-A100-6AD3B03FC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Why</a:t>
            </a:r>
            <a:r>
              <a:rPr lang="sv-SE" dirty="0">
                <a:solidFill>
                  <a:schemeClr val="tx2"/>
                </a:solidFill>
              </a:rPr>
              <a:t> is the </a:t>
            </a:r>
            <a:r>
              <a:rPr lang="sv-SE" dirty="0" err="1">
                <a:solidFill>
                  <a:schemeClr val="tx2"/>
                </a:solidFill>
              </a:rPr>
              <a:t>tradables</a:t>
            </a:r>
            <a:r>
              <a:rPr lang="sv-SE" dirty="0">
                <a:solidFill>
                  <a:schemeClr val="tx2"/>
                </a:solidFill>
              </a:rPr>
              <a:t> (</a:t>
            </a:r>
            <a:r>
              <a:rPr lang="sv-SE" dirty="0" err="1">
                <a:solidFill>
                  <a:schemeClr val="tx2"/>
                </a:solidFill>
              </a:rPr>
              <a:t>manufacturing</a:t>
            </a:r>
            <a:r>
              <a:rPr lang="sv-SE" dirty="0">
                <a:solidFill>
                  <a:schemeClr val="tx2"/>
                </a:solidFill>
              </a:rPr>
              <a:t>) </a:t>
            </a:r>
            <a:r>
              <a:rPr lang="sv-SE" dirty="0" err="1">
                <a:solidFill>
                  <a:schemeClr val="tx2"/>
                </a:solidFill>
              </a:rPr>
              <a:t>sector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pattern</a:t>
            </a:r>
            <a:r>
              <a:rPr lang="sv-SE" dirty="0">
                <a:solidFill>
                  <a:schemeClr val="tx2"/>
                </a:solidFill>
              </a:rPr>
              <a:t> setter?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388AE0-F353-1CF5-3257-EA159632C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Historical</a:t>
            </a:r>
            <a:r>
              <a:rPr lang="sv-SE" dirty="0"/>
              <a:t> </a:t>
            </a:r>
            <a:r>
              <a:rPr lang="sv-SE" dirty="0" err="1"/>
              <a:t>reasons</a:t>
            </a:r>
            <a:endParaRPr lang="sv-SE" dirty="0"/>
          </a:p>
          <a:p>
            <a:r>
              <a:rPr lang="sv-SE" dirty="0" err="1"/>
              <a:t>Traditionally</a:t>
            </a:r>
            <a:r>
              <a:rPr lang="sv-SE" dirty="0"/>
              <a:t> </a:t>
            </a:r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membership</a:t>
            </a:r>
            <a:r>
              <a:rPr lang="sv-SE" dirty="0"/>
              <a:t> rates for </a:t>
            </a:r>
            <a:r>
              <a:rPr lang="sv-SE" dirty="0" err="1"/>
              <a:t>both</a:t>
            </a:r>
            <a:r>
              <a:rPr lang="sv-SE" dirty="0"/>
              <a:t> unions and </a:t>
            </a:r>
            <a:r>
              <a:rPr lang="sv-SE" dirty="0" err="1"/>
              <a:t>employers</a:t>
            </a:r>
            <a:r>
              <a:rPr lang="sv-SE" dirty="0"/>
              <a:t> and </a:t>
            </a:r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coverage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collective</a:t>
            </a:r>
            <a:r>
              <a:rPr lang="sv-SE" dirty="0"/>
              <a:t> </a:t>
            </a:r>
            <a:r>
              <a:rPr lang="sv-SE" dirty="0" err="1"/>
              <a:t>agreements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Legitimacy</a:t>
            </a:r>
            <a:r>
              <a:rPr lang="sv-SE" dirty="0"/>
              <a:t> for norm-</a:t>
            </a:r>
            <a:r>
              <a:rPr lang="sv-SE" dirty="0" err="1"/>
              <a:t>setting</a:t>
            </a:r>
            <a:r>
              <a:rPr lang="sv-SE" dirty="0"/>
              <a:t> </a:t>
            </a:r>
            <a:r>
              <a:rPr lang="sv-SE" dirty="0" err="1"/>
              <a:t>role</a:t>
            </a:r>
            <a:endParaRPr lang="sv-SE" dirty="0"/>
          </a:p>
          <a:p>
            <a:r>
              <a:rPr lang="sv-SE" dirty="0" err="1"/>
              <a:t>Operational</a:t>
            </a:r>
            <a:r>
              <a:rPr lang="sv-SE" dirty="0"/>
              <a:t> </a:t>
            </a:r>
            <a:r>
              <a:rPr lang="sv-SE" dirty="0" err="1"/>
              <a:t>capacity</a:t>
            </a:r>
            <a:r>
              <a:rPr lang="sv-SE" dirty="0"/>
              <a:t> for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role</a:t>
            </a:r>
            <a:r>
              <a:rPr lang="sv-SE" dirty="0"/>
              <a:t> has </a:t>
            </a:r>
            <a:r>
              <a:rPr lang="sv-SE" dirty="0" err="1"/>
              <a:t>been</a:t>
            </a:r>
            <a:r>
              <a:rPr lang="sv-SE" dirty="0"/>
              <a:t> </a:t>
            </a:r>
            <a:r>
              <a:rPr lang="sv-SE" dirty="0" err="1"/>
              <a:t>built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567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5FACD0-3EED-EE65-3EA0-7EB2C581D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Important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challenges</a:t>
            </a:r>
            <a:r>
              <a:rPr lang="sv-SE" dirty="0">
                <a:solidFill>
                  <a:schemeClr val="tx2"/>
                </a:solidFill>
              </a:rPr>
              <a:t> for </a:t>
            </a:r>
            <a:r>
              <a:rPr lang="sv-SE" dirty="0" err="1">
                <a:solidFill>
                  <a:schemeClr val="tx2"/>
                </a:solidFill>
              </a:rPr>
              <a:t>pattern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bargaining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E11137-7953-ED9F-E071-1D6A3FA25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Inherent status-</a:t>
            </a:r>
            <a:r>
              <a:rPr lang="sv-SE" dirty="0" err="1"/>
              <a:t>quo</a:t>
            </a:r>
            <a:r>
              <a:rPr lang="sv-SE" dirty="0"/>
              <a:t> bias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manufacturing</a:t>
            </a:r>
            <a:r>
              <a:rPr lang="sv-SE" dirty="0"/>
              <a:t> </a:t>
            </a:r>
            <a:r>
              <a:rPr lang="sv-SE" dirty="0" err="1"/>
              <a:t>sector’s</a:t>
            </a:r>
            <a:r>
              <a:rPr lang="sv-SE" dirty="0"/>
              <a:t> norm </a:t>
            </a:r>
            <a:r>
              <a:rPr lang="sv-SE" dirty="0" err="1"/>
              <a:t>setting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It </a:t>
            </a:r>
            <a:r>
              <a:rPr lang="sv-SE" dirty="0" err="1"/>
              <a:t>aims</a:t>
            </a:r>
            <a:r>
              <a:rPr lang="sv-SE" dirty="0"/>
              <a:t> at </a:t>
            </a:r>
            <a:r>
              <a:rPr lang="sv-SE" dirty="0" err="1"/>
              <a:t>preserving</a:t>
            </a:r>
            <a:r>
              <a:rPr lang="sv-SE" dirty="0"/>
              <a:t> the </a:t>
            </a:r>
            <a:r>
              <a:rPr lang="sv-SE" dirty="0" err="1"/>
              <a:t>size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endParaRPr lang="sv-SE" dirty="0"/>
          </a:p>
          <a:p>
            <a:r>
              <a:rPr lang="sv-SE" dirty="0" err="1"/>
              <a:t>Conflicts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labour</a:t>
            </a:r>
            <a:r>
              <a:rPr lang="sv-SE" dirty="0"/>
              <a:t> </a:t>
            </a:r>
            <a:r>
              <a:rPr lang="sv-SE" dirty="0" err="1"/>
              <a:t>reallocation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Health and </a:t>
            </a:r>
            <a:r>
              <a:rPr lang="sv-SE" dirty="0" err="1"/>
              <a:t>care</a:t>
            </a:r>
            <a:r>
              <a:rPr lang="sv-SE" dirty="0"/>
              <a:t> </a:t>
            </a:r>
            <a:r>
              <a:rPr lang="sv-SE" dirty="0" err="1"/>
              <a:t>sector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Military</a:t>
            </a:r>
            <a:r>
              <a:rPr lang="sv-SE" dirty="0"/>
              <a:t> </a:t>
            </a:r>
            <a:r>
              <a:rPr lang="sv-SE" dirty="0" err="1"/>
              <a:t>personnel</a:t>
            </a:r>
            <a:endParaRPr lang="sv-SE" dirty="0"/>
          </a:p>
          <a:p>
            <a:r>
              <a:rPr lang="sv-SE" dirty="0" err="1"/>
              <a:t>Requirements</a:t>
            </a:r>
            <a:r>
              <a:rPr lang="sv-SE" dirty="0"/>
              <a:t> on </a:t>
            </a:r>
            <a:r>
              <a:rPr lang="sv-SE" dirty="0" err="1"/>
              <a:t>wage</a:t>
            </a:r>
            <a:r>
              <a:rPr lang="sv-SE" dirty="0"/>
              <a:t> formation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in the </a:t>
            </a:r>
            <a:r>
              <a:rPr lang="sv-SE" dirty="0" err="1"/>
              <a:t>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reduce</a:t>
            </a:r>
            <a:r>
              <a:rPr lang="sv-SE" dirty="0"/>
              <a:t> </a:t>
            </a:r>
            <a:r>
              <a:rPr lang="sv-SE" dirty="0" err="1"/>
              <a:t>its</a:t>
            </a:r>
            <a:r>
              <a:rPr lang="sv-SE" dirty="0"/>
              <a:t> </a:t>
            </a:r>
            <a:r>
              <a:rPr lang="sv-SE" dirty="0" err="1"/>
              <a:t>labour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 </a:t>
            </a:r>
            <a:r>
              <a:rPr lang="sv-SE" dirty="0" err="1"/>
              <a:t>demand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- Relative-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for the public and </a:t>
            </a:r>
            <a:r>
              <a:rPr lang="sv-SE" dirty="0" err="1"/>
              <a:t>nontradables</a:t>
            </a:r>
            <a:r>
              <a:rPr lang="sv-SE" dirty="0"/>
              <a:t> </a:t>
            </a:r>
            <a:r>
              <a:rPr lang="sv-SE" dirty="0" err="1"/>
              <a:t>sectors</a:t>
            </a:r>
            <a:r>
              <a:rPr lang="sv-SE" dirty="0"/>
              <a:t> to</a:t>
            </a:r>
          </a:p>
          <a:p>
            <a:pPr marL="0" indent="0">
              <a:buNone/>
            </a:pPr>
            <a:r>
              <a:rPr lang="sv-SE" dirty="0"/>
              <a:t>       </a:t>
            </a:r>
            <a:r>
              <a:rPr lang="sv-SE" dirty="0" err="1"/>
              <a:t>attract</a:t>
            </a:r>
            <a:r>
              <a:rPr lang="sv-SE" dirty="0"/>
              <a:t> </a:t>
            </a:r>
            <a:r>
              <a:rPr lang="sv-SE" dirty="0" err="1"/>
              <a:t>labour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45055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9B83AD-7ACE-181B-F420-F2BC721AF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How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square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more</a:t>
            </a:r>
            <a:r>
              <a:rPr lang="sv-SE" dirty="0">
                <a:solidFill>
                  <a:schemeClr val="tx2"/>
                </a:solidFill>
              </a:rPr>
              <a:t> flexible norm </a:t>
            </a:r>
            <a:r>
              <a:rPr lang="sv-SE" dirty="0" err="1">
                <a:solidFill>
                  <a:schemeClr val="tx2"/>
                </a:solidFill>
              </a:rPr>
              <a:t>setting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with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responsible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wage</a:t>
            </a:r>
            <a:r>
              <a:rPr lang="sv-SE" dirty="0">
                <a:solidFill>
                  <a:schemeClr val="tx2"/>
                </a:solidFill>
              </a:rPr>
              <a:t> formation?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C293B1-94F8-AAB5-F2E5-2CFEFCF2A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b="1" i="1" dirty="0"/>
              <a:t>Sweden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Attempts</a:t>
            </a:r>
            <a:r>
              <a:rPr lang="sv-SE" dirty="0"/>
              <a:t> by public-</a:t>
            </a:r>
            <a:r>
              <a:rPr lang="sv-SE" dirty="0" err="1"/>
              <a:t>sector</a:t>
            </a:r>
            <a:r>
              <a:rPr lang="sv-SE" dirty="0"/>
              <a:t> unions to </a:t>
            </a:r>
            <a:r>
              <a:rPr lang="sv-SE" dirty="0" err="1"/>
              <a:t>raise</a:t>
            </a:r>
            <a:r>
              <a:rPr lang="sv-SE" dirty="0"/>
              <a:t> relative </a:t>
            </a:r>
            <a:r>
              <a:rPr lang="sv-SE" dirty="0" err="1"/>
              <a:t>wages</a:t>
            </a:r>
            <a:r>
              <a:rPr lang="sv-SE" dirty="0"/>
              <a:t> </a:t>
            </a:r>
            <a:r>
              <a:rPr lang="sv-SE" dirty="0" err="1"/>
              <a:t>through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</a:t>
            </a:r>
            <a:r>
              <a:rPr lang="sv-SE" dirty="0" err="1"/>
              <a:t>figureless</a:t>
            </a:r>
            <a:r>
              <a:rPr lang="sv-SE" dirty="0"/>
              <a:t> central </a:t>
            </a:r>
            <a:r>
              <a:rPr lang="sv-SE" dirty="0" err="1"/>
              <a:t>agreements</a:t>
            </a:r>
            <a:r>
              <a:rPr lang="sv-SE" dirty="0"/>
              <a:t>, </a:t>
            </a:r>
            <a:r>
              <a:rPr lang="sv-SE" dirty="0" err="1"/>
              <a:t>leaving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determination to the</a:t>
            </a:r>
          </a:p>
          <a:p>
            <a:pPr marL="0" indent="0">
              <a:buNone/>
            </a:pPr>
            <a:r>
              <a:rPr lang="sv-SE" dirty="0"/>
              <a:t>      </a:t>
            </a:r>
            <a:r>
              <a:rPr lang="sv-SE" dirty="0" err="1"/>
              <a:t>local</a:t>
            </a:r>
            <a:r>
              <a:rPr lang="sv-SE" dirty="0"/>
              <a:t> </a:t>
            </a:r>
            <a:r>
              <a:rPr lang="sv-SE" dirty="0" err="1"/>
              <a:t>level</a:t>
            </a:r>
            <a:r>
              <a:rPr lang="sv-SE" dirty="0"/>
              <a:t> in the mid 2010s</a:t>
            </a:r>
          </a:p>
          <a:p>
            <a:pPr marL="0" indent="0">
              <a:buNone/>
            </a:pPr>
            <a:r>
              <a:rPr lang="sv-SE" dirty="0"/>
              <a:t>   - The process has </a:t>
            </a:r>
            <a:r>
              <a:rPr lang="sv-SE" dirty="0" err="1"/>
              <a:t>gone</a:t>
            </a:r>
            <a:r>
              <a:rPr lang="sv-SE" dirty="0"/>
              <a:t> </a:t>
            </a:r>
            <a:r>
              <a:rPr lang="sv-SE"/>
              <a:t>in reverse</a:t>
            </a:r>
            <a:endParaRPr lang="sv-SE" dirty="0"/>
          </a:p>
          <a:p>
            <a:r>
              <a:rPr lang="sv-SE" b="1" i="1" dirty="0" err="1"/>
              <a:t>Denmark</a:t>
            </a:r>
            <a:endParaRPr lang="sv-SE" b="1" i="1" dirty="0"/>
          </a:p>
          <a:p>
            <a:pPr marL="0" indent="0">
              <a:buNone/>
            </a:pPr>
            <a:r>
              <a:rPr lang="sv-SE" i="1" dirty="0"/>
              <a:t>    </a:t>
            </a:r>
            <a:r>
              <a:rPr lang="sv-SE" dirty="0"/>
              <a:t>- </a:t>
            </a:r>
            <a:r>
              <a:rPr lang="sv-SE" dirty="0" err="1"/>
              <a:t>Tripartite</a:t>
            </a:r>
            <a:r>
              <a:rPr lang="sv-SE" dirty="0"/>
              <a:t> </a:t>
            </a:r>
            <a:r>
              <a:rPr lang="sv-SE" dirty="0" err="1"/>
              <a:t>agreement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the </a:t>
            </a:r>
            <a:r>
              <a:rPr lang="sv-SE" dirty="0" err="1"/>
              <a:t>government</a:t>
            </a:r>
            <a:r>
              <a:rPr lang="sv-SE" dirty="0"/>
              <a:t> </a:t>
            </a:r>
            <a:r>
              <a:rPr lang="sv-SE" dirty="0" err="1"/>
              <a:t>supplying</a:t>
            </a:r>
            <a:r>
              <a:rPr lang="sv-SE" dirty="0"/>
              <a:t> extra </a:t>
            </a:r>
            <a:r>
              <a:rPr lang="sv-SE" dirty="0" err="1"/>
              <a:t>funds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 for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in the </a:t>
            </a:r>
            <a:r>
              <a:rPr lang="sv-SE" dirty="0" err="1"/>
              <a:t>welfare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to make it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attractive</a:t>
            </a:r>
            <a:endParaRPr lang="sv-SE" dirty="0"/>
          </a:p>
          <a:p>
            <a:pPr marL="0" indent="0">
              <a:buNone/>
            </a:pPr>
            <a:r>
              <a:rPr lang="sv-SE" b="1" i="1" dirty="0"/>
              <a:t>Finland</a:t>
            </a:r>
          </a:p>
          <a:p>
            <a:pPr marL="0" indent="0">
              <a:buNone/>
            </a:pPr>
            <a:r>
              <a:rPr lang="sv-SE" b="1" i="1" dirty="0"/>
              <a:t>    </a:t>
            </a:r>
            <a:r>
              <a:rPr lang="sv-SE" dirty="0"/>
              <a:t>- Relative-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for municipal </a:t>
            </a:r>
            <a:r>
              <a:rPr lang="sv-SE" dirty="0" err="1"/>
              <a:t>employees</a:t>
            </a:r>
            <a:r>
              <a:rPr lang="sv-SE" dirty="0"/>
              <a:t> </a:t>
            </a:r>
            <a:r>
              <a:rPr lang="sv-SE" dirty="0" err="1"/>
              <a:t>after</a:t>
            </a:r>
            <a:r>
              <a:rPr lang="sv-SE" dirty="0"/>
              <a:t> </a:t>
            </a:r>
            <a:r>
              <a:rPr lang="sv-SE" dirty="0" err="1"/>
              <a:t>labour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 </a:t>
            </a:r>
            <a:r>
              <a:rPr lang="sv-SE" dirty="0" err="1"/>
              <a:t>conflict</a:t>
            </a:r>
            <a:endParaRPr lang="sv-SE" b="1" i="1" dirty="0"/>
          </a:p>
        </p:txBody>
      </p:sp>
    </p:spTree>
    <p:extLst>
      <p:ext uri="{BB962C8B-B14F-4D97-AF65-F5344CB8AC3E}">
        <p14:creationId xmlns:p14="http://schemas.microsoft.com/office/powerpoint/2010/main" val="382027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894FA-D361-2C6F-CD47-059EE65A9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The Nordic </a:t>
            </a:r>
            <a:r>
              <a:rPr lang="sv-SE" dirty="0" err="1">
                <a:solidFill>
                  <a:schemeClr val="tx2"/>
                </a:solidFill>
              </a:rPr>
              <a:t>model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of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wage</a:t>
            </a:r>
            <a:r>
              <a:rPr lang="sv-SE" dirty="0">
                <a:solidFill>
                  <a:schemeClr val="tx2"/>
                </a:solidFill>
              </a:rPr>
              <a:t>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5F332-C9C3-E03C-EA76-E0CE38D45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Long tradition </a:t>
            </a:r>
            <a:r>
              <a:rPr lang="sv-SE" dirty="0" err="1"/>
              <a:t>of</a:t>
            </a:r>
            <a:r>
              <a:rPr lang="sv-SE" dirty="0"/>
              <a:t> international-</a:t>
            </a:r>
            <a:r>
              <a:rPr lang="sv-SE" dirty="0" err="1"/>
              <a:t>competitiveness</a:t>
            </a:r>
            <a:r>
              <a:rPr lang="sv-SE" dirty="0"/>
              <a:t> </a:t>
            </a:r>
            <a:r>
              <a:rPr lang="sv-SE" dirty="0" err="1"/>
              <a:t>concerns</a:t>
            </a:r>
            <a:r>
              <a:rPr lang="sv-SE" dirty="0"/>
              <a:t> in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bargaining</a:t>
            </a:r>
            <a:endParaRPr lang="sv-SE" dirty="0"/>
          </a:p>
          <a:p>
            <a:r>
              <a:rPr lang="sv-SE" dirty="0" err="1"/>
              <a:t>Earlier</a:t>
            </a:r>
            <a:r>
              <a:rPr lang="sv-SE" dirty="0"/>
              <a:t> </a:t>
            </a:r>
            <a:r>
              <a:rPr lang="sv-SE" dirty="0" err="1"/>
              <a:t>coordination</a:t>
            </a:r>
            <a:r>
              <a:rPr lang="sv-SE" dirty="0"/>
              <a:t> </a:t>
            </a:r>
            <a:r>
              <a:rPr lang="sv-SE" dirty="0" err="1"/>
              <a:t>through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</a:t>
            </a:r>
            <a:r>
              <a:rPr lang="sv-SE" dirty="0" err="1"/>
              <a:t>between</a:t>
            </a:r>
            <a:r>
              <a:rPr lang="sv-SE" dirty="0"/>
              <a:t> </a:t>
            </a:r>
            <a:r>
              <a:rPr lang="sv-SE" dirty="0" err="1"/>
              <a:t>peak-level</a:t>
            </a:r>
            <a:r>
              <a:rPr lang="sv-SE" dirty="0"/>
              <a:t> organisations</a:t>
            </a:r>
          </a:p>
          <a:p>
            <a:r>
              <a:rPr lang="sv-SE" dirty="0" err="1"/>
              <a:t>Move</a:t>
            </a:r>
            <a:r>
              <a:rPr lang="sv-SE" dirty="0"/>
              <a:t> to </a:t>
            </a:r>
            <a:r>
              <a:rPr lang="sv-SE" dirty="0" err="1"/>
              <a:t>coordination</a:t>
            </a:r>
            <a:r>
              <a:rPr lang="sv-SE" dirty="0"/>
              <a:t> </a:t>
            </a:r>
            <a:r>
              <a:rPr lang="sv-SE" dirty="0" err="1"/>
              <a:t>through</a:t>
            </a:r>
            <a:r>
              <a:rPr lang="sv-SE" dirty="0"/>
              <a:t> </a:t>
            </a:r>
            <a:r>
              <a:rPr lang="sv-SE" dirty="0" err="1"/>
              <a:t>pattern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the </a:t>
            </a:r>
            <a:r>
              <a:rPr lang="sv-SE" dirty="0" err="1"/>
              <a:t>manufacturing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as norm setter</a:t>
            </a:r>
          </a:p>
          <a:p>
            <a:r>
              <a:rPr lang="sv-SE" dirty="0"/>
              <a:t>Strong </a:t>
            </a:r>
            <a:r>
              <a:rPr lang="sv-SE" dirty="0" err="1"/>
              <a:t>belief</a:t>
            </a:r>
            <a:r>
              <a:rPr lang="sv-SE" dirty="0"/>
              <a:t> </a:t>
            </a:r>
            <a:r>
              <a:rPr lang="sv-SE" dirty="0" err="1"/>
              <a:t>among</a:t>
            </a:r>
            <a:r>
              <a:rPr lang="sv-SE" dirty="0"/>
              <a:t> </a:t>
            </a:r>
            <a:r>
              <a:rPr lang="sv-SE" dirty="0" err="1"/>
              <a:t>practioners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contributes</a:t>
            </a:r>
            <a:r>
              <a:rPr lang="sv-SE" dirty="0"/>
              <a:t> to </a:t>
            </a:r>
            <a:r>
              <a:rPr lang="sv-SE" dirty="0" err="1"/>
              <a:t>wage</a:t>
            </a:r>
            <a:r>
              <a:rPr lang="sv-SE" dirty="0"/>
              <a:t> moderation and </a:t>
            </a:r>
            <a:r>
              <a:rPr lang="sv-SE" dirty="0" err="1"/>
              <a:t>good</a:t>
            </a:r>
            <a:r>
              <a:rPr lang="sv-SE" dirty="0"/>
              <a:t> </a:t>
            </a:r>
            <a:r>
              <a:rPr lang="sv-SE" dirty="0" err="1"/>
              <a:t>macroeconomic</a:t>
            </a:r>
            <a:r>
              <a:rPr lang="sv-SE" dirty="0"/>
              <a:t> </a:t>
            </a:r>
            <a:r>
              <a:rPr lang="sv-SE" dirty="0" err="1"/>
              <a:t>performance</a:t>
            </a:r>
            <a:endParaRPr lang="sv-SE" dirty="0"/>
          </a:p>
          <a:p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critique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 relative-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flexibility</a:t>
            </a:r>
            <a:r>
              <a:rPr lang="sv-SE" dirty="0"/>
              <a:t> and </a:t>
            </a:r>
            <a:r>
              <a:rPr lang="sv-SE" dirty="0" err="1"/>
              <a:t>labour</a:t>
            </a:r>
            <a:r>
              <a:rPr lang="sv-SE" dirty="0"/>
              <a:t> </a:t>
            </a:r>
            <a:r>
              <a:rPr lang="sv-SE" dirty="0" err="1"/>
              <a:t>reallocation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impaired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4914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EFD56-5625-2BF1-3DE4-643B28D43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Pattern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bargaining</a:t>
            </a:r>
            <a:r>
              <a:rPr lang="sv-SE" dirty="0">
                <a:solidFill>
                  <a:schemeClr val="tx2"/>
                </a:solidFill>
              </a:rPr>
              <a:t> in the Nordic </a:t>
            </a:r>
            <a:r>
              <a:rPr lang="sv-SE" dirty="0" err="1">
                <a:solidFill>
                  <a:schemeClr val="tx2"/>
                </a:solidFill>
              </a:rPr>
              <a:t>countries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9B99B-A121-73FC-A282-BFE44527A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established</a:t>
            </a:r>
            <a:r>
              <a:rPr lang="sv-SE" dirty="0"/>
              <a:t> in </a:t>
            </a:r>
            <a:r>
              <a:rPr lang="sv-SE" dirty="0" err="1"/>
              <a:t>Denmark</a:t>
            </a:r>
            <a:r>
              <a:rPr lang="sv-SE" dirty="0"/>
              <a:t>, </a:t>
            </a:r>
            <a:r>
              <a:rPr lang="sv-SE" dirty="0" err="1"/>
              <a:t>then</a:t>
            </a:r>
            <a:r>
              <a:rPr lang="sv-SE" dirty="0"/>
              <a:t> in Sweden and </a:t>
            </a:r>
            <a:r>
              <a:rPr lang="sv-SE" dirty="0" err="1"/>
              <a:t>Norway</a:t>
            </a:r>
            <a:r>
              <a:rPr lang="sv-SE" dirty="0"/>
              <a:t>, and still in the process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being</a:t>
            </a:r>
            <a:r>
              <a:rPr lang="sv-SE" dirty="0"/>
              <a:t> </a:t>
            </a:r>
            <a:r>
              <a:rPr lang="sv-SE" dirty="0" err="1"/>
              <a:t>established</a:t>
            </a:r>
            <a:r>
              <a:rPr lang="sv-SE" dirty="0"/>
              <a:t> in Finland</a:t>
            </a:r>
          </a:p>
          <a:p>
            <a:r>
              <a:rPr lang="sv-SE" dirty="0" err="1"/>
              <a:t>Largest</a:t>
            </a:r>
            <a:r>
              <a:rPr lang="sv-SE" dirty="0"/>
              <a:t> </a:t>
            </a:r>
            <a:r>
              <a:rPr lang="sv-SE" dirty="0" err="1"/>
              <a:t>coordination</a:t>
            </a:r>
            <a:r>
              <a:rPr lang="sv-SE" dirty="0"/>
              <a:t> </a:t>
            </a:r>
            <a:r>
              <a:rPr lang="sv-SE" dirty="0" err="1"/>
              <a:t>roles</a:t>
            </a:r>
            <a:r>
              <a:rPr lang="sv-SE" dirty="0"/>
              <a:t> for </a:t>
            </a:r>
            <a:r>
              <a:rPr lang="sv-SE" dirty="0" err="1"/>
              <a:t>peak</a:t>
            </a:r>
            <a:r>
              <a:rPr lang="sv-SE" dirty="0"/>
              <a:t> organisations in </a:t>
            </a:r>
            <a:r>
              <a:rPr lang="sv-SE" dirty="0" err="1"/>
              <a:t>Norway</a:t>
            </a:r>
            <a:r>
              <a:rPr lang="sv-SE" dirty="0"/>
              <a:t> and </a:t>
            </a:r>
            <a:r>
              <a:rPr lang="sv-SE" dirty="0" err="1"/>
              <a:t>Denmark</a:t>
            </a:r>
            <a:r>
              <a:rPr lang="sv-SE" dirty="0"/>
              <a:t>, </a:t>
            </a:r>
            <a:r>
              <a:rPr lang="sv-SE" dirty="0" err="1"/>
              <a:t>some</a:t>
            </a:r>
            <a:r>
              <a:rPr lang="sv-SE" dirty="0"/>
              <a:t> in Sweden, </a:t>
            </a:r>
            <a:r>
              <a:rPr lang="sv-SE" dirty="0" err="1"/>
              <a:t>smallest</a:t>
            </a:r>
            <a:r>
              <a:rPr lang="sv-SE" dirty="0"/>
              <a:t> in Finland</a:t>
            </a:r>
          </a:p>
          <a:p>
            <a:pPr marL="0" indent="0">
              <a:buNone/>
            </a:pPr>
            <a:r>
              <a:rPr lang="sv-SE" dirty="0"/>
              <a:t>     - </a:t>
            </a:r>
            <a:r>
              <a:rPr lang="sv-SE" dirty="0" err="1"/>
              <a:t>Sometimes</a:t>
            </a:r>
            <a:r>
              <a:rPr lang="sv-SE" dirty="0"/>
              <a:t> </a:t>
            </a:r>
            <a:r>
              <a:rPr lang="sv-SE" dirty="0" err="1"/>
              <a:t>centralised</a:t>
            </a:r>
            <a:r>
              <a:rPr lang="sv-SE" dirty="0"/>
              <a:t> </a:t>
            </a:r>
            <a:r>
              <a:rPr lang="sv-SE" dirty="0" err="1"/>
              <a:t>agreements</a:t>
            </a:r>
            <a:r>
              <a:rPr lang="sv-SE" dirty="0"/>
              <a:t> in </a:t>
            </a:r>
            <a:r>
              <a:rPr lang="sv-SE" dirty="0" err="1"/>
              <a:t>Norway</a:t>
            </a:r>
            <a:endParaRPr lang="sv-SE" dirty="0"/>
          </a:p>
          <a:p>
            <a:r>
              <a:rPr lang="sv-SE" dirty="0"/>
              <a:t>Still </a:t>
            </a:r>
            <a:r>
              <a:rPr lang="sv-SE" dirty="0" err="1"/>
              <a:t>important</a:t>
            </a:r>
            <a:r>
              <a:rPr lang="sv-SE" dirty="0"/>
              <a:t> </a:t>
            </a:r>
            <a:r>
              <a:rPr lang="sv-SE" dirty="0" err="1"/>
              <a:t>roles</a:t>
            </a:r>
            <a:r>
              <a:rPr lang="sv-SE" dirty="0"/>
              <a:t> for the </a:t>
            </a:r>
            <a:r>
              <a:rPr lang="sv-SE" dirty="0" err="1"/>
              <a:t>government</a:t>
            </a:r>
            <a:r>
              <a:rPr lang="sv-SE" dirty="0"/>
              <a:t> in </a:t>
            </a:r>
            <a:r>
              <a:rPr lang="sv-SE" dirty="0" err="1"/>
              <a:t>Denmark</a:t>
            </a:r>
            <a:r>
              <a:rPr lang="sv-SE" dirty="0"/>
              <a:t> and </a:t>
            </a:r>
            <a:r>
              <a:rPr lang="sv-SE" dirty="0" err="1"/>
              <a:t>Norway</a:t>
            </a:r>
            <a:endParaRPr lang="sv-SE" dirty="0"/>
          </a:p>
          <a:p>
            <a:r>
              <a:rPr lang="sv-SE" dirty="0" err="1"/>
              <a:t>Mediation</a:t>
            </a:r>
            <a:r>
              <a:rPr lang="sv-SE" dirty="0"/>
              <a:t> institutions </a:t>
            </a:r>
            <a:r>
              <a:rPr lang="sv-SE" dirty="0" err="1"/>
              <a:t>contribute</a:t>
            </a:r>
            <a:r>
              <a:rPr lang="sv-SE" dirty="0"/>
              <a:t> to </a:t>
            </a:r>
            <a:r>
              <a:rPr lang="sv-SE" dirty="0" err="1"/>
              <a:t>upholding</a:t>
            </a:r>
            <a:r>
              <a:rPr lang="sv-SE" dirty="0"/>
              <a:t> the </a:t>
            </a:r>
            <a:r>
              <a:rPr lang="sv-SE" dirty="0" err="1"/>
              <a:t>manufacturing</a:t>
            </a:r>
            <a:r>
              <a:rPr lang="sv-SE" dirty="0"/>
              <a:t> norm in all the </a:t>
            </a:r>
            <a:r>
              <a:rPr lang="sv-SE" dirty="0" err="1"/>
              <a:t>countries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- </a:t>
            </a:r>
            <a:r>
              <a:rPr lang="sv-SE" dirty="0" err="1"/>
              <a:t>Largest</a:t>
            </a:r>
            <a:r>
              <a:rPr lang="sv-SE" dirty="0"/>
              <a:t> </a:t>
            </a:r>
            <a:r>
              <a:rPr lang="sv-SE" dirty="0" err="1"/>
              <a:t>role</a:t>
            </a:r>
            <a:r>
              <a:rPr lang="sv-SE" dirty="0"/>
              <a:t> in </a:t>
            </a:r>
            <a:r>
              <a:rPr lang="sv-SE" dirty="0" err="1"/>
              <a:t>Denmark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- </a:t>
            </a:r>
            <a:r>
              <a:rPr lang="sv-SE" dirty="0" err="1"/>
              <a:t>Linking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private-</a:t>
            </a:r>
            <a:r>
              <a:rPr lang="sv-SE" dirty="0" err="1"/>
              <a:t>sector</a:t>
            </a:r>
            <a:r>
              <a:rPr lang="sv-SE" dirty="0"/>
              <a:t> </a:t>
            </a:r>
            <a:r>
              <a:rPr lang="sv-SE" dirty="0" err="1"/>
              <a:t>agreements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66016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1F0CD-875B-44D0-9112-731017821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Pattern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bargaining</a:t>
            </a:r>
            <a:r>
              <a:rPr lang="sv-SE" dirty="0">
                <a:solidFill>
                  <a:schemeClr val="tx2"/>
                </a:solidFill>
              </a:rPr>
              <a:t> in the Nordic </a:t>
            </a:r>
            <a:r>
              <a:rPr lang="sv-SE" dirty="0" err="1">
                <a:solidFill>
                  <a:schemeClr val="tx2"/>
                </a:solidFill>
              </a:rPr>
              <a:t>countries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cont</a:t>
            </a:r>
            <a:r>
              <a:rPr lang="sv-SE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E5B62-9643-0E93-6EBE-0E5F4057F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/>
              <a:t>Wage</a:t>
            </a:r>
            <a:r>
              <a:rPr lang="sv-SE" dirty="0"/>
              <a:t> norm </a:t>
            </a:r>
            <a:r>
              <a:rPr lang="sv-SE" dirty="0" err="1"/>
              <a:t>refers</a:t>
            </a:r>
            <a:r>
              <a:rPr lang="sv-SE" dirty="0"/>
              <a:t> to total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in </a:t>
            </a:r>
            <a:r>
              <a:rPr lang="sv-SE" dirty="0" err="1"/>
              <a:t>Denmark</a:t>
            </a:r>
            <a:r>
              <a:rPr lang="sv-SE" dirty="0"/>
              <a:t>, Finland and </a:t>
            </a:r>
            <a:r>
              <a:rPr lang="sv-SE" dirty="0" err="1"/>
              <a:t>Norway</a:t>
            </a:r>
            <a:r>
              <a:rPr lang="sv-SE" dirty="0"/>
              <a:t>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only</a:t>
            </a:r>
            <a:r>
              <a:rPr lang="sv-SE" dirty="0"/>
              <a:t> to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in </a:t>
            </a:r>
            <a:r>
              <a:rPr lang="sv-SE" dirty="0" err="1"/>
              <a:t>industry-level</a:t>
            </a:r>
            <a:r>
              <a:rPr lang="sv-SE" dirty="0"/>
              <a:t> </a:t>
            </a:r>
            <a:r>
              <a:rPr lang="sv-SE" dirty="0" err="1"/>
              <a:t>agreements</a:t>
            </a:r>
            <a:r>
              <a:rPr lang="sv-SE" dirty="0"/>
              <a:t> in Sweden</a:t>
            </a:r>
          </a:p>
          <a:p>
            <a:r>
              <a:rPr lang="sv-SE" dirty="0"/>
              <a:t>Public-</a:t>
            </a:r>
            <a:r>
              <a:rPr lang="sv-SE" dirty="0" err="1"/>
              <a:t>sector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</a:t>
            </a:r>
            <a:r>
              <a:rPr lang="sv-SE" dirty="0" err="1"/>
              <a:t>follow</a:t>
            </a:r>
            <a:r>
              <a:rPr lang="sv-SE" dirty="0"/>
              <a:t> the </a:t>
            </a:r>
            <a:r>
              <a:rPr lang="sv-SE" dirty="0" err="1"/>
              <a:t>manufacturing</a:t>
            </a:r>
            <a:r>
              <a:rPr lang="sv-SE" dirty="0"/>
              <a:t> norm in </a:t>
            </a:r>
            <a:r>
              <a:rPr lang="sv-SE" dirty="0" err="1"/>
              <a:t>Denmark</a:t>
            </a:r>
            <a:r>
              <a:rPr lang="sv-SE" dirty="0"/>
              <a:t>, </a:t>
            </a:r>
            <a:r>
              <a:rPr lang="sv-SE" dirty="0" err="1"/>
              <a:t>Norway</a:t>
            </a:r>
            <a:r>
              <a:rPr lang="sv-SE" dirty="0"/>
              <a:t> and Sweden </a:t>
            </a:r>
            <a:r>
              <a:rPr lang="sv-SE" dirty="0" err="1"/>
              <a:t>but</a:t>
            </a:r>
            <a:r>
              <a:rPr lang="sv-SE" dirty="0"/>
              <a:t> opposition in Finland</a:t>
            </a:r>
          </a:p>
          <a:p>
            <a:pPr marL="0" indent="0">
              <a:buNone/>
            </a:pPr>
            <a:r>
              <a:rPr lang="sv-SE" dirty="0"/>
              <a:t>    - Ex-post </a:t>
            </a:r>
            <a:r>
              <a:rPr lang="sv-SE" dirty="0" err="1"/>
              <a:t>regulation</a:t>
            </a:r>
            <a:r>
              <a:rPr lang="sv-SE" dirty="0"/>
              <a:t> in </a:t>
            </a:r>
            <a:r>
              <a:rPr lang="sv-SE" dirty="0" err="1"/>
              <a:t>Denmark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Figureless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agreements</a:t>
            </a:r>
            <a:r>
              <a:rPr lang="sv-SE" dirty="0"/>
              <a:t> common for public-</a:t>
            </a:r>
            <a:r>
              <a:rPr lang="sv-SE" dirty="0" err="1"/>
              <a:t>sector</a:t>
            </a:r>
            <a:r>
              <a:rPr lang="sv-SE" dirty="0"/>
              <a:t> </a:t>
            </a:r>
            <a:r>
              <a:rPr lang="sv-SE" dirty="0" err="1"/>
              <a:t>white-collar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 </a:t>
            </a:r>
            <a:r>
              <a:rPr lang="sv-SE" dirty="0" err="1"/>
              <a:t>workers</a:t>
            </a:r>
            <a:r>
              <a:rPr lang="sv-SE" dirty="0"/>
              <a:t> in Sweden</a:t>
            </a:r>
          </a:p>
          <a:p>
            <a:r>
              <a:rPr lang="sv-SE" dirty="0" err="1"/>
              <a:t>Local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in all the </a:t>
            </a:r>
            <a:r>
              <a:rPr lang="sv-SE" dirty="0" err="1"/>
              <a:t>countries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Very</a:t>
            </a:r>
            <a:r>
              <a:rPr lang="sv-SE" dirty="0"/>
              <a:t> </a:t>
            </a:r>
            <a:r>
              <a:rPr lang="sv-SE" dirty="0" err="1"/>
              <a:t>important</a:t>
            </a:r>
            <a:r>
              <a:rPr lang="sv-SE" dirty="0"/>
              <a:t> for total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in </a:t>
            </a:r>
            <a:r>
              <a:rPr lang="sv-SE" dirty="0" err="1"/>
              <a:t>Denmark</a:t>
            </a:r>
            <a:r>
              <a:rPr lang="sv-SE" dirty="0"/>
              <a:t> and </a:t>
            </a:r>
            <a:r>
              <a:rPr lang="sv-SE" dirty="0" err="1"/>
              <a:t>Norway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Less so in Finland and Sweden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0399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09E9A-9CF9-4AD8-5749-AF3F2E1FC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5125"/>
            <a:ext cx="9982200" cy="1325563"/>
          </a:xfrm>
        </p:spPr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Wage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share</a:t>
            </a:r>
            <a:r>
              <a:rPr lang="sv-SE" dirty="0">
                <a:solidFill>
                  <a:schemeClr val="tx2"/>
                </a:solidFill>
              </a:rPr>
              <a:t> in </a:t>
            </a:r>
            <a:r>
              <a:rPr lang="sv-SE" dirty="0" err="1">
                <a:solidFill>
                  <a:schemeClr val="tx2"/>
                </a:solidFill>
              </a:rPr>
              <a:t>manufacturing</a:t>
            </a:r>
            <a:r>
              <a:rPr lang="sv-SE" dirty="0">
                <a:solidFill>
                  <a:schemeClr val="tx2"/>
                </a:solidFill>
              </a:rPr>
              <a:t> in the Nordic </a:t>
            </a:r>
            <a:r>
              <a:rPr lang="sv-SE" dirty="0" err="1">
                <a:solidFill>
                  <a:schemeClr val="tx2"/>
                </a:solidFill>
              </a:rPr>
              <a:t>countries</a:t>
            </a:r>
            <a:r>
              <a:rPr lang="sv-SE" dirty="0">
                <a:solidFill>
                  <a:schemeClr val="tx2"/>
                </a:solidFill>
              </a:rPr>
              <a:t> and the euro area, index, logs</a:t>
            </a:r>
          </a:p>
        </p:txBody>
      </p:sp>
      <p:graphicFrame>
        <p:nvGraphicFramePr>
          <p:cNvPr id="6" name="Chart 1">
            <a:extLst>
              <a:ext uri="{FF2B5EF4-FFF2-40B4-BE49-F238E27FC236}">
                <a16:creationId xmlns:a16="http://schemas.microsoft.com/office/drawing/2014/main" id="{0238A8A3-E3D2-1EB8-24A5-E9A01D812B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086040"/>
              </p:ext>
            </p:extLst>
          </p:nvPr>
        </p:nvGraphicFramePr>
        <p:xfrm>
          <a:off x="2230452" y="1825625"/>
          <a:ext cx="7674124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094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46320F-24DE-F9D9-1A81-5C4CC233D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Nominal </a:t>
            </a:r>
            <a:r>
              <a:rPr lang="sv-SE" dirty="0" err="1">
                <a:solidFill>
                  <a:schemeClr val="tx2"/>
                </a:solidFill>
              </a:rPr>
              <a:t>unit</a:t>
            </a:r>
            <a:r>
              <a:rPr lang="sv-SE" dirty="0">
                <a:solidFill>
                  <a:schemeClr val="tx2"/>
                </a:solidFill>
              </a:rPr>
              <a:t>  </a:t>
            </a:r>
            <a:r>
              <a:rPr lang="sv-SE" dirty="0" err="1">
                <a:solidFill>
                  <a:schemeClr val="tx2"/>
                </a:solidFill>
              </a:rPr>
              <a:t>labour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cost</a:t>
            </a:r>
            <a:r>
              <a:rPr lang="sv-SE" dirty="0">
                <a:solidFill>
                  <a:schemeClr val="tx2"/>
                </a:solidFill>
              </a:rPr>
              <a:t> in euros in </a:t>
            </a:r>
            <a:r>
              <a:rPr lang="sv-SE" dirty="0" err="1">
                <a:solidFill>
                  <a:schemeClr val="tx2"/>
                </a:solidFill>
              </a:rPr>
              <a:t>manufacturing</a:t>
            </a:r>
            <a:r>
              <a:rPr lang="sv-SE" dirty="0">
                <a:solidFill>
                  <a:schemeClr val="tx2"/>
                </a:solidFill>
              </a:rPr>
              <a:t>, index, logs</a:t>
            </a:r>
            <a:endParaRPr lang="sv-SE" dirty="0"/>
          </a:p>
        </p:txBody>
      </p:sp>
      <p:graphicFrame>
        <p:nvGraphicFramePr>
          <p:cNvPr id="4" name="Chart 2">
            <a:extLst>
              <a:ext uri="{FF2B5EF4-FFF2-40B4-BE49-F238E27FC236}">
                <a16:creationId xmlns:a16="http://schemas.microsoft.com/office/drawing/2014/main" id="{F1BD114B-4B46-A68F-020F-B328C9BE70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731115"/>
              </p:ext>
            </p:extLst>
          </p:nvPr>
        </p:nvGraphicFramePr>
        <p:xfrm>
          <a:off x="1580972" y="1825625"/>
          <a:ext cx="808432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0497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A222-E9FD-4C2D-A02F-4A0FA8AA4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3473" y="365125"/>
            <a:ext cx="9770327" cy="1325563"/>
          </a:xfrm>
        </p:spPr>
        <p:txBody>
          <a:bodyPr/>
          <a:lstStyle/>
          <a:p>
            <a:r>
              <a:rPr lang="sv-SE" dirty="0" err="1">
                <a:solidFill>
                  <a:srgbClr val="002060"/>
                </a:solidFill>
              </a:rPr>
              <a:t>Trade</a:t>
            </a:r>
            <a:r>
              <a:rPr lang="sv-SE" dirty="0">
                <a:solidFill>
                  <a:srgbClr val="002060"/>
                </a:solidFill>
              </a:rPr>
              <a:t> </a:t>
            </a:r>
            <a:r>
              <a:rPr lang="sv-SE" dirty="0" err="1">
                <a:solidFill>
                  <a:srgbClr val="002060"/>
                </a:solidFill>
              </a:rPr>
              <a:t>balance</a:t>
            </a:r>
            <a:r>
              <a:rPr lang="sv-SE" dirty="0">
                <a:solidFill>
                  <a:srgbClr val="002060"/>
                </a:solidFill>
              </a:rPr>
              <a:t>, per cent </a:t>
            </a:r>
            <a:r>
              <a:rPr lang="sv-SE" dirty="0" err="1">
                <a:solidFill>
                  <a:srgbClr val="002060"/>
                </a:solidFill>
              </a:rPr>
              <a:t>of</a:t>
            </a:r>
            <a:r>
              <a:rPr lang="sv-SE" dirty="0">
                <a:solidFill>
                  <a:srgbClr val="002060"/>
                </a:solidFill>
              </a:rPr>
              <a:t> GDP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5E295F0-5B3C-C4CA-9273-D8FB0F7819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0129" y="2001795"/>
            <a:ext cx="11412853" cy="3472248"/>
          </a:xfrm>
        </p:spPr>
      </p:pic>
    </p:spTree>
    <p:extLst>
      <p:ext uri="{BB962C8B-B14F-4D97-AF65-F5344CB8AC3E}">
        <p14:creationId xmlns:p14="http://schemas.microsoft.com/office/powerpoint/2010/main" val="224775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9AC39-5FCF-40FD-CA46-EFC77A13A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2"/>
                </a:solidFill>
              </a:rPr>
              <a:t>Pattern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bargaining</a:t>
            </a:r>
            <a:r>
              <a:rPr lang="sv-SE" dirty="0">
                <a:solidFill>
                  <a:schemeClr val="tx2"/>
                </a:solidFill>
              </a:rPr>
              <a:t> and </a:t>
            </a:r>
            <a:r>
              <a:rPr lang="sv-SE" dirty="0" err="1">
                <a:solidFill>
                  <a:schemeClr val="tx2"/>
                </a:solidFill>
              </a:rPr>
              <a:t>wage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restraint</a:t>
            </a:r>
            <a:r>
              <a:rPr lang="sv-SE" dirty="0">
                <a:solidFill>
                  <a:schemeClr val="tx2"/>
                </a:solidFill>
              </a:rPr>
              <a:t>: </a:t>
            </a:r>
            <a:r>
              <a:rPr lang="sv-SE" dirty="0" err="1">
                <a:solidFill>
                  <a:schemeClr val="tx2"/>
                </a:solidFill>
              </a:rPr>
              <a:t>informal</a:t>
            </a:r>
            <a:r>
              <a:rPr lang="sv-SE" dirty="0">
                <a:solidFill>
                  <a:schemeClr val="tx2"/>
                </a:solidFill>
              </a:rPr>
              <a:t>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4B564-E5BB-8626-5FBB-EBC4A2A40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err="1"/>
              <a:t>Foreign</a:t>
            </a:r>
            <a:r>
              <a:rPr lang="sv-SE" dirty="0"/>
              <a:t> </a:t>
            </a:r>
            <a:r>
              <a:rPr lang="sv-SE" dirty="0" err="1"/>
              <a:t>competition</a:t>
            </a:r>
            <a:r>
              <a:rPr lang="sv-SE" dirty="0"/>
              <a:t> </a:t>
            </a:r>
            <a:r>
              <a:rPr lang="sv-SE" dirty="0" err="1"/>
              <a:t>provides</a:t>
            </a:r>
            <a:r>
              <a:rPr lang="sv-SE" dirty="0"/>
              <a:t> strong </a:t>
            </a:r>
            <a:r>
              <a:rPr lang="sv-SE" dirty="0" err="1"/>
              <a:t>incentive</a:t>
            </a:r>
            <a:r>
              <a:rPr lang="sv-SE" dirty="0"/>
              <a:t> for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restraint</a:t>
            </a:r>
            <a:r>
              <a:rPr lang="sv-SE" dirty="0"/>
              <a:t> in the </a:t>
            </a:r>
            <a:r>
              <a:rPr lang="sv-SE" dirty="0" err="1"/>
              <a:t>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under a </a:t>
            </a:r>
            <a:r>
              <a:rPr lang="sv-SE" dirty="0" err="1"/>
              <a:t>fixed</a:t>
            </a:r>
            <a:r>
              <a:rPr lang="sv-SE" dirty="0"/>
              <a:t> </a:t>
            </a:r>
            <a:r>
              <a:rPr lang="sv-SE" dirty="0" err="1"/>
              <a:t>exchange</a:t>
            </a:r>
            <a:r>
              <a:rPr lang="sv-SE" dirty="0"/>
              <a:t> rate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Such</a:t>
            </a:r>
            <a:r>
              <a:rPr lang="sv-SE" dirty="0"/>
              <a:t> </a:t>
            </a:r>
            <a:r>
              <a:rPr lang="sv-SE" dirty="0" err="1"/>
              <a:t>incentives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missing</a:t>
            </a:r>
            <a:r>
              <a:rPr lang="sv-SE" dirty="0"/>
              <a:t> in the non-</a:t>
            </a:r>
            <a:r>
              <a:rPr lang="sv-SE" dirty="0" err="1"/>
              <a:t>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endParaRPr lang="sv-SE" dirty="0"/>
          </a:p>
          <a:p>
            <a:r>
              <a:rPr lang="sv-SE" dirty="0"/>
              <a:t>Argument </a:t>
            </a:r>
            <a:r>
              <a:rPr lang="sv-SE" dirty="0" err="1"/>
              <a:t>of</a:t>
            </a:r>
            <a:r>
              <a:rPr lang="sv-SE" dirty="0"/>
              <a:t> double </a:t>
            </a:r>
            <a:r>
              <a:rPr lang="sv-SE" dirty="0" err="1"/>
              <a:t>incentives</a:t>
            </a:r>
            <a:r>
              <a:rPr lang="sv-SE" dirty="0"/>
              <a:t> under a flexible </a:t>
            </a:r>
            <a:r>
              <a:rPr lang="sv-SE" dirty="0" err="1"/>
              <a:t>exchange</a:t>
            </a:r>
            <a:r>
              <a:rPr lang="sv-SE" dirty="0"/>
              <a:t> rate and inflation </a:t>
            </a:r>
            <a:r>
              <a:rPr lang="sv-SE" dirty="0" err="1"/>
              <a:t>targeting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Foreign</a:t>
            </a:r>
            <a:r>
              <a:rPr lang="sv-SE" dirty="0"/>
              <a:t> </a:t>
            </a:r>
            <a:r>
              <a:rPr lang="sv-SE" dirty="0" err="1"/>
              <a:t>competition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Currency</a:t>
            </a:r>
            <a:r>
              <a:rPr lang="sv-SE" dirty="0"/>
              <a:t> </a:t>
            </a:r>
            <a:r>
              <a:rPr lang="sv-SE" dirty="0" err="1"/>
              <a:t>appreciation</a:t>
            </a:r>
            <a:r>
              <a:rPr lang="sv-SE" dirty="0"/>
              <a:t> </a:t>
            </a:r>
            <a:r>
              <a:rPr lang="sv-SE" dirty="0" err="1"/>
              <a:t>due</a:t>
            </a:r>
            <a:r>
              <a:rPr lang="sv-SE" dirty="0"/>
              <a:t> to </a:t>
            </a:r>
            <a:r>
              <a:rPr lang="sv-SE" dirty="0" err="1"/>
              <a:t>interest</a:t>
            </a:r>
            <a:r>
              <a:rPr lang="sv-SE" dirty="0"/>
              <a:t> rate </a:t>
            </a:r>
            <a:r>
              <a:rPr lang="sv-SE" dirty="0" err="1"/>
              <a:t>increase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inflation </a:t>
            </a:r>
            <a:r>
              <a:rPr lang="sv-SE" dirty="0" err="1"/>
              <a:t>target</a:t>
            </a:r>
            <a:r>
              <a:rPr lang="sv-SE" dirty="0"/>
              <a:t> is </a:t>
            </a:r>
            <a:r>
              <a:rPr lang="sv-SE" dirty="0" err="1"/>
              <a:t>threatened</a:t>
            </a:r>
            <a:endParaRPr lang="sv-SE" dirty="0"/>
          </a:p>
          <a:p>
            <a:r>
              <a:rPr lang="sv-SE" dirty="0" err="1"/>
              <a:t>Uncertain</a:t>
            </a:r>
            <a:r>
              <a:rPr lang="sv-SE" dirty="0"/>
              <a:t> </a:t>
            </a:r>
            <a:r>
              <a:rPr lang="sv-SE" dirty="0" err="1"/>
              <a:t>exchange</a:t>
            </a:r>
            <a:r>
              <a:rPr lang="sv-SE" dirty="0"/>
              <a:t> rate </a:t>
            </a:r>
            <a:r>
              <a:rPr lang="sv-SE" dirty="0" err="1"/>
              <a:t>effects</a:t>
            </a:r>
            <a:r>
              <a:rPr lang="sv-SE" dirty="0"/>
              <a:t> under a flexible </a:t>
            </a:r>
            <a:r>
              <a:rPr lang="sv-SE" dirty="0" err="1"/>
              <a:t>exchange</a:t>
            </a:r>
            <a:r>
              <a:rPr lang="sv-SE" dirty="0"/>
              <a:t> rate</a:t>
            </a:r>
          </a:p>
          <a:p>
            <a:r>
              <a:rPr lang="sv-SE" dirty="0"/>
              <a:t>Strong </a:t>
            </a:r>
            <a:r>
              <a:rPr lang="sv-SE" dirty="0" err="1"/>
              <a:t>incentives</a:t>
            </a:r>
            <a:r>
              <a:rPr lang="sv-SE" dirty="0"/>
              <a:t> for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restraint</a:t>
            </a:r>
            <a:r>
              <a:rPr lang="sv-SE" dirty="0"/>
              <a:t> </a:t>
            </a:r>
            <a:r>
              <a:rPr lang="sv-SE" dirty="0" err="1"/>
              <a:t>also</a:t>
            </a:r>
            <a:r>
              <a:rPr lang="sv-SE" dirty="0"/>
              <a:t> in the non-</a:t>
            </a:r>
            <a:r>
              <a:rPr lang="sv-SE" dirty="0" err="1"/>
              <a:t>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under inflation </a:t>
            </a:r>
            <a:r>
              <a:rPr lang="sv-SE" dirty="0" err="1"/>
              <a:t>targeting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986560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634C79-AE28-1448-5020-4C448865F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Formal </a:t>
            </a:r>
            <a:r>
              <a:rPr lang="sv-SE" dirty="0" err="1">
                <a:solidFill>
                  <a:schemeClr val="tx2"/>
                </a:solidFill>
              </a:rPr>
              <a:t>theoretical</a:t>
            </a:r>
            <a:r>
              <a:rPr lang="sv-SE" dirty="0">
                <a:solidFill>
                  <a:schemeClr val="tx2"/>
                </a:solidFill>
              </a:rPr>
              <a:t> </a:t>
            </a:r>
            <a:r>
              <a:rPr lang="sv-SE" dirty="0" err="1">
                <a:solidFill>
                  <a:schemeClr val="tx2"/>
                </a:solidFill>
              </a:rPr>
              <a:t>modelling</a:t>
            </a:r>
            <a:endParaRPr lang="sv-SE" dirty="0">
              <a:solidFill>
                <a:schemeClr val="tx2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A86860-1222-6CEB-F3E1-10505112F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Hard to </a:t>
            </a:r>
            <a:r>
              <a:rPr lang="sv-SE" dirty="0" err="1"/>
              <a:t>build</a:t>
            </a:r>
            <a:r>
              <a:rPr lang="sv-SE" dirty="0"/>
              <a:t> a </a:t>
            </a:r>
            <a:r>
              <a:rPr lang="sv-SE" dirty="0" err="1"/>
              <a:t>case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leadership</a:t>
            </a:r>
            <a:r>
              <a:rPr lang="sv-SE" dirty="0"/>
              <a:t> by the </a:t>
            </a:r>
            <a:r>
              <a:rPr lang="sv-SE" dirty="0" err="1"/>
              <a:t>tradables</a:t>
            </a:r>
            <a:r>
              <a:rPr lang="sv-SE" dirty="0"/>
              <a:t> </a:t>
            </a:r>
            <a:r>
              <a:rPr lang="sv-SE" dirty="0" err="1"/>
              <a:t>sector</a:t>
            </a:r>
            <a:r>
              <a:rPr lang="sv-SE" dirty="0"/>
              <a:t> gives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moderation </a:t>
            </a:r>
            <a:r>
              <a:rPr lang="sv-SE" dirty="0" err="1"/>
              <a:t>than</a:t>
            </a:r>
            <a:r>
              <a:rPr lang="sv-SE" dirty="0"/>
              <a:t> </a:t>
            </a:r>
            <a:r>
              <a:rPr lang="sv-SE" dirty="0" err="1"/>
              <a:t>other</a:t>
            </a:r>
            <a:r>
              <a:rPr lang="sv-SE" dirty="0"/>
              <a:t> arrangements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Vartiainen</a:t>
            </a:r>
            <a:r>
              <a:rPr lang="sv-SE" dirty="0"/>
              <a:t> (2010)</a:t>
            </a:r>
          </a:p>
          <a:p>
            <a:pPr marL="0" indent="0">
              <a:buNone/>
            </a:pPr>
            <a:r>
              <a:rPr lang="sv-SE" dirty="0"/>
              <a:t>   - Calmfors and Seim (2013)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Juvonen</a:t>
            </a:r>
            <a:r>
              <a:rPr lang="sv-SE" dirty="0"/>
              <a:t> (2023)</a:t>
            </a:r>
          </a:p>
          <a:p>
            <a:r>
              <a:rPr lang="sv-SE" dirty="0" err="1"/>
              <a:t>Rather</a:t>
            </a:r>
            <a:r>
              <a:rPr lang="sv-SE" dirty="0"/>
              <a:t> it is </a:t>
            </a:r>
            <a:r>
              <a:rPr lang="sv-SE" dirty="0" err="1"/>
              <a:t>pattern</a:t>
            </a:r>
            <a:r>
              <a:rPr lang="sv-SE" dirty="0"/>
              <a:t> </a:t>
            </a:r>
            <a:r>
              <a:rPr lang="sv-SE" dirty="0" err="1"/>
              <a:t>bargaining</a:t>
            </a:r>
            <a:r>
              <a:rPr lang="sv-SE" dirty="0"/>
              <a:t> per se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produces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restraint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Irrespective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who</a:t>
            </a:r>
            <a:r>
              <a:rPr lang="sv-SE" dirty="0"/>
              <a:t> is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leader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- The </a:t>
            </a:r>
            <a:r>
              <a:rPr lang="sv-SE" dirty="0" err="1"/>
              <a:t>pattern</a:t>
            </a:r>
            <a:r>
              <a:rPr lang="sv-SE" dirty="0"/>
              <a:t> setter is </a:t>
            </a:r>
            <a:r>
              <a:rPr lang="sv-SE" dirty="0" err="1"/>
              <a:t>hurt</a:t>
            </a:r>
            <a:r>
              <a:rPr lang="sv-SE" dirty="0"/>
              <a:t> by </a:t>
            </a:r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wage</a:t>
            </a:r>
            <a:r>
              <a:rPr lang="sv-SE" dirty="0"/>
              <a:t> </a:t>
            </a:r>
            <a:r>
              <a:rPr lang="sv-SE" dirty="0" err="1"/>
              <a:t>increases</a:t>
            </a:r>
            <a:r>
              <a:rPr lang="sv-SE" dirty="0"/>
              <a:t> by </a:t>
            </a:r>
            <a:r>
              <a:rPr lang="sv-SE" dirty="0" err="1"/>
              <a:t>followers</a:t>
            </a: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6643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8827</TotalTime>
  <Words>730</Words>
  <Application>Microsoft Office PowerPoint</Application>
  <PresentationFormat>Widescreen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Pattern bargaining as a means to coordinate wages in the Nordic countries</vt:lpstr>
      <vt:lpstr>The Nordic model of wage formation</vt:lpstr>
      <vt:lpstr>Pattern bargaining in the Nordic countries</vt:lpstr>
      <vt:lpstr>Pattern bargaining in the Nordic countries cont.</vt:lpstr>
      <vt:lpstr>Wage share in manufacturing in the Nordic countries and the euro area, index, logs</vt:lpstr>
      <vt:lpstr>Nominal unit  labour cost in euros in manufacturing, index, logs</vt:lpstr>
      <vt:lpstr>Trade balance, per cent of GDP</vt:lpstr>
      <vt:lpstr>Pattern bargaining and wage restraint: informal arguments</vt:lpstr>
      <vt:lpstr>Formal theoretical modelling</vt:lpstr>
      <vt:lpstr>Why is the wage norm followed by other sectors? </vt:lpstr>
      <vt:lpstr>Why is the tradables (manufacturing) sector pattern setter?</vt:lpstr>
      <vt:lpstr>Important challenges for pattern bargaining</vt:lpstr>
      <vt:lpstr>How square more flexible norm setting with responsible wage formation?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12</cp:revision>
  <cp:lastPrinted>2025-05-01T09:33:41Z</cp:lastPrinted>
  <dcterms:created xsi:type="dcterms:W3CDTF">2024-10-20T15:10:14Z</dcterms:created>
  <dcterms:modified xsi:type="dcterms:W3CDTF">2025-05-08T11:01:01Z</dcterms:modified>
</cp:coreProperties>
</file>