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6" r:id="rId3"/>
    <p:sldId id="317" r:id="rId4"/>
    <p:sldId id="311" r:id="rId5"/>
    <p:sldId id="313" r:id="rId6"/>
    <p:sldId id="265" r:id="rId7"/>
    <p:sldId id="307" r:id="rId8"/>
    <p:sldId id="318" r:id="rId9"/>
    <p:sldId id="319" r:id="rId10"/>
    <p:sldId id="320" r:id="rId11"/>
    <p:sldId id="328" r:id="rId12"/>
    <p:sldId id="329" r:id="rId13"/>
    <p:sldId id="330" r:id="rId14"/>
    <p:sldId id="333" r:id="rId15"/>
    <p:sldId id="331" r:id="rId16"/>
    <p:sldId id="332" r:id="rId17"/>
    <p:sldId id="334" r:id="rId18"/>
    <p:sldId id="335" r:id="rId19"/>
    <p:sldId id="336" r:id="rId20"/>
    <p:sldId id="337" r:id="rId21"/>
    <p:sldId id="338" r:id="rId22"/>
    <p:sldId id="339" r:id="rId23"/>
    <p:sldId id="340" r:id="rId24"/>
    <p:sldId id="341" r:id="rId25"/>
    <p:sldId id="342" r:id="rId26"/>
    <p:sldId id="343" r:id="rId27"/>
    <p:sldId id="344" r:id="rId28"/>
    <p:sldId id="345" r:id="rId29"/>
    <p:sldId id="346" r:id="rId30"/>
    <p:sldId id="347" r:id="rId3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04286-8388-2EBB-6CBB-EA926B1DE9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3F138A-97BB-24EC-B211-FD49B7AFD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751C4-E7CA-00E2-5A52-B1A79EDB1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7C4F-29D8-4E16-A3C5-7865470FBAAC}" type="datetimeFigureOut">
              <a:rPr lang="sv-SE" smtClean="0"/>
              <a:t>2025-04-30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4E785-4154-9D0F-D0BE-0C4CC2747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CCCBF-CB94-5384-B978-393E91AA7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F83C-A193-4AB8-A6A7-0CB9D93EA1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424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8E07A-77CE-17DB-C826-D13961C24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094E21-9DD5-B4FA-2E96-9020BEF58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E55E8-DFFF-EA35-B952-F61601F23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7C4F-29D8-4E16-A3C5-7865470FBAAC}" type="datetimeFigureOut">
              <a:rPr lang="sv-SE" smtClean="0"/>
              <a:t>2025-04-30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DEFD4-9B30-9706-E3AE-95F0C8C99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5E6C-76DB-A6AD-3E6F-D575025A7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F83C-A193-4AB8-A6A7-0CB9D93EA1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4282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B92EB8-DB6F-16E3-EB12-885DA939F0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264290-FAE5-118A-A3D5-4581E324D6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3385E-DF93-D6B0-DED4-9484BEDF3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7C4F-29D8-4E16-A3C5-7865470FBAAC}" type="datetimeFigureOut">
              <a:rPr lang="sv-SE" smtClean="0"/>
              <a:t>2025-04-30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2833DA-3F62-7E6C-E4CA-B29DE6C11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D7326-11C6-AF1A-0D86-F5D3E847A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F83C-A193-4AB8-A6A7-0CB9D93EA1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7340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064244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791B6-0E5C-13B4-56F8-A9E15A112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5F4C1-2A5D-513D-E2F3-1BA20D04C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D9F02-CBD6-EFAB-CAD2-E3F2FFE13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7C4F-29D8-4E16-A3C5-7865470FBAAC}" type="datetimeFigureOut">
              <a:rPr lang="sv-SE" smtClean="0"/>
              <a:t>2025-04-30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D4A19B-8031-E5BF-DF63-6AAFF9BBC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9BA91-C08C-533B-1292-298C8C9CA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F83C-A193-4AB8-A6A7-0CB9D93EA1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3274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22579-5BA0-4498-5045-29C23B541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67249-B02C-C915-A529-08AD5237F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73316-1C9A-93C8-4487-1E8334C90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7C4F-29D8-4E16-A3C5-7865470FBAAC}" type="datetimeFigureOut">
              <a:rPr lang="sv-SE" smtClean="0"/>
              <a:t>2025-04-30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C3927-2EF4-725D-678F-F9096C37B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88D99-E0FA-4BD0-FAEB-A29834816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F83C-A193-4AB8-A6A7-0CB9D93EA1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3796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04E1D-1EFB-AAE3-9BD2-C0B18B840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D46F5-2BE2-9762-F049-BE4F63B1FF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CA4B1D-5D16-EEBF-767E-83D7592BE5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799CFE-E1AE-F1DE-F8E0-46089F1DA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7C4F-29D8-4E16-A3C5-7865470FBAAC}" type="datetimeFigureOut">
              <a:rPr lang="sv-SE" smtClean="0"/>
              <a:t>2025-04-30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BA04DA-3F2A-79B5-E759-010C789C1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08795B-D822-BA16-077D-B98810369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F83C-A193-4AB8-A6A7-0CB9D93EA1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897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06FAB-3B8D-E0C6-4411-AB5FE0535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36442C-7C54-887C-C232-CC90049F3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1E6A54-38B3-0B61-80B0-B896657F4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4F8470-B753-592A-EA64-70D78D73FC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96E12-C33D-F8AA-7F9F-FA59E61749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4CEC0B-9424-A9C9-F5A3-D573A468E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7C4F-29D8-4E16-A3C5-7865470FBAAC}" type="datetimeFigureOut">
              <a:rPr lang="sv-SE" smtClean="0"/>
              <a:t>2025-04-30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8925BA-18B9-B18D-6007-168BA88B5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4A9B0E-B220-D82F-2F4F-B8B7F0323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F83C-A193-4AB8-A6A7-0CB9D93EA1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86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FFB60-05FC-02E0-AE8C-2B4F128F6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2A7E6D-1647-A260-9FB4-25727BD9E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7C4F-29D8-4E16-A3C5-7865470FBAAC}" type="datetimeFigureOut">
              <a:rPr lang="sv-SE" smtClean="0"/>
              <a:t>2025-04-30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63D40F-44A0-70B2-4201-EA73FDC3C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7ABA67-17B2-6B6F-E9BB-0252C7617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F83C-A193-4AB8-A6A7-0CB9D93EA1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975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464F45-59B5-25ED-E4E9-42E26776B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7C4F-29D8-4E16-A3C5-7865470FBAAC}" type="datetimeFigureOut">
              <a:rPr lang="sv-SE" smtClean="0"/>
              <a:t>2025-04-30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EAE061-91AF-2319-95C1-473369045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C6634F-9FA3-2C39-2632-E4689F138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F83C-A193-4AB8-A6A7-0CB9D93EA1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495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445A8-E317-1C6A-6BC5-C94A34B57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5C225-9F73-5F06-C178-7B9884682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856228-D376-690F-68A4-E39D771B3B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F9B3E-2ADE-FF75-F3BF-155F7C32F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7C4F-29D8-4E16-A3C5-7865470FBAAC}" type="datetimeFigureOut">
              <a:rPr lang="sv-SE" smtClean="0"/>
              <a:t>2025-04-30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1F238E-2EBD-889D-FFFA-6B20703F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871646-0ED8-A6EF-68DC-025BBFA08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F83C-A193-4AB8-A6A7-0CB9D93EA1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630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B210F-4258-C508-EEA7-B223C6DA1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D07BE8-D279-4D00-E757-EBDFED40B8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035E6B-8C6C-0AB6-580E-A7DC976C5F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474B88-1E78-3AA1-980B-F0A9AB3C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7C4F-29D8-4E16-A3C5-7865470FBAAC}" type="datetimeFigureOut">
              <a:rPr lang="sv-SE" smtClean="0"/>
              <a:t>2025-04-30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0E0A5F-9780-507D-E885-7D9BF2823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E4735D-D1D5-A1A8-134C-C6253ED9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F83C-A193-4AB8-A6A7-0CB9D93EA1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274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A43412-98A5-9813-B1BF-F51DD0F1E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EA2060-375C-218E-713A-2446B2F5B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9C14D-50E0-AE23-395A-100EAF3C49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667C4F-29D8-4E16-A3C5-7865470FBAAC}" type="datetimeFigureOut">
              <a:rPr lang="sv-SE" smtClean="0"/>
              <a:t>2025-04-30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756BC-4604-29B0-B4FC-F396F3A2FC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ACD46-CB85-6958-E627-7742B16DDF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7AF83C-A193-4AB8-A6A7-0CB9D93EA1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500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45EB5-4CF6-AD57-D45F-5CFE72EF12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4800" dirty="0">
                <a:solidFill>
                  <a:schemeClr val="tx2"/>
                </a:solidFill>
              </a:rPr>
              <a:t>Det ekonomiska läget, arbetsmarknaden och de offentliga utgifternas finansiering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522D10-500E-D4A7-3182-444547DF26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Lars Calmfors</a:t>
            </a:r>
          </a:p>
          <a:p>
            <a:r>
              <a:rPr lang="sv-SE" dirty="0"/>
              <a:t>TCO:s styrelse</a:t>
            </a:r>
          </a:p>
          <a:p>
            <a:r>
              <a:rPr lang="sv-SE" dirty="0"/>
              <a:t>5/5-2025</a:t>
            </a:r>
          </a:p>
        </p:txBody>
      </p:sp>
    </p:spTree>
    <p:extLst>
      <p:ext uri="{BB962C8B-B14F-4D97-AF65-F5344CB8AC3E}">
        <p14:creationId xmlns:p14="http://schemas.microsoft.com/office/powerpoint/2010/main" val="87747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3A067-0CBA-F061-6550-32CA35A04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Vad kan svensk ekonomisk politik göra?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02C9E-3523-4B21-2C60-4F8483CAE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Det är i första hand penningpolitiken som bör reagera</a:t>
            </a:r>
          </a:p>
          <a:p>
            <a:pPr marL="0" indent="0">
              <a:buNone/>
            </a:pPr>
            <a:r>
              <a:rPr lang="sv-SE" dirty="0"/>
              <a:t>    - Direkta ränteeffekter på konsumtion och investeringar</a:t>
            </a:r>
          </a:p>
          <a:p>
            <a:pPr marL="0" indent="0">
              <a:buNone/>
            </a:pPr>
            <a:r>
              <a:rPr lang="sv-SE" dirty="0"/>
              <a:t>    - Motverka relativa kostnadsökningar av starkare krona</a:t>
            </a:r>
          </a:p>
          <a:p>
            <a:r>
              <a:rPr lang="sv-SE" dirty="0"/>
              <a:t>Finanspolitiken bör inte stimulera investeringarna i näringslivet</a:t>
            </a:r>
          </a:p>
          <a:p>
            <a:pPr marL="0" indent="0">
              <a:buNone/>
            </a:pPr>
            <a:r>
              <a:rPr lang="sv-SE" dirty="0"/>
              <a:t>    - Samhällsekonomiskt rationellt att vänta med investeringar i</a:t>
            </a:r>
          </a:p>
          <a:p>
            <a:pPr marL="0" indent="0">
              <a:buNone/>
            </a:pPr>
            <a:r>
              <a:rPr lang="sv-SE" dirty="0"/>
              <a:t>      osäker situation</a:t>
            </a:r>
          </a:p>
          <a:p>
            <a:r>
              <a:rPr lang="sv-SE" dirty="0"/>
              <a:t>Liten stimulanseffekt av förvarets materielanskaffning</a:t>
            </a:r>
          </a:p>
          <a:p>
            <a:r>
              <a:rPr lang="sv-SE" dirty="0"/>
              <a:t>Mer stimulanseffekter av höjda löner i försvarsmakten</a:t>
            </a:r>
          </a:p>
          <a:p>
            <a:pPr marL="0" indent="0">
              <a:buNone/>
            </a:pPr>
            <a:r>
              <a:rPr lang="sv-SE" dirty="0"/>
              <a:t>    - Dessutom försvarspolitiskt rationellt</a:t>
            </a:r>
          </a:p>
        </p:txBody>
      </p:sp>
    </p:spTree>
    <p:extLst>
      <p:ext uri="{BB962C8B-B14F-4D97-AF65-F5344CB8AC3E}">
        <p14:creationId xmlns:p14="http://schemas.microsoft.com/office/powerpoint/2010/main" val="2306900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183826-7E57-C285-B935-6FB0F489F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Kronans effektiva växelkurs (KIX)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B993C4C-FC5D-AC86-4C21-8AF34D7AED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209"/>
            <a:ext cx="8658225" cy="447798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019B78B-0A35-7D1F-ACF1-EB7546330A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1992-11-18=100,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5364696-3257-E972-DABC-A5FD9D8F0EF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536687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256A35-9B70-98E6-40DE-D7EE2EC5B1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3638E-5597-020A-FEBA-91A1C184F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Vad kan svensk ekonomisk politik göra?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53C33-26AF-A559-C33F-6E4D679A5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Det är i första hand penningpolitiken som bör reagera</a:t>
            </a:r>
          </a:p>
          <a:p>
            <a:pPr marL="0" indent="0">
              <a:buNone/>
            </a:pPr>
            <a:r>
              <a:rPr lang="sv-SE" dirty="0"/>
              <a:t>    - Direkta ränteeffekter på konsumtion och investeringar</a:t>
            </a:r>
          </a:p>
          <a:p>
            <a:pPr marL="0" indent="0">
              <a:buNone/>
            </a:pPr>
            <a:r>
              <a:rPr lang="sv-SE" dirty="0"/>
              <a:t>    - Motverka relativa kostnadsökningar av starkare krona</a:t>
            </a:r>
          </a:p>
          <a:p>
            <a:r>
              <a:rPr lang="sv-SE" dirty="0"/>
              <a:t>Finanspolitiken bör inte stimulera investeringarna i näringslivet</a:t>
            </a:r>
          </a:p>
          <a:p>
            <a:pPr marL="0" indent="0">
              <a:buNone/>
            </a:pPr>
            <a:r>
              <a:rPr lang="sv-SE" dirty="0"/>
              <a:t>    - Samhällsekonomiskt rationellt att vänta med investeringar i</a:t>
            </a:r>
          </a:p>
          <a:p>
            <a:pPr marL="0" indent="0">
              <a:buNone/>
            </a:pPr>
            <a:r>
              <a:rPr lang="sv-SE" dirty="0"/>
              <a:t>      osäker situation</a:t>
            </a:r>
          </a:p>
          <a:p>
            <a:r>
              <a:rPr lang="sv-SE" dirty="0"/>
              <a:t>Liten stimulanseffekt av förvarets materielanskaffning</a:t>
            </a:r>
          </a:p>
          <a:p>
            <a:r>
              <a:rPr lang="sv-SE" dirty="0"/>
              <a:t>Mer stimulanseffekter av höjda löner i försvarsmakten</a:t>
            </a:r>
          </a:p>
          <a:p>
            <a:pPr marL="0" indent="0">
              <a:buNone/>
            </a:pPr>
            <a:r>
              <a:rPr lang="sv-SE" dirty="0"/>
              <a:t>    - Dessutom försvarspolitiskt rationellt</a:t>
            </a:r>
          </a:p>
        </p:txBody>
      </p:sp>
    </p:spTree>
    <p:extLst>
      <p:ext uri="{BB962C8B-B14F-4D97-AF65-F5344CB8AC3E}">
        <p14:creationId xmlns:p14="http://schemas.microsoft.com/office/powerpoint/2010/main" val="4055405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D3363-8F5F-839A-DF49-51F911E8C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Arbetslöshet efter utbildningsnivå och bakgrund, procent av arbetskraften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0328B7F-6440-B0A0-687E-032D36FFC4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0287" y="2319454"/>
            <a:ext cx="9224123" cy="3969834"/>
          </a:xfrm>
        </p:spPr>
      </p:pic>
    </p:spTree>
    <p:extLst>
      <p:ext uri="{BB962C8B-B14F-4D97-AF65-F5344CB8AC3E}">
        <p14:creationId xmlns:p14="http://schemas.microsoft.com/office/powerpoint/2010/main" val="2805478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682CB-6818-7CF4-F679-EB68CEFD7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Sysselsättningsgrad, procent av befolkningen 15–74 år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4F43EF3-C460-D06C-DDA5-9C924452A9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0714" y="2263698"/>
            <a:ext cx="8103149" cy="3746809"/>
          </a:xfrm>
        </p:spPr>
      </p:pic>
    </p:spTree>
    <p:extLst>
      <p:ext uri="{BB962C8B-B14F-4D97-AF65-F5344CB8AC3E}">
        <p14:creationId xmlns:p14="http://schemas.microsoft.com/office/powerpoint/2010/main" val="4103047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7882F-4C5B-FAFE-9F3B-5712B1BBB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Andel självförsörjande, procent av befolkningen 20–65 år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CE97089-4A12-FEDA-F455-3D3DA4672C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6360" y="2240434"/>
            <a:ext cx="6902605" cy="3881585"/>
          </a:xfrm>
        </p:spPr>
      </p:pic>
    </p:spTree>
    <p:extLst>
      <p:ext uri="{BB962C8B-B14F-4D97-AF65-F5344CB8AC3E}">
        <p14:creationId xmlns:p14="http://schemas.microsoft.com/office/powerpoint/2010/main" val="3323750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E97C3-50FF-C86F-5142-B34872005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Beveridgekurvan</a:t>
            </a:r>
            <a:endParaRPr lang="sv-SE" dirty="0">
              <a:solidFill>
                <a:schemeClr val="tx2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22F2AA0-6601-7DDC-38D6-63DB065FED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8113" y="1962615"/>
            <a:ext cx="9923966" cy="4270917"/>
          </a:xfrm>
        </p:spPr>
      </p:pic>
    </p:spTree>
    <p:extLst>
      <p:ext uri="{BB962C8B-B14F-4D97-AF65-F5344CB8AC3E}">
        <p14:creationId xmlns:p14="http://schemas.microsoft.com/office/powerpoint/2010/main" val="3102624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9FC920-8DB0-2F09-7AA8-F2DDBD12C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Regeringens sysselsättningspolitik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1073685-F9A9-34B6-6933-06420A409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Jobbskatteavdrag</a:t>
            </a:r>
          </a:p>
          <a:p>
            <a:r>
              <a:rPr lang="sv-SE" dirty="0"/>
              <a:t>Bidragstak</a:t>
            </a:r>
          </a:p>
          <a:p>
            <a:r>
              <a:rPr lang="sv-SE" dirty="0"/>
              <a:t>Successiv kvalificering till sociala ersättningar för invandrare</a:t>
            </a:r>
          </a:p>
          <a:p>
            <a:r>
              <a:rPr lang="sv-SE" dirty="0"/>
              <a:t>Aktivitetskrav för försörjningsstöd</a:t>
            </a:r>
          </a:p>
        </p:txBody>
      </p:sp>
    </p:spTree>
    <p:extLst>
      <p:ext uri="{BB962C8B-B14F-4D97-AF65-F5344CB8AC3E}">
        <p14:creationId xmlns:p14="http://schemas.microsoft.com/office/powerpoint/2010/main" val="28656369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28838C-5264-42F2-CAA9-294BA86AD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Den traditionella (aktiva) arbetsmarknads-politikens problem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FAE9F4-66BD-91F9-EA87-2AB168791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För liten inriktning på att fylla arbetsgivarnas vakanser</a:t>
            </a:r>
          </a:p>
          <a:p>
            <a:pPr marL="0" indent="0">
              <a:buNone/>
            </a:pPr>
            <a:r>
              <a:rPr lang="sv-SE" dirty="0">
                <a:solidFill>
                  <a:schemeClr val="tx2"/>
                </a:solidFill>
              </a:rPr>
              <a:t>    - Ond cirkel där fokuseringen på de arbetslösa går ut över</a:t>
            </a:r>
          </a:p>
          <a:p>
            <a:pPr marL="0" indent="0">
              <a:buNone/>
            </a:pPr>
            <a:r>
              <a:rPr lang="sv-SE" dirty="0">
                <a:solidFill>
                  <a:schemeClr val="tx2"/>
                </a:solidFill>
              </a:rPr>
              <a:t>      arbetsgivarkontakterna, vilket i sin tur gör det svårare att bistå de</a:t>
            </a:r>
          </a:p>
          <a:p>
            <a:pPr marL="0" indent="0">
              <a:buNone/>
            </a:pPr>
            <a:r>
              <a:rPr lang="sv-SE" dirty="0">
                <a:solidFill>
                  <a:schemeClr val="tx2"/>
                </a:solidFill>
              </a:rPr>
              <a:t>      arbetslösa</a:t>
            </a:r>
          </a:p>
          <a:p>
            <a:r>
              <a:rPr lang="sv-SE" dirty="0">
                <a:solidFill>
                  <a:schemeClr val="tx2"/>
                </a:solidFill>
              </a:rPr>
              <a:t>För små volymer i arbetsmarknadsutbildningen</a:t>
            </a:r>
          </a:p>
          <a:p>
            <a:pPr marL="0" indent="0">
              <a:buNone/>
            </a:pPr>
            <a:r>
              <a:rPr lang="sv-SE" dirty="0">
                <a:solidFill>
                  <a:schemeClr val="tx2"/>
                </a:solidFill>
              </a:rPr>
              <a:t>    - Rädsla duplicera utbildningar</a:t>
            </a:r>
          </a:p>
          <a:p>
            <a:pPr marL="0" indent="0">
              <a:buNone/>
            </a:pPr>
            <a:r>
              <a:rPr lang="sv-SE" dirty="0">
                <a:solidFill>
                  <a:schemeClr val="tx2"/>
                </a:solidFill>
              </a:rPr>
              <a:t>    - Överklaganden gör det svårt dra igång bristyrkesutbildningar</a:t>
            </a:r>
          </a:p>
        </p:txBody>
      </p:sp>
    </p:spTree>
    <p:extLst>
      <p:ext uri="{BB962C8B-B14F-4D97-AF65-F5344CB8AC3E}">
        <p14:creationId xmlns:p14="http://schemas.microsoft.com/office/powerpoint/2010/main" val="23547527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6BC6FB-A427-EFE4-96BE-2B1848082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16622"/>
          </a:xfrm>
        </p:spPr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Privatiseringen av arbetsförmedlingstjänster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4B0D56-F289-E852-B406-8CA36E936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6623"/>
            <a:ext cx="10515600" cy="5060340"/>
          </a:xfrm>
        </p:spPr>
        <p:txBody>
          <a:bodyPr>
            <a:normAutofit fontScale="85000" lnSpcReduction="20000"/>
          </a:bodyPr>
          <a:lstStyle/>
          <a:p>
            <a:r>
              <a:rPr lang="sv-SE" dirty="0"/>
              <a:t>Tidigare forskning gav inte stöd för att externa (fristående) leverantörer skulle vara mer effektiva än offentliga</a:t>
            </a:r>
          </a:p>
          <a:p>
            <a:r>
              <a:rPr lang="sv-SE" dirty="0"/>
              <a:t>Samma resultat i IFAU:s studie av Rusta-och-matcha-tjänsterna</a:t>
            </a:r>
          </a:p>
          <a:p>
            <a:r>
              <a:rPr lang="sv-SE" dirty="0"/>
              <a:t>Men inte optimala förutsättningar för de fristående leverantörerna</a:t>
            </a:r>
          </a:p>
          <a:p>
            <a:pPr marL="0" indent="0">
              <a:buNone/>
            </a:pPr>
            <a:r>
              <a:rPr lang="sv-SE" dirty="0"/>
              <a:t>    - Ingen bortrensning av de sämsta leverantörerna</a:t>
            </a:r>
          </a:p>
          <a:p>
            <a:pPr marL="0" indent="0">
              <a:buNone/>
            </a:pPr>
            <a:r>
              <a:rPr lang="sv-SE" dirty="0"/>
              <a:t>    - Ingen </a:t>
            </a:r>
            <a:r>
              <a:rPr lang="sv-SE" dirty="0" err="1"/>
              <a:t>lättillgänlig</a:t>
            </a:r>
            <a:r>
              <a:rPr lang="sv-SE" dirty="0"/>
              <a:t> </a:t>
            </a:r>
            <a:r>
              <a:rPr lang="sv-SE" i="1" dirty="0"/>
              <a:t>rating</a:t>
            </a:r>
          </a:p>
          <a:p>
            <a:pPr marL="0" indent="0">
              <a:buNone/>
            </a:pPr>
            <a:r>
              <a:rPr lang="sv-SE" i="1" dirty="0"/>
              <a:t>    - </a:t>
            </a:r>
            <a:r>
              <a:rPr lang="sv-SE" dirty="0"/>
              <a:t>Fördelning av arbetssökande som inte gjort aktiva kundval till</a:t>
            </a:r>
          </a:p>
          <a:p>
            <a:pPr marL="0" indent="0">
              <a:buNone/>
            </a:pPr>
            <a:r>
              <a:rPr lang="sv-SE" dirty="0"/>
              <a:t>      geografiskt närmaste leverantör</a:t>
            </a:r>
          </a:p>
          <a:p>
            <a:pPr marL="0" indent="0">
              <a:buNone/>
            </a:pPr>
            <a:r>
              <a:rPr lang="sv-SE" dirty="0"/>
              <a:t>    - Inför större andel resultatersättning</a:t>
            </a:r>
          </a:p>
          <a:p>
            <a:pPr marL="0" indent="0">
              <a:buNone/>
            </a:pPr>
            <a:r>
              <a:rPr lang="sv-SE" dirty="0"/>
              <a:t>    - Ge tillgång till fler instrument</a:t>
            </a:r>
          </a:p>
          <a:p>
            <a:r>
              <a:rPr lang="sv-SE" dirty="0"/>
              <a:t>Gör inte igen 180-gradig omsvängning!</a:t>
            </a:r>
          </a:p>
          <a:p>
            <a:pPr marL="0" indent="0">
              <a:buNone/>
            </a:pPr>
            <a:r>
              <a:rPr lang="sv-SE" dirty="0"/>
              <a:t>    - Men insatser i Arbetsförmedlingens egen regi</a:t>
            </a:r>
          </a:p>
          <a:p>
            <a:pPr marL="0" indent="0">
              <a:buNone/>
            </a:pPr>
            <a:r>
              <a:rPr lang="sv-SE" dirty="0"/>
              <a:t>    - Experimentera i mindre skala och jämför utfall</a:t>
            </a:r>
          </a:p>
        </p:txBody>
      </p:sp>
    </p:spTree>
    <p:extLst>
      <p:ext uri="{BB962C8B-B14F-4D97-AF65-F5344CB8AC3E}">
        <p14:creationId xmlns:p14="http://schemas.microsoft.com/office/powerpoint/2010/main" val="1527029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170766-4006-59DA-E405-B8BCABF1D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D2063AF-D176-283A-979E-EEF73BB089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665"/>
            <a:ext cx="8658225" cy="447706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4513DD3-E41B-65F5-BC6A-74551B31F5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7BFFD92-6D8E-A49E-3BE2-03A2E552731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5372999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3C6F05-34DB-B882-0B70-E3DEE9E5E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Det digitala och ärendebaserade arbets-sättet?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99D9306-13D2-D1E0-A915-08E4911A3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Arbetssökande har inte kontinuerlig kontakt med samma handläggare</a:t>
            </a:r>
          </a:p>
          <a:p>
            <a:pPr marL="0" indent="0">
              <a:buNone/>
            </a:pPr>
            <a:r>
              <a:rPr lang="sv-SE" dirty="0"/>
              <a:t>   - Information ska förmedlas via uppdaterade individuella</a:t>
            </a:r>
          </a:p>
          <a:p>
            <a:pPr marL="0" indent="0">
              <a:buNone/>
            </a:pPr>
            <a:r>
              <a:rPr lang="sv-SE" dirty="0"/>
              <a:t>     handlingsplaner</a:t>
            </a:r>
          </a:p>
          <a:p>
            <a:r>
              <a:rPr lang="sv-SE" dirty="0"/>
              <a:t>Fungerar knappast för dem som står långt från arbetsmarknaden</a:t>
            </a:r>
          </a:p>
          <a:p>
            <a:r>
              <a:rPr lang="sv-SE" dirty="0"/>
              <a:t>Forskningen betonar vikten av:</a:t>
            </a:r>
          </a:p>
          <a:p>
            <a:pPr marL="0" indent="0">
              <a:buNone/>
            </a:pPr>
            <a:r>
              <a:rPr lang="sv-SE" dirty="0"/>
              <a:t>   - Tidiga och intensifierade kontakter med samma handledare</a:t>
            </a:r>
          </a:p>
          <a:p>
            <a:pPr marL="0" indent="0">
              <a:buNone/>
            </a:pPr>
            <a:r>
              <a:rPr lang="sv-SE" dirty="0"/>
              <a:t>   - Med god kännedom om den lokala arbetsmarknaden och goda</a:t>
            </a:r>
          </a:p>
          <a:p>
            <a:pPr marL="0" indent="0">
              <a:buNone/>
            </a:pPr>
            <a:r>
              <a:rPr lang="sv-SE" dirty="0"/>
              <a:t>     arbetsgivarkontakter</a:t>
            </a:r>
          </a:p>
        </p:txBody>
      </p:sp>
    </p:spTree>
    <p:extLst>
      <p:ext uri="{BB962C8B-B14F-4D97-AF65-F5344CB8AC3E}">
        <p14:creationId xmlns:p14="http://schemas.microsoft.com/office/powerpoint/2010/main" val="5969766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5F4195-B3B6-FA34-3115-A0EFA3F0E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Diskussionen om överskottsmålet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55F4969-AA35-B338-300E-8CA6F5888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Nuvarande överskottsmål för offentlig sektors finansiella sparande: 1/3 procent av BNP</a:t>
            </a:r>
          </a:p>
          <a:p>
            <a:r>
              <a:rPr lang="sv-SE" dirty="0"/>
              <a:t>Många ekonomer (inklusive jag): underskottsmål på 0,5 procent av BNP</a:t>
            </a:r>
          </a:p>
          <a:p>
            <a:r>
              <a:rPr lang="sv-SE" dirty="0"/>
              <a:t>För att finansiera en tillfällig investeringspuckel</a:t>
            </a:r>
          </a:p>
          <a:p>
            <a:pPr marL="0" indent="0">
              <a:buNone/>
            </a:pPr>
            <a:r>
              <a:rPr lang="sv-SE" dirty="0"/>
              <a:t>   - Grön omställning</a:t>
            </a:r>
          </a:p>
          <a:p>
            <a:pPr marL="0" indent="0">
              <a:buNone/>
            </a:pPr>
            <a:r>
              <a:rPr lang="sv-SE" dirty="0"/>
              <a:t>   - Energisystem</a:t>
            </a:r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VA-system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Transportinfrastruktur</a:t>
            </a:r>
          </a:p>
        </p:txBody>
      </p:sp>
    </p:spTree>
    <p:extLst>
      <p:ext uri="{BB962C8B-B14F-4D97-AF65-F5344CB8AC3E}">
        <p14:creationId xmlns:p14="http://schemas.microsoft.com/office/powerpoint/2010/main" val="23898570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71C33D-0DDC-ECCD-014D-4882977DF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Ekonomisk-teoretisk argumentation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D43AD0B-816F-7CDA-15C9-F8F18F89D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Tillfälliga utgiftsökningar bör lånefinansieras</a:t>
            </a:r>
          </a:p>
          <a:p>
            <a:pPr marL="0" indent="0">
              <a:buNone/>
            </a:pPr>
            <a:r>
              <a:rPr lang="sv-SE" dirty="0"/>
              <a:t>    - Mindre kostsamt sprida ut finansieringen över tid än stora</a:t>
            </a:r>
          </a:p>
          <a:p>
            <a:pPr marL="0" indent="0">
              <a:buNone/>
            </a:pPr>
            <a:r>
              <a:rPr lang="sv-SE" dirty="0"/>
              <a:t>       skattehöjningar eller utgiftsneddragningar under en period</a:t>
            </a:r>
          </a:p>
          <a:p>
            <a:r>
              <a:rPr lang="sv-SE" dirty="0"/>
              <a:t>Särskilt starkt argument för tillfälliga </a:t>
            </a:r>
            <a:r>
              <a:rPr lang="sv-SE" i="1" dirty="0"/>
              <a:t>investeringsökningar</a:t>
            </a:r>
          </a:p>
          <a:p>
            <a:pPr marL="0" indent="0">
              <a:buNone/>
            </a:pPr>
            <a:r>
              <a:rPr lang="sv-SE" i="1" dirty="0"/>
              <a:t>   - </a:t>
            </a:r>
            <a:r>
              <a:rPr lang="sv-SE" dirty="0"/>
              <a:t>Finansiell börda för framtida generationer (om ränta &gt; tillväxttakt)</a:t>
            </a:r>
          </a:p>
          <a:p>
            <a:pPr marL="0" indent="0">
              <a:buNone/>
            </a:pPr>
            <a:r>
              <a:rPr lang="sv-SE" dirty="0"/>
              <a:t>   - Men framtida generationer är de som får nytta av investeringarna</a:t>
            </a:r>
          </a:p>
        </p:txBody>
      </p:sp>
    </p:spTree>
    <p:extLst>
      <p:ext uri="{BB962C8B-B14F-4D97-AF65-F5344CB8AC3E}">
        <p14:creationId xmlns:p14="http://schemas.microsoft.com/office/powerpoint/2010/main" val="8601497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246697-867A-7327-3F83-3D2DB0AE7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>
                <a:solidFill>
                  <a:srgbClr val="002060"/>
                </a:solidFill>
              </a:rPr>
              <a:t>Långsiktig Maastrichtskuld och finansiell nettoställning vid olika finansiellt sparande, procent av BNP</a:t>
            </a:r>
            <a:endParaRPr lang="en-GB" sz="3600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2A542E74-B1EF-3FDA-E621-090FDCF52E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5066437"/>
              </p:ext>
            </p:extLst>
          </p:nvPr>
        </p:nvGraphicFramePr>
        <p:xfrm>
          <a:off x="838200" y="1825625"/>
          <a:ext cx="10515597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605342919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546634848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7669718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b="1" dirty="0"/>
                        <a:t>Finansiellt sparande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Finansiell nettoställning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Maastrichtskuld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798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 0,33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33,1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28,4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012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 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24,1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37,4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05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rgbClr val="C00000"/>
                          </a:solidFill>
                        </a:rPr>
                        <a:t>-0,5</a:t>
                      </a:r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10,4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rgbClr val="C00000"/>
                          </a:solidFill>
                        </a:rPr>
                        <a:t>51,1</a:t>
                      </a:r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497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-1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 -3,2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64,2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217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1673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E1003-D3E4-5702-6B4A-55E850A57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931" y="207471"/>
            <a:ext cx="10515600" cy="1325563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Effekter av underskott på 0,5 procent av BNP i stället för nuvarande överskottsmål, procent av BNP</a:t>
            </a:r>
            <a:endParaRPr lang="sv-S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81739B5-5CCD-648A-1430-BB93C85374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638178"/>
              </p:ext>
            </p:extLst>
          </p:nvPr>
        </p:nvGraphicFramePr>
        <p:xfrm>
          <a:off x="838200" y="2297747"/>
          <a:ext cx="10515600" cy="377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418077631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07258548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56433086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0612971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479448088"/>
                    </a:ext>
                  </a:extLst>
                </a:gridCol>
              </a:tblGrid>
              <a:tr h="578697">
                <a:tc>
                  <a:txBody>
                    <a:bodyPr/>
                    <a:lstStyle/>
                    <a:p>
                      <a:r>
                        <a:rPr lang="sv-SE" sz="3200" dirty="0"/>
                        <a:t>Ränte-</a:t>
                      </a:r>
                      <a:r>
                        <a:rPr lang="sv-SE" sz="3200" dirty="0" err="1"/>
                        <a:t>tillväxtdif</a:t>
                      </a:r>
                      <a:r>
                        <a:rPr lang="sv-SE" sz="3200" dirty="0"/>
                        <a:t>-</a:t>
                      </a:r>
                      <a:r>
                        <a:rPr lang="sv-SE" sz="3200" dirty="0" err="1"/>
                        <a:t>ferens</a:t>
                      </a:r>
                      <a:endParaRPr lang="sv-S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Primärt sparande på kort sikt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Kapital-inkomst-netto på kort sikt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Kapital-inkomst-netto på lång sikt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Primärt sparande på lång sikt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517147"/>
                  </a:ext>
                </a:extLst>
              </a:tr>
              <a:tr h="330684">
                <a:tc>
                  <a:txBody>
                    <a:bodyPr/>
                    <a:lstStyle/>
                    <a:p>
                      <a:r>
                        <a:rPr lang="sv-SE" sz="3200" dirty="0"/>
                        <a:t> </a:t>
                      </a:r>
                      <a:r>
                        <a:rPr lang="sv-SE" sz="32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>
                          <a:solidFill>
                            <a:srgbClr val="C00000"/>
                          </a:solidFill>
                        </a:rPr>
                        <a:t>-0,83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-1,05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>
                          <a:solidFill>
                            <a:srgbClr val="C00000"/>
                          </a:solidFill>
                        </a:rPr>
                        <a:t>+0,22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20815"/>
                  </a:ext>
                </a:extLst>
              </a:tr>
              <a:tr h="330684">
                <a:tc>
                  <a:txBody>
                    <a:bodyPr/>
                    <a:lstStyle/>
                    <a:p>
                      <a:r>
                        <a:rPr lang="sv-SE" sz="3200" dirty="0"/>
                        <a:t>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-0,83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  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 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673655"/>
                  </a:ext>
                </a:extLst>
              </a:tr>
              <a:tr h="330684">
                <a:tc>
                  <a:txBody>
                    <a:bodyPr/>
                    <a:lstStyle/>
                    <a:p>
                      <a:r>
                        <a:rPr lang="sv-SE" sz="3200" dirty="0"/>
                        <a:t>-1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-0,83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-0,61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-0,22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115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34513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10E9A7-D44E-6385-38CD-D06F47096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Överväganden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0FF8C5E-6834-91C7-89B1-3E9BCFDCE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Rimligt med finansiell börda på framtida generationer om vi tillfälligt investerar mer, vilket kommer dem till godo</a:t>
            </a:r>
          </a:p>
          <a:p>
            <a:r>
              <a:rPr lang="sv-SE" dirty="0"/>
              <a:t>Den parlamentariska kommittén</a:t>
            </a:r>
          </a:p>
          <a:p>
            <a:pPr marL="0" indent="0">
              <a:buNone/>
            </a:pPr>
            <a:r>
              <a:rPr lang="sv-SE" dirty="0"/>
              <a:t>   - Ville inte lägga finansiell börda på framtida generationer</a:t>
            </a:r>
          </a:p>
          <a:p>
            <a:pPr marL="0" indent="0">
              <a:buNone/>
            </a:pPr>
            <a:r>
              <a:rPr lang="sv-SE" dirty="0"/>
              <a:t>   - Därför balansmål och inte underskottsmål</a:t>
            </a:r>
          </a:p>
          <a:p>
            <a:r>
              <a:rPr lang="sv-SE" dirty="0"/>
              <a:t>Men nu politisk enighet om att lånefinansiera permanent ökade försvarsutgifter</a:t>
            </a:r>
          </a:p>
          <a:p>
            <a:pPr marL="0" indent="0">
              <a:buNone/>
            </a:pPr>
            <a:r>
              <a:rPr lang="sv-SE" dirty="0"/>
              <a:t>    - Framtida generationer får betala både för sina försvarsutgifter</a:t>
            </a:r>
          </a:p>
          <a:p>
            <a:pPr marL="0" indent="0">
              <a:buNone/>
            </a:pPr>
            <a:r>
              <a:rPr lang="sv-SE" dirty="0"/>
              <a:t>      och en del av våra</a:t>
            </a:r>
          </a:p>
          <a:p>
            <a:r>
              <a:rPr lang="sv-SE" dirty="0"/>
              <a:t>Logisk kullerbytta</a:t>
            </a:r>
          </a:p>
        </p:txBody>
      </p:sp>
    </p:spTree>
    <p:extLst>
      <p:ext uri="{BB962C8B-B14F-4D97-AF65-F5344CB8AC3E}">
        <p14:creationId xmlns:p14="http://schemas.microsoft.com/office/powerpoint/2010/main" val="29909201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1795C1-B369-A761-AAAA-CE541D5D3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Ekonomisk-teoretisk argumentation 2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4FA076-C249-AB7F-FE27-F366F7ACA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Permanenta utgiftsökningar bör finansieras med permanenta budgetförstärkningar</a:t>
            </a:r>
          </a:p>
          <a:p>
            <a:pPr marL="0" indent="0">
              <a:buNone/>
            </a:pPr>
            <a:r>
              <a:rPr lang="sv-SE" dirty="0"/>
              <a:t>    - Skattehöjningar</a:t>
            </a:r>
          </a:p>
          <a:p>
            <a:pPr marL="0" indent="0">
              <a:buNone/>
            </a:pPr>
            <a:r>
              <a:rPr lang="sv-SE" dirty="0"/>
              <a:t>    - Minskningar av andra utgifter</a:t>
            </a:r>
          </a:p>
          <a:p>
            <a:r>
              <a:rPr lang="sv-SE" dirty="0"/>
              <a:t>Inte fullständig permanent finansiering kan motiveras med att hushållen gått igenom en period med stora reallönefall</a:t>
            </a:r>
          </a:p>
          <a:p>
            <a:r>
              <a:rPr lang="sv-SE" dirty="0"/>
              <a:t>Men svårt motivera fullständig lånefinansiering av ökade försvarsutgifter till 2030 och infasning av permanenta budgetförstärkningar först till 2035</a:t>
            </a:r>
          </a:p>
          <a:p>
            <a:r>
              <a:rPr lang="sv-SE" dirty="0"/>
              <a:t>Vi borde låna till investeringsökningarna men i huvudsak finansiera de ökade försvarssatsningarna genom permanenta budgetförstärkningar</a:t>
            </a:r>
          </a:p>
          <a:p>
            <a:pPr marL="0" indent="0">
              <a:buNone/>
            </a:pPr>
            <a:r>
              <a:rPr lang="sv-SE" dirty="0"/>
              <a:t>    - Politikerna vill göra tvärtom</a:t>
            </a:r>
          </a:p>
        </p:txBody>
      </p:sp>
    </p:spTree>
    <p:extLst>
      <p:ext uri="{BB962C8B-B14F-4D97-AF65-F5344CB8AC3E}">
        <p14:creationId xmlns:p14="http://schemas.microsoft.com/office/powerpoint/2010/main" val="18969867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2C4337-CBB0-1701-F0EB-FE89C3CB5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Spelar det någon roll?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C66441-6B4C-F696-7468-48287489D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Lånen är ju inte öronmärkta</a:t>
            </a:r>
          </a:p>
          <a:p>
            <a:r>
              <a:rPr lang="sv-SE" dirty="0"/>
              <a:t>Men farlig princip som knäsätts</a:t>
            </a:r>
          </a:p>
          <a:p>
            <a:pPr marL="0" indent="0">
              <a:buNone/>
            </a:pPr>
            <a:r>
              <a:rPr lang="sv-SE" dirty="0"/>
              <a:t>   - Budgetposter utanför det finanspolitiska ramverket</a:t>
            </a:r>
          </a:p>
          <a:p>
            <a:pPr marL="0" indent="0">
              <a:buNone/>
            </a:pPr>
            <a:r>
              <a:rPr lang="sv-SE" dirty="0"/>
              <a:t>   - Lån till permanenta utgifter</a:t>
            </a:r>
          </a:p>
          <a:p>
            <a:r>
              <a:rPr lang="sv-SE" dirty="0"/>
              <a:t>”Inte tränga undan andra nödvändiga utgifter”</a:t>
            </a:r>
          </a:p>
          <a:p>
            <a:pPr marL="0" indent="0">
              <a:buNone/>
            </a:pPr>
            <a:r>
              <a:rPr lang="sv-SE" dirty="0"/>
              <a:t>      - Men samma argumentation kan anföras längre fram</a:t>
            </a:r>
          </a:p>
          <a:p>
            <a:pPr marL="0" indent="0">
              <a:buNone/>
            </a:pPr>
            <a:r>
              <a:rPr lang="sv-SE" dirty="0"/>
              <a:t>      - Lättare få acceptans för budgetförstärkningar nu när</a:t>
            </a:r>
          </a:p>
          <a:p>
            <a:pPr marL="0" indent="0">
              <a:buNone/>
            </a:pPr>
            <a:r>
              <a:rPr lang="sv-SE" dirty="0"/>
              <a:t>        försvarsutgifterna ökar än längre fram när de bara ligger kvar på en</a:t>
            </a:r>
          </a:p>
          <a:p>
            <a:pPr marL="0" indent="0">
              <a:buNone/>
            </a:pPr>
            <a:r>
              <a:rPr lang="sv-SE" dirty="0"/>
              <a:t>        högre nivå</a:t>
            </a:r>
          </a:p>
          <a:p>
            <a:r>
              <a:rPr lang="sv-SE" dirty="0"/>
              <a:t>Vi ger oss ut på ett sluttande plan</a:t>
            </a:r>
          </a:p>
        </p:txBody>
      </p:sp>
    </p:spTree>
    <p:extLst>
      <p:ext uri="{BB962C8B-B14F-4D97-AF65-F5344CB8AC3E}">
        <p14:creationId xmlns:p14="http://schemas.microsoft.com/office/powerpoint/2010/main" val="23263580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3D3CA2-42BA-5974-E6A4-BE1B62386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Finansiellt sparande med olika finansiering av de ökade försvarsutgifterna, procent av BNP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80EF6173-2345-0C9F-B7BA-0044C61F0B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1" y="1987521"/>
            <a:ext cx="7104184" cy="3912118"/>
          </a:xfrm>
        </p:spPr>
      </p:pic>
    </p:spTree>
    <p:extLst>
      <p:ext uri="{BB962C8B-B14F-4D97-AF65-F5344CB8AC3E}">
        <p14:creationId xmlns:p14="http://schemas.microsoft.com/office/powerpoint/2010/main" val="7601097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F43D67-24FF-41FB-984C-BA03F7F7C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Maastrichtskuld med olika finansiering av de ökade försvarsutgifterna, procent av BNP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87B68AFF-179F-0E73-B4B7-5F3F30463E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3100" y="1779582"/>
            <a:ext cx="7552592" cy="4225564"/>
          </a:xfrm>
        </p:spPr>
      </p:pic>
    </p:spTree>
    <p:extLst>
      <p:ext uri="{BB962C8B-B14F-4D97-AF65-F5344CB8AC3E}">
        <p14:creationId xmlns:p14="http://schemas.microsoft.com/office/powerpoint/2010/main" val="3523820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205BA-C652-C78B-863D-1A81023CB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Inflationsförväntningar, KPIF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D877F64C-CA98-A102-89D5-1F91FEA9ED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8715" y="2163337"/>
            <a:ext cx="8653227" cy="3945414"/>
          </a:xfrm>
        </p:spPr>
      </p:pic>
    </p:spTree>
    <p:extLst>
      <p:ext uri="{BB962C8B-B14F-4D97-AF65-F5344CB8AC3E}">
        <p14:creationId xmlns:p14="http://schemas.microsoft.com/office/powerpoint/2010/main" val="5885975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A757C4-3638-D765-01E2-1DCFF97A00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B251AD-1DC5-B253-23BF-0F17DFB83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Spelar det någon roll?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F7FC6D-1D18-9D9A-C531-A12051586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Lånen är ju inte öronmärkta</a:t>
            </a:r>
          </a:p>
          <a:p>
            <a:r>
              <a:rPr lang="sv-SE" dirty="0"/>
              <a:t>Men farlig princip som knäsätts</a:t>
            </a:r>
          </a:p>
          <a:p>
            <a:pPr marL="0" indent="0">
              <a:buNone/>
            </a:pPr>
            <a:r>
              <a:rPr lang="sv-SE" dirty="0"/>
              <a:t>   - Budgetposter utanför det finanspolitiska ramverket</a:t>
            </a:r>
          </a:p>
          <a:p>
            <a:pPr marL="0" indent="0">
              <a:buNone/>
            </a:pPr>
            <a:r>
              <a:rPr lang="sv-SE" dirty="0"/>
              <a:t>   - Lån till permanenta utgifter</a:t>
            </a:r>
          </a:p>
          <a:p>
            <a:r>
              <a:rPr lang="sv-SE" dirty="0"/>
              <a:t>”Inte tränga undan andra nödvändiga utgifter”</a:t>
            </a:r>
          </a:p>
          <a:p>
            <a:pPr marL="0" indent="0">
              <a:buNone/>
            </a:pPr>
            <a:r>
              <a:rPr lang="sv-SE" dirty="0"/>
              <a:t>      - Men samma argumentation kan anföras längre fram</a:t>
            </a:r>
          </a:p>
          <a:p>
            <a:pPr marL="0" indent="0">
              <a:buNone/>
            </a:pPr>
            <a:r>
              <a:rPr lang="sv-SE" dirty="0"/>
              <a:t>      - Lättare få acceptans för budgetförstärkningar när</a:t>
            </a:r>
          </a:p>
          <a:p>
            <a:pPr marL="0" indent="0">
              <a:buNone/>
            </a:pPr>
            <a:r>
              <a:rPr lang="sv-SE" dirty="0"/>
              <a:t>        försvarsutgifterna ökar än längre fram när de bara ligger på en</a:t>
            </a:r>
          </a:p>
          <a:p>
            <a:pPr marL="0" indent="0">
              <a:buNone/>
            </a:pPr>
            <a:r>
              <a:rPr lang="sv-SE" dirty="0"/>
              <a:t>        högre nivå</a:t>
            </a:r>
          </a:p>
          <a:p>
            <a:r>
              <a:rPr lang="sv-SE" dirty="0"/>
              <a:t>Vi ger oss ut på ett sluttande plan</a:t>
            </a:r>
          </a:p>
        </p:txBody>
      </p:sp>
    </p:spTree>
    <p:extLst>
      <p:ext uri="{BB962C8B-B14F-4D97-AF65-F5344CB8AC3E}">
        <p14:creationId xmlns:p14="http://schemas.microsoft.com/office/powerpoint/2010/main" val="2059997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8532AC-0A38-C923-F0D5-B2698A657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Löneökningstakt i hela ekonomin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F3AA255-EC5C-777A-D838-4A1F4C5C6D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209"/>
            <a:ext cx="8658225" cy="447798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F83EDA5-EBE3-B10C-0127-31EC94D297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141BCDB-1B80-798A-6F92-FBAB252EA43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739979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D6F299-777F-C545-27AA-639B58769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Reallön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A964CCA-7C5E-A68C-5299-BD180BFE26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209"/>
            <a:ext cx="8658225" cy="447798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448C6AE-BB08-0894-B35C-FBE50C4BC1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B0766B3-323B-EEE1-838E-FFAEDF0F6C0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Medlingsinstitutet,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852921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443DC-4DD7-A9F1-7C6E-D401AA7D6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BNP-gap och sysselsättningsgap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AA4D6CD-9ED2-0FE5-30CD-05F7E5730D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18446"/>
            <a:ext cx="8658225" cy="448150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2FD93B0-97A8-3681-0EAA-DD9405ADA5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 respektive potentiell sysselsättning enl. NR,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D98EDD9-3425-5173-A349-20052FF2E1F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050565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2CB5F6-C20E-ECB0-298A-AE7221846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Arbetslöshet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2641822-94C8-145B-5BA3-DB1CF329B7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665"/>
            <a:ext cx="8658225" cy="447706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A9DB45B-5BE8-3E24-5BAC-3E03938A65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 respektive procent av potentiell arbetskraft,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640B8DD-7D1E-0634-42AD-64F03492D18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462232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73C38-4075-D989-2894-E13F88C3A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Konjunkturarbetslöshet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72043A4-00FC-64D2-D3DB-66B9FE4499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7095" y="1839951"/>
            <a:ext cx="9014595" cy="4393581"/>
          </a:xfrm>
        </p:spPr>
      </p:pic>
    </p:spTree>
    <p:extLst>
      <p:ext uri="{BB962C8B-B14F-4D97-AF65-F5344CB8AC3E}">
        <p14:creationId xmlns:p14="http://schemas.microsoft.com/office/powerpoint/2010/main" val="1699545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77905-2B7B-941C-BE8D-AA17EEBBB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Tullkrigets effekter på den svenska konjunkturen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C4D1F-FF4D-D96B-ADB2-B2B823423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Direkta effekter av minskad export till USA</a:t>
            </a:r>
          </a:p>
          <a:p>
            <a:r>
              <a:rPr lang="sv-SE" dirty="0"/>
              <a:t>Indirekta effekter av minskad export till andra länder när deras export till USA minskar</a:t>
            </a:r>
          </a:p>
          <a:p>
            <a:r>
              <a:rPr lang="sv-SE" dirty="0"/>
              <a:t>Effekter av en eventuell amerikansk recession</a:t>
            </a:r>
          </a:p>
          <a:p>
            <a:r>
              <a:rPr lang="sv-SE" dirty="0"/>
              <a:t>Effekter av ökad osäkerhet</a:t>
            </a:r>
          </a:p>
          <a:p>
            <a:pPr marL="0" indent="0">
              <a:buNone/>
            </a:pPr>
            <a:r>
              <a:rPr lang="sv-SE" dirty="0"/>
              <a:t>   - Investeringar</a:t>
            </a:r>
          </a:p>
          <a:p>
            <a:pPr marL="0" indent="0">
              <a:buNone/>
            </a:pPr>
            <a:r>
              <a:rPr lang="sv-SE" dirty="0"/>
              <a:t>   - Konsumtion</a:t>
            </a:r>
          </a:p>
          <a:p>
            <a:r>
              <a:rPr lang="sv-SE" dirty="0"/>
              <a:t>Effekter av minskade börsvärden</a:t>
            </a:r>
          </a:p>
          <a:p>
            <a:pPr marL="0" indent="0">
              <a:buNone/>
            </a:pPr>
            <a:r>
              <a:rPr lang="sv-SE" dirty="0"/>
              <a:t>   - Investeringar</a:t>
            </a:r>
          </a:p>
          <a:p>
            <a:pPr marL="0" indent="0">
              <a:buNone/>
            </a:pPr>
            <a:r>
              <a:rPr lang="sv-SE" dirty="0"/>
              <a:t>   - Konsumtion</a:t>
            </a:r>
          </a:p>
        </p:txBody>
      </p:sp>
    </p:spTree>
    <p:extLst>
      <p:ext uri="{BB962C8B-B14F-4D97-AF65-F5344CB8AC3E}">
        <p14:creationId xmlns:p14="http://schemas.microsoft.com/office/powerpoint/2010/main" val="2192064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4276</TotalTime>
  <Words>1089</Words>
  <Application>Microsoft Office PowerPoint</Application>
  <PresentationFormat>Bredbild</PresentationFormat>
  <Paragraphs>186</Paragraphs>
  <Slides>30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30</vt:i4>
      </vt:variant>
    </vt:vector>
  </HeadingPairs>
  <TitlesOfParts>
    <vt:vector size="34" baseType="lpstr">
      <vt:lpstr>Aptos</vt:lpstr>
      <vt:lpstr>Aptos Display</vt:lpstr>
      <vt:lpstr>Arial</vt:lpstr>
      <vt:lpstr>Office Theme</vt:lpstr>
      <vt:lpstr>Det ekonomiska läget, arbetsmarknaden och de offentliga utgifternas finansiering</vt:lpstr>
      <vt:lpstr>Konsumentpriser</vt:lpstr>
      <vt:lpstr>Inflationsförväntningar, KPIF</vt:lpstr>
      <vt:lpstr>Löneökningstakt i hela ekonomin</vt:lpstr>
      <vt:lpstr>Reallön</vt:lpstr>
      <vt:lpstr>BNP-gap och sysselsättningsgap</vt:lpstr>
      <vt:lpstr>Arbetslöshet</vt:lpstr>
      <vt:lpstr>Konjunkturarbetslöshet</vt:lpstr>
      <vt:lpstr>Tullkrigets effekter på den svenska konjunkturen</vt:lpstr>
      <vt:lpstr>Vad kan svensk ekonomisk politik göra?</vt:lpstr>
      <vt:lpstr>Kronans effektiva växelkurs (KIX)</vt:lpstr>
      <vt:lpstr>Vad kan svensk ekonomisk politik göra?</vt:lpstr>
      <vt:lpstr>Arbetslöshet efter utbildningsnivå och bakgrund, procent av arbetskraften</vt:lpstr>
      <vt:lpstr>Sysselsättningsgrad, procent av befolkningen 15–74 år </vt:lpstr>
      <vt:lpstr>Andel självförsörjande, procent av befolkningen 20–65 år</vt:lpstr>
      <vt:lpstr>Beveridgekurvan</vt:lpstr>
      <vt:lpstr>Regeringens sysselsättningspolitik</vt:lpstr>
      <vt:lpstr>Den traditionella (aktiva) arbetsmarknads-politikens problem</vt:lpstr>
      <vt:lpstr>Privatiseringen av arbetsförmedlingstjänster</vt:lpstr>
      <vt:lpstr>Det digitala och ärendebaserade arbets-sättet?</vt:lpstr>
      <vt:lpstr>Diskussionen om överskottsmålet</vt:lpstr>
      <vt:lpstr>Ekonomisk-teoretisk argumentation</vt:lpstr>
      <vt:lpstr>Långsiktig Maastrichtskuld och finansiell nettoställning vid olika finansiellt sparande, procent av BNP</vt:lpstr>
      <vt:lpstr>Effekter av underskott på 0,5 procent av BNP i stället för nuvarande överskottsmål, procent av BNP</vt:lpstr>
      <vt:lpstr>Överväganden</vt:lpstr>
      <vt:lpstr>Ekonomisk-teoretisk argumentation 2</vt:lpstr>
      <vt:lpstr>Spelar det någon roll?</vt:lpstr>
      <vt:lpstr>Finansiellt sparande med olika finansiering av de ökade försvarsutgifterna, procent av BNP</vt:lpstr>
      <vt:lpstr>Maastrichtskuld med olika finansiering av de ökade försvarsutgifterna, procent av BNP</vt:lpstr>
      <vt:lpstr>Spelar det någon roll?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Lars Calmfors</dc:creator>
  <cp:lastModifiedBy>Lars Calmfors</cp:lastModifiedBy>
  <cp:revision>6</cp:revision>
  <dcterms:created xsi:type="dcterms:W3CDTF">2025-04-28T14:16:24Z</dcterms:created>
  <dcterms:modified xsi:type="dcterms:W3CDTF">2025-05-02T15:34:25Z</dcterms:modified>
</cp:coreProperties>
</file>