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8" r:id="rId3"/>
    <p:sldId id="339" r:id="rId4"/>
    <p:sldId id="342" r:id="rId5"/>
    <p:sldId id="343" r:id="rId6"/>
    <p:sldId id="369" r:id="rId7"/>
    <p:sldId id="373" r:id="rId8"/>
    <p:sldId id="368" r:id="rId9"/>
    <p:sldId id="370" r:id="rId10"/>
    <p:sldId id="371" r:id="rId11"/>
    <p:sldId id="372" r:id="rId12"/>
    <p:sldId id="3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9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33DDB2-9F0D-8F18-C5C0-1A613A725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C82C3F-0223-D529-B266-A04A274BE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045AC7-73EF-7C3D-83A6-8AA979E11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0449E0C-8BE0-36FB-1FFE-7F988BB1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A1F42C-A92B-BBC3-CC33-561A457CA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46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B90795-6D9F-B240-45DE-55590C52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5D613E9-5FC5-4414-8EE3-70BE6753C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C506D0-1BFD-9E20-7987-A46D2D042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FA8575-D7CE-46D7-A3A3-8C6170C5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9B179B-9941-B36B-E475-BC205847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128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5BC913-34EF-69E0-3D9F-DA57B10DC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E25B53D-C9B5-8E2E-27DF-FA84BC9FE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82038E-275A-E746-7A27-3AAA88DC9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29BE2F-15CF-A1BE-7EFD-8A65847CD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4E5B04-03E2-F13B-8C57-B04FB6C0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66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CF15C2-3909-A536-6998-9CD8FDB3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7C1DAC-EE56-11A5-9C17-6F3AB5A5B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43964D-A7D1-3086-C076-28BB281F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986632-866B-3DD7-1CA3-FF0F823E6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835C45-B379-A3A4-0F3B-544A3D48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064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053E4A-F602-8265-ED8B-2B42DE579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05BA49-4D10-15FA-FB56-27FD698B4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C15082-04C3-9EB7-1CA7-46577F8A6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F38352-EF2B-6F9B-416F-B5D84AFA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D2DA4F-B545-FF8F-2E98-62961376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055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EC6C8D-6E43-10F3-8C95-292C8A022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E254D8-5FB4-AF60-B38B-47AF0A6BB9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765545F-F72B-46D9-0609-253623317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30EC37D-D969-2F6B-BD47-690239005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D296F8-1E18-2112-E772-5E4A3C16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65EF46B-65E8-1E55-A419-A2230F35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26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98C68B-9A94-730D-FFAC-1E0C97FC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7D33D6-4312-C28E-1820-A728AD65A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9CAFF63-C56B-F66B-42D4-CB5A1B849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5A21DA-1CB5-9460-1A8A-729B709FD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5357592-7CAA-737B-5626-99E39B19F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C1471E2-0BA9-89FC-E8E3-DF0A10A4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7AEAF09-4BC0-6E74-F63F-94DC4FC7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6A56DCA-0FA9-1FE2-B752-C0ABB148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6646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2A857B-1D99-5419-C565-470FADDA5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63DBBAD-ED48-7F95-11EB-CAAD2A03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B7DAA19-7476-5C37-04B6-39B48A9B5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1C628BE-9841-2B1E-22B9-87FE613C5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081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1EB0CE0-539C-6EAC-3BC7-4BF95701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459D2A8-D572-60B7-4169-038CF56C0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0026D1-9D6E-1547-632F-9303BC8CC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024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629220-36F3-703D-33D7-4E7AD1A1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3162D3-1185-034E-DD49-0B9083552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41728A-5056-05F5-490C-18C3E3B64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22EE096-FCE4-497C-B977-95E62510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19D85E-7A59-FB97-A3BC-46103DD5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5BA1D7E-3A1B-B9BE-1EC5-645F86EC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09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A50DF2-47B5-8F91-4332-AD57114D3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E54005B-4D81-085A-BB13-B5074F4F29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9C8AB3-00EF-131E-5CF2-7755291C5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2F18C8-A6B2-233D-B199-3C2E958F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6EFFE45-938F-BB9D-C0D1-BD1ADC41E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1ED7E4E-08A9-2333-96F1-7E0DF688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683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6E8A16A-DB82-7FAE-120E-084F0D37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9F7DA0-9144-48A8-C47F-973EAB3FB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C92010-9333-2611-E8E8-37F9D52B8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28E7C-3BA0-484C-A8AF-267316006FB5}" type="datetimeFigureOut">
              <a:rPr lang="sv-SE" smtClean="0"/>
              <a:t>2025-06-25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B4873-577A-4BB7-597C-2034F2BBB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DC648C-249A-58B4-4A0A-8015F4CCF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375086-A78F-4F9C-AC7F-35BBF3887D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473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029992-A9F0-BD1D-799B-9D817C1CEF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Finansieringen av ökade försvarsutgifter och investeringar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4D02779-FE4A-233C-6989-018688F77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Moderaternas ekonomiskpolitiska seminarium</a:t>
            </a:r>
          </a:p>
          <a:p>
            <a:r>
              <a:rPr lang="sv-SE" dirty="0"/>
              <a:t>Almedalen</a:t>
            </a:r>
          </a:p>
          <a:p>
            <a:r>
              <a:rPr lang="sv-SE" dirty="0"/>
              <a:t>26/6-2025</a:t>
            </a:r>
          </a:p>
        </p:txBody>
      </p:sp>
    </p:spTree>
    <p:extLst>
      <p:ext uri="{BB962C8B-B14F-4D97-AF65-F5344CB8AC3E}">
        <p14:creationId xmlns:p14="http://schemas.microsoft.com/office/powerpoint/2010/main" val="2133774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1030B1-07ED-F09C-663D-532A932E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Hur borde man göra?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48E31C-9181-B4DF-CB95-5E9AA0568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Om vi de facto ska ha ett underskottsmål, så är det bättre att säga det</a:t>
            </a:r>
          </a:p>
          <a:p>
            <a:r>
              <a:rPr lang="sv-SE" dirty="0"/>
              <a:t>Slå fast att det vi lånar till är tillfälligt högre investeringar men att de ökade försvarsutgifterna redan från början i huvudsak bör finansieras permanent</a:t>
            </a:r>
          </a:p>
          <a:p>
            <a:r>
              <a:rPr lang="sv-SE" dirty="0"/>
              <a:t>Viss – mindre – lånefinansiering av de ökade försvarsutgifterna bara därför att hushållen gått igenom tuff period med sänkta reallöner</a:t>
            </a:r>
          </a:p>
        </p:txBody>
      </p:sp>
    </p:spTree>
    <p:extLst>
      <p:ext uri="{BB962C8B-B14F-4D97-AF65-F5344CB8AC3E}">
        <p14:creationId xmlns:p14="http://schemas.microsoft.com/office/powerpoint/2010/main" val="387002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C86CF6-4A25-E4C2-E8C8-DF222C06D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Andra överväganden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C66155-8F17-FF65-93DB-B758753A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Lättare att motivera lånefinansiering av Ukrainastödet</a:t>
            </a:r>
          </a:p>
          <a:p>
            <a:r>
              <a:rPr lang="sv-SE" dirty="0"/>
              <a:t>Börjar man göra undantag för lånefinansiering av vissa utgifter, så finns ingen naturlig gräns för hur långt man kan gå</a:t>
            </a:r>
          </a:p>
          <a:p>
            <a:r>
              <a:rPr lang="sv-SE" dirty="0"/>
              <a:t>Politiskt nödvändigt i en del andra EU-länder att låna till försvarssatsningarna trots att det är ekonomiskt riskabelt</a:t>
            </a:r>
          </a:p>
          <a:p>
            <a:r>
              <a:rPr lang="sv-SE" dirty="0"/>
              <a:t>Men annan situation i Sverige med brett stöd för försvarssatsningarna</a:t>
            </a:r>
          </a:p>
          <a:p>
            <a:r>
              <a:rPr lang="sv-SE" dirty="0"/>
              <a:t>Stöd borde finnas även utan så stor lånefinansiering</a:t>
            </a:r>
          </a:p>
          <a:p>
            <a:r>
              <a:rPr lang="sv-SE" dirty="0"/>
              <a:t>Det lär krävas anpassningar både på utgifts- och skattesidan</a:t>
            </a:r>
          </a:p>
        </p:txBody>
      </p:sp>
    </p:spTree>
    <p:extLst>
      <p:ext uri="{BB962C8B-B14F-4D97-AF65-F5344CB8AC3E}">
        <p14:creationId xmlns:p14="http://schemas.microsoft.com/office/powerpoint/2010/main" val="109059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A59726-6F91-C316-E41C-34DD0923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Skattekvot om hälften av de ökade försvars-utgifterna finansieras med höjda skatter enligt Finanspolitiska rådet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C96C7D62-5810-F8B8-8850-EC7E8383BC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5475" y="2314575"/>
            <a:ext cx="7933521" cy="4050271"/>
          </a:xfrm>
        </p:spPr>
      </p:pic>
    </p:spTree>
    <p:extLst>
      <p:ext uri="{BB962C8B-B14F-4D97-AF65-F5344CB8AC3E}">
        <p14:creationId xmlns:p14="http://schemas.microsoft.com/office/powerpoint/2010/main" val="46313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5F4195-B3B6-FA34-3115-A0EFA3F0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Den tidigare diskussionen om budgetmålen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55F4969-AA35-B338-300E-8CA6F5888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Många ekonomer: Ersätt överskottsmålet med ett mål om ett mindre underskott</a:t>
            </a:r>
          </a:p>
          <a:p>
            <a:pPr marL="0" indent="0">
              <a:buNone/>
            </a:pPr>
            <a:r>
              <a:rPr lang="sv-SE" dirty="0"/>
              <a:t>   - Mitt förslag: underskottsmål på 0,5 procent av BNP</a:t>
            </a:r>
          </a:p>
          <a:p>
            <a:r>
              <a:rPr lang="sv-SE" dirty="0"/>
              <a:t>För att finansiera </a:t>
            </a:r>
            <a:r>
              <a:rPr lang="sv-SE" i="1" dirty="0"/>
              <a:t>tillfälligt </a:t>
            </a:r>
            <a:r>
              <a:rPr lang="sv-SE" dirty="0"/>
              <a:t>högre investeringsutgifter</a:t>
            </a:r>
            <a:endParaRPr lang="sv-SE" i="1" dirty="0"/>
          </a:p>
          <a:p>
            <a:pPr marL="0" indent="0">
              <a:buNone/>
            </a:pPr>
            <a:r>
              <a:rPr lang="sv-SE" dirty="0"/>
              <a:t>   - Grön omställning</a:t>
            </a:r>
          </a:p>
          <a:p>
            <a:pPr marL="0" indent="0">
              <a:buNone/>
            </a:pPr>
            <a:r>
              <a:rPr lang="sv-SE" dirty="0"/>
              <a:t>   - Energisystem</a:t>
            </a:r>
          </a:p>
          <a:p>
            <a:pPr marL="0" indent="0">
              <a:buNone/>
            </a:pPr>
            <a:r>
              <a:rPr lang="sv-SE" dirty="0"/>
              <a:t>   - Transportinfrastruktur</a:t>
            </a:r>
          </a:p>
          <a:p>
            <a:pPr marL="0" indent="0">
              <a:buNone/>
            </a:pPr>
            <a:r>
              <a:rPr lang="sv-SE" dirty="0"/>
              <a:t>   - Kommunala </a:t>
            </a:r>
            <a:r>
              <a:rPr lang="sv-SE" dirty="0" err="1"/>
              <a:t>VA-system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985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71C33D-0DDC-ECCD-014D-4882977DF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Vedertagen ekonomisk teori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43AD0B-816F-7CDA-15C9-F8F18F89D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Tillfälliga utgiftsökningar bör lånefinansieras</a:t>
            </a:r>
          </a:p>
          <a:p>
            <a:pPr marL="0" indent="0">
              <a:buNone/>
            </a:pPr>
            <a:r>
              <a:rPr lang="sv-SE" dirty="0"/>
              <a:t>    - Mindre kostsamt sprida ut finansieringen över tid än stora</a:t>
            </a:r>
          </a:p>
          <a:p>
            <a:pPr marL="0" indent="0">
              <a:buNone/>
            </a:pPr>
            <a:r>
              <a:rPr lang="sv-SE" dirty="0"/>
              <a:t>       skattehöjningar eller utgiftsneddragningar under en period</a:t>
            </a:r>
          </a:p>
          <a:p>
            <a:r>
              <a:rPr lang="sv-SE" dirty="0"/>
              <a:t>Särskilt starkt argument för tillfälliga </a:t>
            </a:r>
            <a:r>
              <a:rPr lang="sv-SE" i="1" dirty="0"/>
              <a:t>investeringsökningar</a:t>
            </a:r>
          </a:p>
          <a:p>
            <a:pPr marL="0" indent="0">
              <a:buNone/>
            </a:pPr>
            <a:r>
              <a:rPr lang="sv-SE" i="1" dirty="0"/>
              <a:t>   - </a:t>
            </a:r>
            <a:r>
              <a:rPr lang="sv-SE" dirty="0"/>
              <a:t>Finansiell börda för framtida generationer (om ränta &gt; tillväxttakt)</a:t>
            </a:r>
          </a:p>
          <a:p>
            <a:pPr marL="0" indent="0">
              <a:buNone/>
            </a:pPr>
            <a:r>
              <a:rPr lang="sv-SE" dirty="0"/>
              <a:t>   - Men framtida generationer är de som får nytta av investeringarna</a:t>
            </a:r>
          </a:p>
        </p:txBody>
      </p:sp>
    </p:spTree>
    <p:extLst>
      <p:ext uri="{BB962C8B-B14F-4D97-AF65-F5344CB8AC3E}">
        <p14:creationId xmlns:p14="http://schemas.microsoft.com/office/powerpoint/2010/main" val="86014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10E9A7-D44E-6385-38CD-D06F4709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 politiska besluten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FF8C5E-6834-91C7-89B1-3E9BCFDCE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Den parlamentariska saldomålskommittén: balansmål och ingen lånefinansiering</a:t>
            </a:r>
          </a:p>
          <a:p>
            <a:pPr marL="0" indent="0">
              <a:buNone/>
            </a:pPr>
            <a:r>
              <a:rPr lang="sv-SE" dirty="0"/>
              <a:t>    - Äventyrligt att låna</a:t>
            </a:r>
          </a:p>
          <a:p>
            <a:pPr marL="0" indent="0">
              <a:buNone/>
            </a:pPr>
            <a:r>
              <a:rPr lang="sv-SE" dirty="0"/>
              <a:t>    - Risk för konflikt med EU-regler</a:t>
            </a:r>
          </a:p>
          <a:p>
            <a:pPr marL="0" indent="0">
              <a:buNone/>
            </a:pPr>
            <a:r>
              <a:rPr lang="sv-SE" dirty="0"/>
              <a:t>    - Börda på framtida generationer</a:t>
            </a:r>
          </a:p>
          <a:p>
            <a:r>
              <a:rPr lang="sv-SE" dirty="0"/>
              <a:t>Socialdemokratiskt förslag om lånefinansierad totalförsvarsfond</a:t>
            </a:r>
          </a:p>
          <a:p>
            <a:r>
              <a:rPr lang="sv-SE" dirty="0"/>
              <a:t>Tidöpartiernas uppgörelse om lånefinansiering av ökade försvarsutgifter</a:t>
            </a:r>
          </a:p>
          <a:p>
            <a:r>
              <a:rPr lang="sv-SE" dirty="0"/>
              <a:t>Överenskommelse mellan de åtta riksdagspartierna</a:t>
            </a:r>
          </a:p>
          <a:p>
            <a:pPr marL="0" indent="0">
              <a:buNone/>
            </a:pPr>
            <a:r>
              <a:rPr lang="sv-S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99092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343AC5-71DB-D5D5-4678-4ED72BE40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Bedömning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978E26-F21B-C2B7-36D4-E137DA127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Mycket bra med enigheten om att försvarsutgifterna ska öka</a:t>
            </a:r>
          </a:p>
          <a:p>
            <a:r>
              <a:rPr lang="sv-SE" dirty="0"/>
              <a:t>Men förvånande omsvängning angående finansieringen</a:t>
            </a:r>
          </a:p>
          <a:p>
            <a:pPr marL="0" indent="0">
              <a:buNone/>
            </a:pPr>
            <a:r>
              <a:rPr lang="sv-SE" dirty="0"/>
              <a:t>    - Det som var jättedumt för ett halvår sedan är nu högsta vishet</a:t>
            </a:r>
          </a:p>
          <a:p>
            <a:r>
              <a:rPr lang="sv-SE" dirty="0"/>
              <a:t>Egentligen ännu större omsvängning</a:t>
            </a:r>
          </a:p>
          <a:p>
            <a:pPr marL="0" indent="0">
              <a:buNone/>
            </a:pPr>
            <a:r>
              <a:rPr lang="sv-SE" dirty="0"/>
              <a:t>    - Tidigare avvisades lånefinansiering av </a:t>
            </a:r>
            <a:r>
              <a:rPr lang="sv-SE" i="1" dirty="0"/>
              <a:t>tillfälligt</a:t>
            </a:r>
            <a:r>
              <a:rPr lang="sv-SE" dirty="0"/>
              <a:t> ökade</a:t>
            </a:r>
          </a:p>
          <a:p>
            <a:pPr marL="0" indent="0">
              <a:buNone/>
            </a:pPr>
            <a:r>
              <a:rPr lang="sv-SE" dirty="0"/>
              <a:t>       investeringsutgifter</a:t>
            </a:r>
          </a:p>
          <a:p>
            <a:pPr marL="0" indent="0">
              <a:buNone/>
            </a:pPr>
            <a:r>
              <a:rPr lang="sv-SE" dirty="0"/>
              <a:t>    - Nu ska vi låna till </a:t>
            </a:r>
            <a:r>
              <a:rPr lang="sv-SE" i="1" dirty="0"/>
              <a:t>permanenta </a:t>
            </a:r>
            <a:r>
              <a:rPr lang="sv-SE" dirty="0"/>
              <a:t>utgiftsökningar</a:t>
            </a:r>
          </a:p>
          <a:p>
            <a:r>
              <a:rPr lang="sv-SE" dirty="0"/>
              <a:t>Framtida generationer får betala både sina höga försvarsutgifter och en del av våra</a:t>
            </a:r>
          </a:p>
          <a:p>
            <a:r>
              <a:rPr lang="sv-SE" dirty="0"/>
              <a:t>Logisk kullerbytta i förhållande till tidigare resonemang</a:t>
            </a:r>
          </a:p>
        </p:txBody>
      </p:sp>
    </p:spTree>
    <p:extLst>
      <p:ext uri="{BB962C8B-B14F-4D97-AF65-F5344CB8AC3E}">
        <p14:creationId xmlns:p14="http://schemas.microsoft.com/office/powerpoint/2010/main" val="193635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32EB2B-5834-EDB5-5944-11A457F0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tx2"/>
                </a:solidFill>
              </a:rPr>
              <a:t>Påverkan på den offentliga sektorns finansiella sparande av statens lån till kärnkraft, miljarder kronor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13A1C33E-3AD5-2EDE-97B7-8F36CEE17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126" y="1781175"/>
            <a:ext cx="7841794" cy="4704604"/>
          </a:xfrm>
        </p:spPr>
      </p:pic>
    </p:spTree>
    <p:extLst>
      <p:ext uri="{BB962C8B-B14F-4D97-AF65-F5344CB8AC3E}">
        <p14:creationId xmlns:p14="http://schemas.microsoft.com/office/powerpoint/2010/main" val="2697176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04AC003-7136-A214-511A-6AF5F550D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6" y="847725"/>
            <a:ext cx="4733924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0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162D50-EB1A-0E22-C137-866A1131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Finansieringen av de höjda försvarsanslagen enligt Finanspolitiska rådet, procent av BNP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3B8430B-1916-7FE0-E18A-8683A2881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7875" y="2266950"/>
            <a:ext cx="7439599" cy="3804488"/>
          </a:xfrm>
        </p:spPr>
      </p:pic>
    </p:spTree>
    <p:extLst>
      <p:ext uri="{BB962C8B-B14F-4D97-AF65-F5344CB8AC3E}">
        <p14:creationId xmlns:p14="http://schemas.microsoft.com/office/powerpoint/2010/main" val="217606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4D617D-310C-5970-6F86-6602FB0A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Problem med lånefinansieringen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9DFBD3-0FDD-4F90-B5CA-BFEB4EF59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Bristande transparens</a:t>
            </a:r>
          </a:p>
          <a:p>
            <a:pPr marL="0" indent="0">
              <a:buNone/>
            </a:pPr>
            <a:r>
              <a:rPr lang="sv-SE" dirty="0"/>
              <a:t>    - Balansmål för 2027–34 samtidigt som balansmålet i praktiken</a:t>
            </a:r>
          </a:p>
          <a:p>
            <a:pPr marL="0" indent="0">
              <a:buNone/>
            </a:pPr>
            <a:r>
              <a:rPr lang="sv-SE" dirty="0"/>
              <a:t>      inte ska gälla för just de åren </a:t>
            </a:r>
          </a:p>
          <a:p>
            <a:r>
              <a:rPr lang="sv-SE" dirty="0"/>
              <a:t>Brott mot principen att inte lånefinansiera permanenta utgifter</a:t>
            </a:r>
          </a:p>
          <a:p>
            <a:pPr marL="0" indent="0">
              <a:buNone/>
            </a:pPr>
            <a:r>
              <a:rPr lang="sv-SE" dirty="0"/>
              <a:t>    - Risk att vi ger oss ut på ett sluttande plan</a:t>
            </a:r>
          </a:p>
          <a:p>
            <a:pPr marL="0" indent="0">
              <a:buNone/>
            </a:pPr>
            <a:r>
              <a:rPr lang="sv-SE" dirty="0"/>
              <a:t>    - Konstigt argument att det måste ta tid att få permanent</a:t>
            </a:r>
          </a:p>
          <a:p>
            <a:pPr marL="0" indent="0">
              <a:buNone/>
            </a:pPr>
            <a:r>
              <a:rPr lang="sv-SE" dirty="0"/>
              <a:t>      finansiering på plats</a:t>
            </a:r>
          </a:p>
          <a:p>
            <a:r>
              <a:rPr lang="sv-SE" dirty="0"/>
              <a:t>Däremot inget problem i sig med viss skuldökning från dagens låga nivå</a:t>
            </a:r>
          </a:p>
        </p:txBody>
      </p:sp>
    </p:spTree>
    <p:extLst>
      <p:ext uri="{BB962C8B-B14F-4D97-AF65-F5344CB8AC3E}">
        <p14:creationId xmlns:p14="http://schemas.microsoft.com/office/powerpoint/2010/main" val="149438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4485</TotalTime>
  <Words>486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Office-tema</vt:lpstr>
      <vt:lpstr>Finansieringen av ökade försvarsutgifter och investeringar </vt:lpstr>
      <vt:lpstr>Den tidigare diskussionen om budgetmålen</vt:lpstr>
      <vt:lpstr>Vedertagen ekonomisk teori</vt:lpstr>
      <vt:lpstr>De politiska besluten</vt:lpstr>
      <vt:lpstr>Bedömning</vt:lpstr>
      <vt:lpstr>Påverkan på den offentliga sektorns finansiella sparande av statens lån till kärnkraft, miljarder kronor</vt:lpstr>
      <vt:lpstr>PowerPoint Presentation</vt:lpstr>
      <vt:lpstr>Finansieringen av de höjda försvarsanslagen enligt Finanspolitiska rådet, procent av BNP</vt:lpstr>
      <vt:lpstr>Problem med lånefinansieringen</vt:lpstr>
      <vt:lpstr>Hur borde man göra?</vt:lpstr>
      <vt:lpstr>Andra överväganden</vt:lpstr>
      <vt:lpstr>Skattekvot om hälften av de ökade försvars-utgifterna finansieras med höjda skatter enligt Finanspolitiska rådet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5</cp:revision>
  <dcterms:created xsi:type="dcterms:W3CDTF">2025-06-20T08:51:19Z</dcterms:created>
  <dcterms:modified xsi:type="dcterms:W3CDTF">2025-06-25T14:45:49Z</dcterms:modified>
</cp:coreProperties>
</file>