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78" r:id="rId5"/>
    <p:sldId id="266" r:id="rId6"/>
    <p:sldId id="265" r:id="rId7"/>
    <p:sldId id="267" r:id="rId8"/>
    <p:sldId id="261" r:id="rId9"/>
    <p:sldId id="262" r:id="rId10"/>
    <p:sldId id="268" r:id="rId11"/>
    <p:sldId id="270" r:id="rId12"/>
    <p:sldId id="269" r:id="rId13"/>
    <p:sldId id="263" r:id="rId14"/>
    <p:sldId id="258" r:id="rId15"/>
    <p:sldId id="259" r:id="rId16"/>
    <p:sldId id="271" r:id="rId17"/>
    <p:sldId id="272" r:id="rId18"/>
    <p:sldId id="273" r:id="rId19"/>
    <p:sldId id="277" r:id="rId20"/>
    <p:sldId id="274" r:id="rId21"/>
    <p:sldId id="264" r:id="rId22"/>
    <p:sldId id="275" r:id="rId23"/>
    <p:sldId id="276" r:id="rId24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rs.calmfors\AppData\Local\Temp\pid-14576\Sammanst&#228;llning%20pattern%20bargaini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'2b'!$A$2</c:f>
              <c:strCache>
                <c:ptCount val="1"/>
                <c:pt idx="0">
                  <c:v>DK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'2b'!$B$1:$Y$1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'2b'!$B$2:$Y$2</c:f>
              <c:numCache>
                <c:formatCode>General</c:formatCode>
                <c:ptCount val="24"/>
                <c:pt idx="0">
                  <c:v>0</c:v>
                </c:pt>
                <c:pt idx="1">
                  <c:v>2.5107605656003954E-2</c:v>
                </c:pt>
                <c:pt idx="2">
                  <c:v>1.2120805756400378E-2</c:v>
                </c:pt>
                <c:pt idx="3">
                  <c:v>4.0466470701181999E-2</c:v>
                </c:pt>
                <c:pt idx="4">
                  <c:v>2.7303066264839779E-2</c:v>
                </c:pt>
                <c:pt idx="5">
                  <c:v>6.2985582185070582E-2</c:v>
                </c:pt>
                <c:pt idx="6">
                  <c:v>3.483057208255784E-2</c:v>
                </c:pt>
                <c:pt idx="7">
                  <c:v>7.8788247165787612E-2</c:v>
                </c:pt>
                <c:pt idx="8">
                  <c:v>8.596460014598252E-2</c:v>
                </c:pt>
                <c:pt idx="9">
                  <c:v>8.2305724225561677E-2</c:v>
                </c:pt>
                <c:pt idx="10">
                  <c:v>2.2532971431640209E-2</c:v>
                </c:pt>
                <c:pt idx="11">
                  <c:v>2.0833101190060887E-2</c:v>
                </c:pt>
                <c:pt idx="12">
                  <c:v>-2.5156961600831182E-2</c:v>
                </c:pt>
                <c:pt idx="13">
                  <c:v>-0.10097399758247999</c:v>
                </c:pt>
                <c:pt idx="14">
                  <c:v>-0.11057230171851821</c:v>
                </c:pt>
                <c:pt idx="15">
                  <c:v>-0.15676847938287294</c:v>
                </c:pt>
                <c:pt idx="16">
                  <c:v>-0.18602883580683979</c:v>
                </c:pt>
                <c:pt idx="17">
                  <c:v>-0.19777708109984768</c:v>
                </c:pt>
                <c:pt idx="18">
                  <c:v>-0.20569638547795938</c:v>
                </c:pt>
                <c:pt idx="19">
                  <c:v>-0.23908971879034144</c:v>
                </c:pt>
                <c:pt idx="20">
                  <c:v>-0.19946720237861512</c:v>
                </c:pt>
                <c:pt idx="21">
                  <c:v>-0.23906456765852518</c:v>
                </c:pt>
                <c:pt idx="22">
                  <c:v>-0.27374835637579076</c:v>
                </c:pt>
                <c:pt idx="23">
                  <c:v>-0.41492504267576796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EC-48DE-B136-4D85C3DDA22B}"/>
            </c:ext>
          </c:extLst>
        </c:ser>
        <c:ser>
          <c:idx val="1"/>
          <c:order val="1"/>
          <c:tx>
            <c:strRef>
              <c:f>'2b'!$A$3</c:f>
              <c:strCache>
                <c:ptCount val="1"/>
                <c:pt idx="0">
                  <c:v>FI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'2b'!$B$1:$Y$1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'2b'!$B$3:$Y$3</c:f>
              <c:numCache>
                <c:formatCode>General</c:formatCode>
                <c:ptCount val="24"/>
                <c:pt idx="0">
                  <c:v>0</c:v>
                </c:pt>
                <c:pt idx="1">
                  <c:v>3.6206272703381195E-3</c:v>
                </c:pt>
                <c:pt idx="2">
                  <c:v>3.5899137505911003E-3</c:v>
                </c:pt>
                <c:pt idx="3">
                  <c:v>1.1062872821533819E-3</c:v>
                </c:pt>
                <c:pt idx="4">
                  <c:v>-1.3993338484709387E-3</c:v>
                </c:pt>
                <c:pt idx="5">
                  <c:v>1.3995030412353976E-2</c:v>
                </c:pt>
                <c:pt idx="6">
                  <c:v>-1.1805813259625139E-2</c:v>
                </c:pt>
                <c:pt idx="7">
                  <c:v>-5.3379162613333878E-2</c:v>
                </c:pt>
                <c:pt idx="8">
                  <c:v>-1.4706119494022538E-2</c:v>
                </c:pt>
                <c:pt idx="9">
                  <c:v>0.17023780004056421</c:v>
                </c:pt>
                <c:pt idx="10">
                  <c:v>9.5358745931572952E-2</c:v>
                </c:pt>
                <c:pt idx="11">
                  <c:v>0.12627305325315694</c:v>
                </c:pt>
                <c:pt idx="12">
                  <c:v>0.24548992525280719</c:v>
                </c:pt>
                <c:pt idx="13">
                  <c:v>0.19383808270265271</c:v>
                </c:pt>
                <c:pt idx="14">
                  <c:v>0.17336720814296172</c:v>
                </c:pt>
                <c:pt idx="15">
                  <c:v>0.14729550318321299</c:v>
                </c:pt>
                <c:pt idx="16">
                  <c:v>0.13048009375636729</c:v>
                </c:pt>
                <c:pt idx="17">
                  <c:v>4.0134298443632949E-2</c:v>
                </c:pt>
                <c:pt idx="18">
                  <c:v>7.5034675592968073E-2</c:v>
                </c:pt>
                <c:pt idx="19">
                  <c:v>6.9204726989236603E-2</c:v>
                </c:pt>
                <c:pt idx="20">
                  <c:v>6.2549290178607747E-2</c:v>
                </c:pt>
                <c:pt idx="21">
                  <c:v>5.3082562583285531E-2</c:v>
                </c:pt>
                <c:pt idx="22">
                  <c:v>-8.9506305336151948E-3</c:v>
                </c:pt>
                <c:pt idx="23">
                  <c:v>6.0795418145503377E-2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EC-48DE-B136-4D85C3DDA22B}"/>
            </c:ext>
          </c:extLst>
        </c:ser>
        <c:ser>
          <c:idx val="2"/>
          <c:order val="2"/>
          <c:tx>
            <c:strRef>
              <c:f>'2b'!$A$4</c:f>
              <c:strCache>
                <c:ptCount val="1"/>
                <c:pt idx="0">
                  <c:v>SE</c:v>
                </c:pt>
              </c:strCache>
            </c:strRef>
          </c:tx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numRef>
              <c:f>'2b'!$B$1:$Y$1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'2b'!$B$4:$Y$4</c:f>
              <c:numCache>
                <c:formatCode>General</c:formatCode>
                <c:ptCount val="24"/>
                <c:pt idx="0">
                  <c:v>0</c:v>
                </c:pt>
                <c:pt idx="1">
                  <c:v>6.2806172536115659E-2</c:v>
                </c:pt>
                <c:pt idx="2">
                  <c:v>5.5765762430269449E-2</c:v>
                </c:pt>
                <c:pt idx="3">
                  <c:v>4.596319846916512E-2</c:v>
                </c:pt>
                <c:pt idx="4">
                  <c:v>5.8724892977935282E-2</c:v>
                </c:pt>
                <c:pt idx="5">
                  <c:v>4.7421181107478484E-2</c:v>
                </c:pt>
                <c:pt idx="6">
                  <c:v>1.1129218509679645E-2</c:v>
                </c:pt>
                <c:pt idx="7">
                  <c:v>1.8067064851628189E-2</c:v>
                </c:pt>
                <c:pt idx="8">
                  <c:v>0.11073398619950997</c:v>
                </c:pt>
                <c:pt idx="9">
                  <c:v>0.17290233788632681</c:v>
                </c:pt>
                <c:pt idx="10">
                  <c:v>2.4811739803155996E-2</c:v>
                </c:pt>
                <c:pt idx="11">
                  <c:v>4.4555030143470502E-2</c:v>
                </c:pt>
                <c:pt idx="12">
                  <c:v>9.9609849710263765E-2</c:v>
                </c:pt>
                <c:pt idx="13">
                  <c:v>0.12492473077136557</c:v>
                </c:pt>
                <c:pt idx="14">
                  <c:v>0.12428872618645009</c:v>
                </c:pt>
                <c:pt idx="15">
                  <c:v>1.6023612477224541E-2</c:v>
                </c:pt>
                <c:pt idx="16">
                  <c:v>1.8965266730067983E-2</c:v>
                </c:pt>
                <c:pt idx="17">
                  <c:v>3.0717376081814889E-2</c:v>
                </c:pt>
                <c:pt idx="18">
                  <c:v>3.2336369902955873E-2</c:v>
                </c:pt>
                <c:pt idx="19">
                  <c:v>2.422744420433354E-2</c:v>
                </c:pt>
                <c:pt idx="20">
                  <c:v>5.9355701466360392E-2</c:v>
                </c:pt>
                <c:pt idx="21">
                  <c:v>-1.5987551744965724E-2</c:v>
                </c:pt>
                <c:pt idx="22">
                  <c:v>-0.11233511736236013</c:v>
                </c:pt>
                <c:pt idx="23">
                  <c:v>-0.13081445670739889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3EC-48DE-B136-4D85C3DDA22B}"/>
            </c:ext>
          </c:extLst>
        </c:ser>
        <c:ser>
          <c:idx val="3"/>
          <c:order val="3"/>
          <c:tx>
            <c:strRef>
              <c:f>'2b'!$A$5</c:f>
              <c:strCache>
                <c:ptCount val="1"/>
                <c:pt idx="0">
                  <c:v>NO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'2b'!$B$1:$Y$1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'2b'!$B$5:$Y$5</c:f>
              <c:numCache>
                <c:formatCode>General</c:formatCode>
                <c:ptCount val="24"/>
                <c:pt idx="0">
                  <c:v>0</c:v>
                </c:pt>
                <c:pt idx="1">
                  <c:v>-2.1842124728976751E-2</c:v>
                </c:pt>
                <c:pt idx="2">
                  <c:v>1.285371132089576E-2</c:v>
                </c:pt>
                <c:pt idx="3">
                  <c:v>-3.6599068282857569E-2</c:v>
                </c:pt>
                <c:pt idx="4">
                  <c:v>-6.5003656152802486E-2</c:v>
                </c:pt>
                <c:pt idx="5">
                  <c:v>-6.1753895198147842E-2</c:v>
                </c:pt>
                <c:pt idx="6">
                  <c:v>-6.0760628268907976E-2</c:v>
                </c:pt>
                <c:pt idx="7">
                  <c:v>-4.8583560934238192E-2</c:v>
                </c:pt>
                <c:pt idx="8">
                  <c:v>-2.8010572683360539E-2</c:v>
                </c:pt>
                <c:pt idx="9">
                  <c:v>4.6010338743034465E-2</c:v>
                </c:pt>
                <c:pt idx="10">
                  <c:v>-1.21890018222076E-2</c:v>
                </c:pt>
                <c:pt idx="11">
                  <c:v>1.661071249832994E-2</c:v>
                </c:pt>
                <c:pt idx="12">
                  <c:v>3.5868826079337592E-2</c:v>
                </c:pt>
                <c:pt idx="13">
                  <c:v>5.061689546557803E-2</c:v>
                </c:pt>
                <c:pt idx="14">
                  <c:v>4.0176194761595375E-2</c:v>
                </c:pt>
                <c:pt idx="15">
                  <c:v>2.9467574797525323E-2</c:v>
                </c:pt>
                <c:pt idx="16">
                  <c:v>4.976364897561452E-2</c:v>
                </c:pt>
                <c:pt idx="17">
                  <c:v>1.0304989288968258E-2</c:v>
                </c:pt>
                <c:pt idx="18">
                  <c:v>3.1639573500706328E-2</c:v>
                </c:pt>
                <c:pt idx="19">
                  <c:v>5.7427396087945691E-2</c:v>
                </c:pt>
                <c:pt idx="20">
                  <c:v>3.0278353987142584E-2</c:v>
                </c:pt>
                <c:pt idx="21">
                  <c:v>1.0147982208312201E-2</c:v>
                </c:pt>
                <c:pt idx="22">
                  <c:v>-6.0770525028781101E-2</c:v>
                </c:pt>
                <c:pt idx="23">
                  <c:v>-8.639771190219829E-2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3EC-48DE-B136-4D85C3DDA22B}"/>
            </c:ext>
          </c:extLst>
        </c:ser>
        <c:ser>
          <c:idx val="4"/>
          <c:order val="4"/>
          <c:tx>
            <c:strRef>
              <c:f>'2b'!$A$6</c:f>
              <c:strCache>
                <c:ptCount val="1"/>
                <c:pt idx="0">
                  <c:v>EA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'2b'!$B$1:$Y$1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'2b'!$B$6:$Y$6</c:f>
              <c:numCache>
                <c:formatCode>General</c:formatCode>
                <c:ptCount val="24"/>
                <c:pt idx="0">
                  <c:v>0</c:v>
                </c:pt>
                <c:pt idx="1">
                  <c:v>-4.2430480756943138E-3</c:v>
                </c:pt>
                <c:pt idx="2">
                  <c:v>-1.8108660343065662E-3</c:v>
                </c:pt>
                <c:pt idx="3">
                  <c:v>5.4599497465300326E-3</c:v>
                </c:pt>
                <c:pt idx="4">
                  <c:v>-1.1306049710725805E-2</c:v>
                </c:pt>
                <c:pt idx="5">
                  <c:v>-1.7793229415341932E-2</c:v>
                </c:pt>
                <c:pt idx="6">
                  <c:v>-3.5790201034690772E-2</c:v>
                </c:pt>
                <c:pt idx="7">
                  <c:v>-5.5275090887378801E-2</c:v>
                </c:pt>
                <c:pt idx="8">
                  <c:v>-7.7101732505746225E-3</c:v>
                </c:pt>
                <c:pt idx="9">
                  <c:v>6.4220030482335641E-2</c:v>
                </c:pt>
                <c:pt idx="10">
                  <c:v>2.6712629870705644E-3</c:v>
                </c:pt>
                <c:pt idx="11">
                  <c:v>-1.3378047787939953E-2</c:v>
                </c:pt>
                <c:pt idx="12">
                  <c:v>5.0351806037504431E-3</c:v>
                </c:pt>
                <c:pt idx="13">
                  <c:v>1.5028742466953479E-2</c:v>
                </c:pt>
                <c:pt idx="14">
                  <c:v>1.1409091014340006E-3</c:v>
                </c:pt>
                <c:pt idx="15">
                  <c:v>-5.2746147493506229E-2</c:v>
                </c:pt>
                <c:pt idx="16">
                  <c:v>-6.0957775522341856E-2</c:v>
                </c:pt>
                <c:pt idx="17">
                  <c:v>-6.2737789549374576E-2</c:v>
                </c:pt>
                <c:pt idx="18">
                  <c:v>-4.7652247980416201E-2</c:v>
                </c:pt>
                <c:pt idx="19">
                  <c:v>-3.8816497983834075E-2</c:v>
                </c:pt>
                <c:pt idx="20">
                  <c:v>-2.493296999974344E-2</c:v>
                </c:pt>
                <c:pt idx="21">
                  <c:v>-7.371273787474189E-2</c:v>
                </c:pt>
                <c:pt idx="22">
                  <c:v>-0.1071931657627013</c:v>
                </c:pt>
                <c:pt idx="23">
                  <c:v>-9.6129553220423131E-2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3EC-48DE-B136-4D85C3DDA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8755855"/>
        <c:axId val="148753935"/>
      </c:lineChart>
      <c:catAx>
        <c:axId val="148755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48753935"/>
        <c:crosses val="autoZero"/>
        <c:auto val="1"/>
        <c:lblAlgn val="ctr"/>
        <c:lblOffset val="100"/>
        <c:tickLblSkip val="2"/>
        <c:noMultiLvlLbl val="0"/>
      </c:catAx>
      <c:valAx>
        <c:axId val="1487539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48755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59733-BC8C-4846-BC40-1654E1FBBA79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7965C-A3D4-4D82-A4AC-A2996F37BD1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693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7965C-A3D4-4D82-A4AC-A2996F37BD1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136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D63FD5-A4A5-D384-988A-71FDD100B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CD5923B-FA55-BEB4-CDE5-3FCFC1250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3762A2-9989-9D29-5AE7-EB9FEFDCD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3880A9-E045-B627-A795-448601E7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8E6A4E-F580-7A86-D70D-5A238237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63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22A8D3-E0F2-104D-C287-914EB4AC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7FA4AA-FAFA-987C-DF05-24D75865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4CFC8E-57BF-B6CA-1172-FBB8B63DD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9AB8E6-0B26-8139-3D84-C6768596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81FF97-DA57-F6CF-7D02-A6B2469A8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4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4D692B0-CA3D-859B-79E2-EA8BAA2447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1E4D819-EA4E-7733-DF1F-81F607429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FC9079-A35C-5594-4E2F-07FA5135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3B2876-6956-A525-2B7E-9CD8C88A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4FA34D-4541-3CCC-C382-7FEDA7F4F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473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B0401-F95B-4C82-599B-12A4FC9FB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57BD4D-A587-231F-471D-0FD665D8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94FFA0-150E-03F5-DA76-A0F9B33B7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AE02749-E686-D923-5D4C-3B1746A2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99D132-D51E-D290-56F4-4868C64F4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437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0D3A53-FB7C-4BFA-5520-7B5F709CA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3E2F12-0DC2-4C98-89BE-7FB00957B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A1A333-9DC7-2DAA-E086-73ACE9B63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F539BC-F1FD-E052-6CD2-A88FACF5C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2BFBEE-840E-3156-E542-0EBD4249A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54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903FC4-E747-A577-58B2-5249CA260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38FBFE-89F7-CB04-ECE5-DE0997079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14B7E6-D27C-43E4-7B79-DB0958076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4EB863-7C60-8E19-6BC3-D3FE7A35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801B03D-A2F7-79AA-5776-6B83E2A6D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20A09C2-3265-999C-FBA1-1870083D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985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57B8E7-0B6B-7A0A-4E57-2742C6C4B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5436CFF-3E7B-3343-6413-7FC27E939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B9CFFC-FD81-4AC8-86BB-7E341C301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865BD96-5EA1-A1CE-5D90-CCFB62E6F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AA3DFB8-E905-E60C-3803-A135D4DF8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A459ED4-A815-3BD0-30B1-6A3BDE0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E19417E-F872-75A0-7256-308568E18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1CFB0D6-9321-0E58-2C69-559CD9914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395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01FF8D-66C6-BF02-2480-DE3DBE0CF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09FC520-4234-E8A0-F51C-53CB90797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0842A6-FAA1-F998-82A9-C78D4C7F9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324E0D-5D21-9D59-F59D-980BEBAB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525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F330C1F-1261-4D1A-1C40-07B58C24A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14D4605-0C73-5550-D17C-04D765F72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60315E5-B4DE-9386-61E8-AF3DD30E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3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D70F3E-EB77-4DEE-2FC5-F3D3EBCE6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968D76-4831-124C-E2D9-632277A09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8826BD-D09E-D0B3-2B39-062431099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A78547A-4387-E824-31E5-A2312E0E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D24F6B3-5D4C-A412-F9E9-F47D17681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C89B425-9E7E-A7F2-63D0-B753E72B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635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9BFD16-D4A6-1B1A-C5BC-E62DFE305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60418C6-DEED-4BF5-5FB0-8D29FDC2E5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AC5200C-1792-3E5E-9C75-6F55F1C7C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0FC22CD-285F-2B4F-1E34-3167F3599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311AA2-2874-F07C-8001-B7FB1581C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96A04B-8D9C-A648-59CC-ECE21FDE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63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FA8905F-9437-FED6-37FE-F05921AC9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A14366-E009-DF96-758D-12D26AB26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D1A6F5-EE6A-31E2-6707-02A6E1C35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18CB0-0EF1-444B-BF4B-67A6F9B71A8D}" type="datetimeFigureOut">
              <a:rPr lang="sv-SE" smtClean="0"/>
              <a:t>2025-08-25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BE7AFB-B419-CBCA-612A-16E53C6AAB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C537DA-4F93-906A-F706-BE0016C611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1B672-A4F9-4115-B6CF-29DB950CA8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5380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7945AE-7A14-C86D-AB0A-3E2B0C5CAD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Industrins märkessättning och möjligheterna att förändra relativlöner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B21EEF4-2DBE-61F3-3CEF-6C244A2BE9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Styrelsen för Sveriges Lärare</a:t>
            </a:r>
          </a:p>
          <a:p>
            <a:r>
              <a:rPr lang="sv-SE" dirty="0"/>
              <a:t>27/8-2025</a:t>
            </a:r>
          </a:p>
        </p:txBody>
      </p:sp>
    </p:spTree>
    <p:extLst>
      <p:ext uri="{BB962C8B-B14F-4D97-AF65-F5344CB8AC3E}">
        <p14:creationId xmlns:p14="http://schemas.microsoft.com/office/powerpoint/2010/main" val="1815587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DEBB6B-2737-0753-31D2-28AD6396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Hur upprätthålls industrimärket?</a:t>
            </a:r>
            <a:br>
              <a:rPr lang="sv-SE" dirty="0">
                <a:solidFill>
                  <a:schemeClr val="tx2"/>
                </a:solidFill>
              </a:rPr>
            </a:b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2128DD-A160-04BD-4487-2320ED917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Industrins parter när de sluter andra avtal</a:t>
            </a:r>
          </a:p>
          <a:p>
            <a:r>
              <a:rPr lang="sv-SE" dirty="0"/>
              <a:t>Intern samordning inom Svenskt Näringsliv</a:t>
            </a:r>
          </a:p>
          <a:p>
            <a:r>
              <a:rPr lang="sv-SE" dirty="0"/>
              <a:t>Intern samordning inom LO</a:t>
            </a:r>
          </a:p>
          <a:p>
            <a:r>
              <a:rPr lang="sv-SE" dirty="0"/>
              <a:t>Förhandlingsordningsavtal i offentlig sektor</a:t>
            </a:r>
          </a:p>
          <a:p>
            <a:r>
              <a:rPr lang="sv-SE" dirty="0"/>
              <a:t>Medlingsinstitutet</a:t>
            </a:r>
          </a:p>
        </p:txBody>
      </p:sp>
    </p:spTree>
    <p:extLst>
      <p:ext uri="{BB962C8B-B14F-4D97-AF65-F5344CB8AC3E}">
        <p14:creationId xmlns:p14="http://schemas.microsoft.com/office/powerpoint/2010/main" val="1667687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B43209-1093-1EFB-6E23-12F2CB99C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Skillnader mot övriga nordiska länder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9D383B-0C4C-F5D8-90A6-C9FCA3E56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Industrinormeringen i Sverige avser bara avtalade lönekostnadsökningar på förbundsnivå</a:t>
            </a:r>
          </a:p>
          <a:p>
            <a:pPr marL="0" indent="0">
              <a:buNone/>
            </a:pPr>
            <a:r>
              <a:rPr lang="sv-SE" dirty="0"/>
              <a:t>    - Totala lönekostnadsökningar i Danmark och Norge</a:t>
            </a:r>
          </a:p>
          <a:p>
            <a:r>
              <a:rPr lang="sv-SE" dirty="0"/>
              <a:t>Danmark: System med </a:t>
            </a:r>
            <a:r>
              <a:rPr lang="sv-SE" i="1" dirty="0" err="1"/>
              <a:t>efterregulering</a:t>
            </a:r>
            <a:r>
              <a:rPr lang="sv-SE" i="1" dirty="0"/>
              <a:t> </a:t>
            </a:r>
            <a:r>
              <a:rPr lang="sv-SE" dirty="0"/>
              <a:t>av lönerna i offentlig sektor</a:t>
            </a:r>
          </a:p>
          <a:p>
            <a:r>
              <a:rPr lang="sv-SE" dirty="0"/>
              <a:t>Starkare roll för centralorganisationerna i Danmark och Norge</a:t>
            </a:r>
          </a:p>
          <a:p>
            <a:r>
              <a:rPr lang="sv-SE" dirty="0"/>
              <a:t>Mer statlig inblandning i Danmark och Norge</a:t>
            </a:r>
          </a:p>
          <a:p>
            <a:r>
              <a:rPr lang="sv-SE" dirty="0"/>
              <a:t> Starkare roll för </a:t>
            </a:r>
            <a:r>
              <a:rPr lang="sv-SE" i="1" dirty="0" err="1"/>
              <a:t>Forligsinstitutionen</a:t>
            </a:r>
            <a:r>
              <a:rPr lang="sv-SE" i="1" dirty="0"/>
              <a:t> </a:t>
            </a:r>
            <a:r>
              <a:rPr lang="sv-SE" dirty="0"/>
              <a:t>(medlingsinstitutionen) i Danmark</a:t>
            </a:r>
          </a:p>
          <a:p>
            <a:r>
              <a:rPr lang="sv-SE" dirty="0"/>
              <a:t>Ändå minst lika bindande industrinormering i Sverige</a:t>
            </a:r>
          </a:p>
        </p:txBody>
      </p:sp>
    </p:spTree>
    <p:extLst>
      <p:ext uri="{BB962C8B-B14F-4D97-AF65-F5344CB8AC3E}">
        <p14:creationId xmlns:p14="http://schemas.microsoft.com/office/powerpoint/2010/main" val="2721607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0FD345-3D7E-803E-9EAB-2C8661F42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För- och nackdelar med industrins märkessättning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AFCC3F7-7FFC-7D01-280E-8753F5F45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Fördelar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94122AF-6269-155E-85D9-F6C17D2278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Ansvarsfull aggregerad lönebildning</a:t>
            </a:r>
          </a:p>
          <a:p>
            <a:r>
              <a:rPr lang="sv-SE" dirty="0"/>
              <a:t>Inga makroekonomiska störningar</a:t>
            </a:r>
          </a:p>
          <a:p>
            <a:r>
              <a:rPr lang="sv-SE" dirty="0"/>
              <a:t>Kontrast mellan återhållsamma löneökningar 2022–23 och löneinflation på 1970-talet vid liknande utbudsstörningar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54285A2-F522-E7C0-B732-88919640E0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Nackdelar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AA59548-DF62-8824-13C6-5B08A4697C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Svårt ändra relativlöner – för lite fokus på lönernas allokerings-funktion</a:t>
            </a:r>
          </a:p>
          <a:p>
            <a:r>
              <a:rPr lang="sv-SE" dirty="0"/>
              <a:t>Märket mer bindande över tid för lönekostnadsökningarna</a:t>
            </a:r>
          </a:p>
          <a:p>
            <a:r>
              <a:rPr lang="sv-SE" dirty="0"/>
              <a:t>Särskilt problem för välfärdssektorn</a:t>
            </a:r>
          </a:p>
          <a:p>
            <a:r>
              <a:rPr lang="sv-SE" dirty="0"/>
              <a:t>Framtida arbetskraftsbrist särskilt i sjukvård och äldreomsorg</a:t>
            </a:r>
          </a:p>
          <a:p>
            <a:pPr marL="0" indent="0">
              <a:buNone/>
            </a:pPr>
            <a:r>
              <a:rPr lang="sv-SE" dirty="0"/>
              <a:t>    - Liknande situation i alla de</a:t>
            </a:r>
          </a:p>
          <a:p>
            <a:pPr marL="0" indent="0">
              <a:buNone/>
            </a:pPr>
            <a:r>
              <a:rPr lang="sv-SE" dirty="0"/>
              <a:t>      nordiska länderna</a:t>
            </a:r>
          </a:p>
        </p:txBody>
      </p:sp>
    </p:spTree>
    <p:extLst>
      <p:ext uri="{BB962C8B-B14F-4D97-AF65-F5344CB8AC3E}">
        <p14:creationId xmlns:p14="http://schemas.microsoft.com/office/powerpoint/2010/main" val="663738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C65A2D-C3DD-F062-6CAD-17B19C82D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Fördelning av löneförändringar, privat sektor</a:t>
            </a:r>
          </a:p>
        </p:txBody>
      </p:sp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037E40CD-25ED-3AC4-A3CB-E2655C982BF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501900"/>
            <a:ext cx="5087928" cy="3213100"/>
          </a:xfrm>
          <a:prstGeom prst="rect">
            <a:avLst/>
          </a:prstGeom>
        </p:spPr>
      </p:pic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ACE66742-E861-D09B-F381-184DF55E2FE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43687" y="2641600"/>
            <a:ext cx="4238625" cy="30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613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7496184-C7DC-BCF6-40B9-FC8B391F1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787" y="423862"/>
            <a:ext cx="7972425" cy="601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89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D2183004-5378-B796-D629-88DFAFE62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975" y="385762"/>
            <a:ext cx="8020050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85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8AB57C-3D7A-41CB-5676-68C3E7CEA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Hur höja relativlönerna i offentligt finansierad verksamhet?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8FB179-4B20-970B-2F92-A2122697A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Konflikt</a:t>
            </a:r>
          </a:p>
          <a:p>
            <a:r>
              <a:rPr lang="sv-SE" dirty="0"/>
              <a:t>Lokal lönebildning</a:t>
            </a:r>
          </a:p>
          <a:p>
            <a:r>
              <a:rPr lang="sv-SE" dirty="0"/>
              <a:t>Sifferlösa avtal</a:t>
            </a:r>
          </a:p>
          <a:p>
            <a:r>
              <a:rPr lang="sv-SE" dirty="0"/>
              <a:t>Direkta statliga interventioner</a:t>
            </a:r>
          </a:p>
          <a:p>
            <a:r>
              <a:rPr lang="sv-SE" dirty="0"/>
              <a:t>Större flexibilitet i nuvarande system</a:t>
            </a:r>
          </a:p>
        </p:txBody>
      </p:sp>
    </p:spTree>
    <p:extLst>
      <p:ext uri="{BB962C8B-B14F-4D97-AF65-F5344CB8AC3E}">
        <p14:creationId xmlns:p14="http://schemas.microsoft.com/office/powerpoint/2010/main" val="2592779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993F86-4628-682F-E6A8-A29C8547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Konfliktvägen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44A9B8-BCD3-227A-0569-EBBFF7C5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Mer konflikter i Danmark och särskilt Finland</a:t>
            </a:r>
          </a:p>
          <a:p>
            <a:r>
              <a:rPr lang="sv-SE" dirty="0"/>
              <a:t>Stor konflikt i kommunsektorn 2022 i Finland</a:t>
            </a:r>
          </a:p>
          <a:p>
            <a:pPr marL="0" indent="0">
              <a:buNone/>
            </a:pPr>
            <a:r>
              <a:rPr lang="sv-SE" dirty="0"/>
              <a:t>    - Lönelyft utöver ”den allmänna linjen” 2023–27</a:t>
            </a:r>
          </a:p>
          <a:p>
            <a:r>
              <a:rPr lang="sv-SE" dirty="0"/>
              <a:t>Risker för alltför hög generell löneökningstakt</a:t>
            </a:r>
          </a:p>
          <a:p>
            <a:r>
              <a:rPr lang="sv-SE" dirty="0"/>
              <a:t>Den borgerliga regeringen har försökt stärka Riksmedlarens roll och införa den svenska märkessättningsmodellen </a:t>
            </a:r>
          </a:p>
        </p:txBody>
      </p:sp>
    </p:spTree>
    <p:extLst>
      <p:ext uri="{BB962C8B-B14F-4D97-AF65-F5344CB8AC3E}">
        <p14:creationId xmlns:p14="http://schemas.microsoft.com/office/powerpoint/2010/main" val="681164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55BBDE-DF81-DD51-6E04-C1A30C248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Lokal lönebildning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6A8EA9-DD44-868F-4175-8D487378F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Anmärkningsvärt lite löneglidning (restpost) i Sverige</a:t>
            </a:r>
          </a:p>
          <a:p>
            <a:r>
              <a:rPr lang="sv-SE" dirty="0"/>
              <a:t>Svårt förklara varför</a:t>
            </a:r>
          </a:p>
          <a:p>
            <a:pPr marL="0" indent="0">
              <a:buNone/>
            </a:pPr>
            <a:r>
              <a:rPr lang="sv-SE" dirty="0"/>
              <a:t>   - Generellt lägre löneglidning sedan inflationen kom ner på 1990-</a:t>
            </a:r>
          </a:p>
          <a:p>
            <a:pPr marL="0" indent="0">
              <a:buNone/>
            </a:pPr>
            <a:r>
              <a:rPr lang="sv-SE" dirty="0"/>
              <a:t>      talet</a:t>
            </a:r>
          </a:p>
          <a:p>
            <a:pPr marL="0" indent="0">
              <a:buNone/>
            </a:pPr>
            <a:r>
              <a:rPr lang="sv-SE" dirty="0"/>
              <a:t>    - Mer kontroll från förbundsparternas sida?</a:t>
            </a:r>
          </a:p>
        </p:txBody>
      </p:sp>
    </p:spTree>
    <p:extLst>
      <p:ext uri="{BB962C8B-B14F-4D97-AF65-F5344CB8AC3E}">
        <p14:creationId xmlns:p14="http://schemas.microsoft.com/office/powerpoint/2010/main" val="2432137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B2633DA6-09B4-3819-E7F7-D3C627787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364" y="1079500"/>
            <a:ext cx="8642424" cy="46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694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012955F6-565C-BF48-5062-33F4FF126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1" y="1003300"/>
            <a:ext cx="9474200" cy="486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393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BBDC17-C51D-4059-007B-841074E8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Sifferlösa avtal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5E77C03-6C54-4B4E-5A9A-54E6411AF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Svensk forskning har inte generellt funnit högre löneökningar i sifferlösa avtal</a:t>
            </a:r>
          </a:p>
          <a:p>
            <a:r>
              <a:rPr lang="sv-SE" dirty="0"/>
              <a:t>Svagt stöd också i Arbetsmarknadsekonomiska rådets studie (2018) av lönebildningen i offentlig sektor 2008–13</a:t>
            </a:r>
          </a:p>
          <a:p>
            <a:pPr marL="0" indent="0">
              <a:buNone/>
            </a:pPr>
            <a:r>
              <a:rPr lang="sv-SE" dirty="0"/>
              <a:t>   - Medlingsinstitutets avtalstyp 1 (lokal lönebildning utan angivet</a:t>
            </a:r>
          </a:p>
          <a:p>
            <a:pPr marL="0" indent="0">
              <a:buNone/>
            </a:pPr>
            <a:r>
              <a:rPr lang="sv-SE" dirty="0"/>
              <a:t>      centralt utrymme) kontra avtalstyp 2 (lokal lönebildning med</a:t>
            </a:r>
          </a:p>
          <a:p>
            <a:pPr marL="0" indent="0">
              <a:buNone/>
            </a:pPr>
            <a:r>
              <a:rPr lang="sv-SE" dirty="0"/>
              <a:t>      stupstock om utrymmets storlek)</a:t>
            </a:r>
          </a:p>
          <a:p>
            <a:pPr marL="0" indent="0">
              <a:buNone/>
            </a:pPr>
            <a:r>
              <a:rPr lang="sv-SE" dirty="0"/>
              <a:t>    - Månadslöner kontra timlöner</a:t>
            </a:r>
          </a:p>
          <a:p>
            <a:r>
              <a:rPr lang="sv-SE" dirty="0"/>
              <a:t> Men stöd för att arbetsmarknadsläget slår igenom mer på lönerna vid sifferlösa avtal i denna studie</a:t>
            </a:r>
          </a:p>
          <a:p>
            <a:r>
              <a:rPr lang="sv-SE" dirty="0"/>
              <a:t>Konjunkturinstitutet (2017) fann att det regionala arbetsmarknadsläget påverkar lönerna bara i branscher i näringslivet där lönebildningen är decentraliserad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67027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7F473F9C-892B-2907-FB3D-AF234A3D5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0" y="1106061"/>
            <a:ext cx="7242175" cy="464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031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C387F-3B65-F7B6-E30B-59BC26F69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Direkta statliga interventioner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135795-E8F2-6C23-B8DD-775B08837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Lärarna</a:t>
            </a:r>
          </a:p>
          <a:p>
            <a:pPr marL="0" indent="0">
              <a:buNone/>
            </a:pPr>
            <a:r>
              <a:rPr lang="sv-SE" dirty="0"/>
              <a:t>   - Karriärlärarreformen 2013</a:t>
            </a:r>
          </a:p>
          <a:p>
            <a:pPr marL="0" indent="0">
              <a:buNone/>
            </a:pPr>
            <a:r>
              <a:rPr lang="sv-SE" dirty="0"/>
              <a:t>   - Lärarlönelyftet 2016</a:t>
            </a:r>
          </a:p>
          <a:p>
            <a:r>
              <a:rPr lang="sv-SE" dirty="0"/>
              <a:t>Danmark</a:t>
            </a:r>
          </a:p>
          <a:p>
            <a:pPr marL="0" indent="0">
              <a:buNone/>
            </a:pPr>
            <a:r>
              <a:rPr lang="sv-SE" dirty="0"/>
              <a:t>   - Trepartsöverenskommelse 2023 om statliga tillskott 2024–26 till</a:t>
            </a:r>
          </a:p>
          <a:p>
            <a:pPr marL="0" indent="0">
              <a:buNone/>
            </a:pPr>
            <a:r>
              <a:rPr lang="sv-SE" dirty="0"/>
              <a:t>      extra lönelyft för att göra arbete i välfärdssektorn mer attraktivt</a:t>
            </a:r>
          </a:p>
          <a:p>
            <a:r>
              <a:rPr lang="sv-SE" dirty="0"/>
              <a:t>Risk att partsmodellen undermineras</a:t>
            </a:r>
          </a:p>
          <a:p>
            <a:r>
              <a:rPr lang="sv-SE" dirty="0"/>
              <a:t>Lämpligt använda bara i enstaka fall </a:t>
            </a:r>
          </a:p>
        </p:txBody>
      </p:sp>
    </p:spTree>
    <p:extLst>
      <p:ext uri="{BB962C8B-B14F-4D97-AF65-F5344CB8AC3E}">
        <p14:creationId xmlns:p14="http://schemas.microsoft.com/office/powerpoint/2010/main" val="3088721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345230-0CCE-F684-011F-FEE34A46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87399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tx2"/>
                </a:solidFill>
              </a:rPr>
              <a:t>Mer flexibilitet i nuvarande system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5D8227-A64E-9AAF-45EE-3E357C008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3100"/>
            <a:ext cx="10515600" cy="5503863"/>
          </a:xfrm>
        </p:spPr>
        <p:txBody>
          <a:bodyPr>
            <a:noAutofit/>
          </a:bodyPr>
          <a:lstStyle/>
          <a:p>
            <a:r>
              <a:rPr lang="sv-SE" sz="2000" dirty="0"/>
              <a:t>Väldigt </a:t>
            </a:r>
            <a:r>
              <a:rPr lang="sv-SE" sz="2000" dirty="0" err="1"/>
              <a:t>inflexibelt</a:t>
            </a:r>
            <a:r>
              <a:rPr lang="sv-SE" sz="2000" dirty="0"/>
              <a:t> att ”..’kostnadsmärket’ inom industrin är den norm inom vilken övriga parter på arbetsmarknaden ska hålla sig” (Industriavtalet 2016). </a:t>
            </a:r>
          </a:p>
          <a:p>
            <a:r>
              <a:rPr lang="sv-SE" sz="2000" dirty="0"/>
              <a:t>Calmfors (2018):</a:t>
            </a:r>
          </a:p>
          <a:p>
            <a:pPr marL="0" indent="0">
              <a:buNone/>
            </a:pPr>
            <a:r>
              <a:rPr lang="sv-SE" sz="2000" dirty="0"/>
              <a:t>   - Formulering om att ”avvikelser från industrins märke kan vara önskvärda i svåra</a:t>
            </a:r>
          </a:p>
          <a:p>
            <a:pPr marL="0" indent="0">
              <a:buNone/>
            </a:pPr>
            <a:r>
              <a:rPr lang="sv-SE" sz="2000" dirty="0"/>
              <a:t>     obalanssituationer”.</a:t>
            </a:r>
          </a:p>
          <a:p>
            <a:pPr marL="0" indent="0">
              <a:buNone/>
            </a:pPr>
            <a:r>
              <a:rPr lang="sv-SE" sz="2000" dirty="0"/>
              <a:t>   - Liknande formulering i förhandlingsordningsavtal.</a:t>
            </a:r>
          </a:p>
          <a:p>
            <a:pPr marL="0" indent="0">
              <a:buNone/>
            </a:pPr>
            <a:r>
              <a:rPr lang="sv-SE" sz="2000" dirty="0"/>
              <a:t>   - Mindre rigid princip för Medlingsinstitutets medlare?</a:t>
            </a:r>
          </a:p>
          <a:p>
            <a:pPr marL="0" indent="0">
              <a:buNone/>
            </a:pPr>
            <a:r>
              <a:rPr lang="sv-SE" sz="2000" dirty="0"/>
              <a:t>   - Parterna kunde tillsätta </a:t>
            </a:r>
            <a:r>
              <a:rPr lang="sv-SE" sz="2000" i="1" dirty="0"/>
              <a:t>oberoende obalansnämnd </a:t>
            </a:r>
            <a:r>
              <a:rPr lang="sv-SE" sz="2000" dirty="0"/>
              <a:t>dit en part </a:t>
            </a:r>
            <a:r>
              <a:rPr lang="sv-SE" sz="2000" dirty="0" err="1"/>
              <a:t>skullekunna</a:t>
            </a:r>
            <a:r>
              <a:rPr lang="sv-SE" sz="2000" dirty="0"/>
              <a:t> vända sig för ett</a:t>
            </a:r>
          </a:p>
          <a:p>
            <a:pPr marL="0" indent="0">
              <a:buNone/>
            </a:pPr>
            <a:r>
              <a:rPr lang="sv-SE" sz="2000" dirty="0"/>
              <a:t>     icke bindande offentligt utlåtande.</a:t>
            </a:r>
          </a:p>
          <a:p>
            <a:r>
              <a:rPr lang="sv-SE" sz="2000" dirty="0"/>
              <a:t>Tillväxtanalys (2025): </a:t>
            </a:r>
          </a:p>
          <a:p>
            <a:pPr marL="0" indent="0">
              <a:buNone/>
            </a:pPr>
            <a:r>
              <a:rPr lang="sv-SE" sz="2000" dirty="0"/>
              <a:t>    - Statlig myndighet med uppdrag att analysera om relativlönerna är i linje med förändrade</a:t>
            </a:r>
          </a:p>
          <a:p>
            <a:pPr marL="0" indent="0">
              <a:buNone/>
            </a:pPr>
            <a:r>
              <a:rPr lang="sv-SE" sz="2000" dirty="0"/>
              <a:t>       marknadskrafter.</a:t>
            </a:r>
          </a:p>
          <a:p>
            <a:r>
              <a:rPr lang="sv-SE" sz="2000" dirty="0"/>
              <a:t>Viktigt med gemensam lägesbild.</a:t>
            </a:r>
          </a:p>
          <a:p>
            <a:r>
              <a:rPr lang="sv-SE" sz="2000" dirty="0"/>
              <a:t>Besvärande </a:t>
            </a:r>
            <a:r>
              <a:rPr lang="sv-SE" sz="2000" dirty="0" err="1"/>
              <a:t>inflexibilitet</a:t>
            </a:r>
            <a:r>
              <a:rPr lang="sv-SE" sz="2000" dirty="0"/>
              <a:t> i nuvarande märkessättning.</a:t>
            </a:r>
          </a:p>
          <a:p>
            <a:pPr marL="0" indent="0">
              <a:buNone/>
            </a:pPr>
            <a:r>
              <a:rPr lang="sv-SE" sz="2000" dirty="0"/>
              <a:t>     - Faran med att ”öppna slussportarna” kontra förlorad legitimitet om relativlöneförändringar</a:t>
            </a:r>
          </a:p>
          <a:p>
            <a:pPr marL="0" indent="0">
              <a:buNone/>
            </a:pPr>
            <a:r>
              <a:rPr lang="sv-SE" sz="2000"/>
              <a:t>       </a:t>
            </a:r>
            <a:r>
              <a:rPr lang="sv-SE" sz="2000" dirty="0"/>
              <a:t>uteblir</a:t>
            </a:r>
          </a:p>
          <a:p>
            <a:pPr marL="0" indent="0">
              <a:buNone/>
            </a:pPr>
            <a:r>
              <a:rPr lang="sv-SE" sz="24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0479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65AC56F7-086E-666D-5504-1C615BDCC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600" y="787399"/>
            <a:ext cx="7823200" cy="551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679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28A0C2-AB72-0534-B9FC-266C91B96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Uppläggning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F542ED-1048-A1EA-878E-96F7A8482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Bakgrund om industrins märkessättning</a:t>
            </a:r>
          </a:p>
          <a:p>
            <a:r>
              <a:rPr lang="sv-SE" dirty="0"/>
              <a:t>Jämförelser med övriga nordiska länder</a:t>
            </a:r>
          </a:p>
          <a:p>
            <a:r>
              <a:rPr lang="sv-SE" dirty="0"/>
              <a:t>Reflektioner över möjligheterna </a:t>
            </a:r>
            <a:r>
              <a:rPr lang="sv-SE"/>
              <a:t>till relativlöneförändringar</a:t>
            </a:r>
          </a:p>
        </p:txBody>
      </p:sp>
    </p:spTree>
    <p:extLst>
      <p:ext uri="{BB962C8B-B14F-4D97-AF65-F5344CB8AC3E}">
        <p14:creationId xmlns:p14="http://schemas.microsoft.com/office/powerpoint/2010/main" val="212973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982C6E-4F9A-B737-4430-93BB88718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D012E8C-6915-54DD-2A46-DBB9828AB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Lång historia av att </a:t>
            </a:r>
            <a:r>
              <a:rPr lang="sv-SE" i="1" dirty="0"/>
              <a:t>den internationellt konkurrensutsatta sektorn </a:t>
            </a:r>
            <a:r>
              <a:rPr lang="sv-SE" dirty="0"/>
              <a:t>(</a:t>
            </a:r>
            <a:r>
              <a:rPr lang="sv-SE" i="1" dirty="0"/>
              <a:t>K-sektorn) </a:t>
            </a:r>
            <a:r>
              <a:rPr lang="sv-SE" dirty="0"/>
              <a:t>ska bestämma löneökningarna</a:t>
            </a:r>
          </a:p>
          <a:p>
            <a:pPr marL="0" indent="0">
              <a:buNone/>
            </a:pPr>
            <a:r>
              <a:rPr lang="sv-SE" i="1" dirty="0"/>
              <a:t>    - </a:t>
            </a:r>
            <a:r>
              <a:rPr lang="sv-SE" dirty="0"/>
              <a:t>EFO-modellen i slutet av 1960-talet</a:t>
            </a:r>
          </a:p>
          <a:p>
            <a:pPr marL="0" indent="0">
              <a:buNone/>
            </a:pPr>
            <a:r>
              <a:rPr lang="sv-SE" i="1" dirty="0"/>
              <a:t>    - </a:t>
            </a:r>
            <a:r>
              <a:rPr lang="sv-SE" dirty="0"/>
              <a:t>Löneökning = Prisökning + Produktivitetsökning i K-sektorn</a:t>
            </a:r>
          </a:p>
          <a:p>
            <a:pPr marL="0" indent="0">
              <a:buNone/>
            </a:pPr>
            <a:r>
              <a:rPr lang="sv-SE" i="1" dirty="0"/>
              <a:t>    - </a:t>
            </a:r>
            <a:r>
              <a:rPr lang="sv-SE" dirty="0"/>
              <a:t>Riktmärke för centraliserade avtal mellan SAF och LO</a:t>
            </a:r>
          </a:p>
          <a:p>
            <a:r>
              <a:rPr lang="sv-SE" dirty="0"/>
              <a:t>Gradvis erosion av den centraliserade förhandlingsmodellen från början av 1970-talet</a:t>
            </a:r>
          </a:p>
          <a:p>
            <a:pPr marL="0" indent="0">
              <a:buNone/>
            </a:pPr>
            <a:r>
              <a:rPr lang="sv-SE" dirty="0"/>
              <a:t>    - Löne- och devalveringsspiral</a:t>
            </a:r>
          </a:p>
          <a:p>
            <a:r>
              <a:rPr lang="sv-SE" dirty="0"/>
              <a:t>Industrins samarbetsavtal 1997 etablerade ny avtalsmodell</a:t>
            </a:r>
          </a:p>
          <a:p>
            <a:pPr marL="0" indent="0">
              <a:buNone/>
            </a:pPr>
            <a:r>
              <a:rPr lang="sv-SE" dirty="0"/>
              <a:t>   - Lönebildningen slutade vara makroekonomisk störningskälla</a:t>
            </a:r>
          </a:p>
          <a:p>
            <a:pPr marL="0" indent="0">
              <a:buNone/>
            </a:pPr>
            <a:r>
              <a:rPr lang="sv-SE" dirty="0"/>
              <a:t>   - Men egentligen system för fast växelkurs (euromedlemskap)</a:t>
            </a:r>
          </a:p>
          <a:p>
            <a:pPr marL="0" indent="0">
              <a:buNone/>
            </a:pPr>
            <a:r>
              <a:rPr lang="sv-SE" dirty="0"/>
              <a:t>   - Inte lika självklart med rörlig växelkurs och inflationsmål</a:t>
            </a:r>
          </a:p>
        </p:txBody>
      </p:sp>
    </p:spTree>
    <p:extLst>
      <p:ext uri="{BB962C8B-B14F-4D97-AF65-F5344CB8AC3E}">
        <p14:creationId xmlns:p14="http://schemas.microsoft.com/office/powerpoint/2010/main" val="4189557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E914137B-4A63-76FC-78B6-B4119C4D4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31" y="733338"/>
            <a:ext cx="9125669" cy="500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78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DA45E7-E3DA-5B14-7971-19774545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F9CF11-60F0-8498-9BAA-2AA3D8D34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Informell samordning i stället för tidigare centralisering</a:t>
            </a:r>
          </a:p>
          <a:p>
            <a:pPr marL="0" indent="0">
              <a:buNone/>
            </a:pPr>
            <a:r>
              <a:rPr lang="sv-SE" dirty="0"/>
              <a:t>   - Industrins parter sluter det första avtalet som andra sedan</a:t>
            </a:r>
          </a:p>
          <a:p>
            <a:pPr marL="0" indent="0">
              <a:buNone/>
            </a:pPr>
            <a:r>
              <a:rPr lang="sv-SE" dirty="0"/>
              <a:t>     förutsätts följa</a:t>
            </a:r>
          </a:p>
          <a:p>
            <a:pPr marL="0" indent="0">
              <a:buNone/>
            </a:pPr>
            <a:r>
              <a:rPr lang="sv-SE" dirty="0"/>
              <a:t>   - Social norm</a:t>
            </a:r>
          </a:p>
          <a:p>
            <a:pPr marL="0" indent="0">
              <a:buNone/>
            </a:pPr>
            <a:r>
              <a:rPr lang="sv-SE" dirty="0"/>
              <a:t>   - Skambeläggning av avvikare</a:t>
            </a:r>
          </a:p>
          <a:p>
            <a:r>
              <a:rPr lang="sv-SE" dirty="0"/>
              <a:t>Inte unik svensk konstruktion</a:t>
            </a:r>
          </a:p>
          <a:p>
            <a:pPr marL="0" indent="0">
              <a:buNone/>
            </a:pPr>
            <a:r>
              <a:rPr lang="sv-SE" dirty="0"/>
              <a:t>   - Liknande system i Danmark och Norge</a:t>
            </a:r>
          </a:p>
          <a:p>
            <a:pPr marL="0" indent="0">
              <a:buNone/>
            </a:pPr>
            <a:r>
              <a:rPr lang="sv-SE" dirty="0"/>
              <a:t>   - Finland kanske på väg mot liknande system</a:t>
            </a:r>
          </a:p>
        </p:txBody>
      </p:sp>
    </p:spTree>
    <p:extLst>
      <p:ext uri="{BB962C8B-B14F-4D97-AF65-F5344CB8AC3E}">
        <p14:creationId xmlns:p14="http://schemas.microsoft.com/office/powerpoint/2010/main" val="341673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09E9A-9CF9-4AD8-5749-AF3F2E1FC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5125"/>
            <a:ext cx="9982200" cy="1325563"/>
          </a:xfrm>
        </p:spPr>
        <p:txBody>
          <a:bodyPr/>
          <a:lstStyle/>
          <a:p>
            <a:r>
              <a:rPr lang="sv-SE" dirty="0" err="1">
                <a:solidFill>
                  <a:schemeClr val="tx2"/>
                </a:solidFill>
              </a:rPr>
              <a:t>Wage</a:t>
            </a:r>
            <a:r>
              <a:rPr lang="sv-SE" dirty="0">
                <a:solidFill>
                  <a:schemeClr val="tx2"/>
                </a:solidFill>
              </a:rPr>
              <a:t> </a:t>
            </a:r>
            <a:r>
              <a:rPr lang="sv-SE" dirty="0" err="1">
                <a:solidFill>
                  <a:schemeClr val="tx2"/>
                </a:solidFill>
              </a:rPr>
              <a:t>share</a:t>
            </a:r>
            <a:r>
              <a:rPr lang="sv-SE" dirty="0">
                <a:solidFill>
                  <a:schemeClr val="tx2"/>
                </a:solidFill>
              </a:rPr>
              <a:t> in </a:t>
            </a:r>
            <a:r>
              <a:rPr lang="sv-SE" dirty="0" err="1">
                <a:solidFill>
                  <a:schemeClr val="tx2"/>
                </a:solidFill>
              </a:rPr>
              <a:t>manufacturing</a:t>
            </a:r>
            <a:r>
              <a:rPr lang="sv-SE" dirty="0">
                <a:solidFill>
                  <a:schemeClr val="tx2"/>
                </a:solidFill>
              </a:rPr>
              <a:t> in the Nordic </a:t>
            </a:r>
            <a:r>
              <a:rPr lang="sv-SE" dirty="0" err="1">
                <a:solidFill>
                  <a:schemeClr val="tx2"/>
                </a:solidFill>
              </a:rPr>
              <a:t>countries</a:t>
            </a:r>
            <a:r>
              <a:rPr lang="sv-SE" dirty="0">
                <a:solidFill>
                  <a:schemeClr val="tx2"/>
                </a:solidFill>
              </a:rPr>
              <a:t> and the euro area, index, logs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0238A8A3-E3D2-1EB8-24A5-E9A01D812BB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30452" y="1825625"/>
          <a:ext cx="767412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094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D53B30-9E2B-5832-0698-EAF8EE1E8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solidFill>
                  <a:schemeClr val="tx2"/>
                </a:solidFill>
              </a:rPr>
              <a:t>Hourly</a:t>
            </a:r>
            <a:r>
              <a:rPr lang="sv-SE" dirty="0">
                <a:solidFill>
                  <a:schemeClr val="tx2"/>
                </a:solidFill>
              </a:rPr>
              <a:t> </a:t>
            </a:r>
            <a:r>
              <a:rPr lang="sv-SE" dirty="0" err="1">
                <a:solidFill>
                  <a:schemeClr val="tx2"/>
                </a:solidFill>
              </a:rPr>
              <a:t>wages</a:t>
            </a:r>
            <a:r>
              <a:rPr lang="sv-SE" dirty="0">
                <a:solidFill>
                  <a:schemeClr val="tx2"/>
                </a:solidFill>
              </a:rPr>
              <a:t> in </a:t>
            </a:r>
            <a:r>
              <a:rPr lang="sv-SE" dirty="0" err="1">
                <a:solidFill>
                  <a:schemeClr val="tx2"/>
                </a:solidFill>
              </a:rPr>
              <a:t>various</a:t>
            </a:r>
            <a:r>
              <a:rPr lang="sv-SE" dirty="0">
                <a:solidFill>
                  <a:schemeClr val="tx2"/>
                </a:solidFill>
              </a:rPr>
              <a:t> </a:t>
            </a:r>
            <a:r>
              <a:rPr lang="sv-SE" dirty="0" err="1">
                <a:solidFill>
                  <a:schemeClr val="tx2"/>
                </a:solidFill>
              </a:rPr>
              <a:t>sectors</a:t>
            </a:r>
            <a:r>
              <a:rPr lang="sv-SE" dirty="0">
                <a:solidFill>
                  <a:schemeClr val="tx2"/>
                </a:solidFill>
              </a:rPr>
              <a:t>, </a:t>
            </a:r>
            <a:r>
              <a:rPr lang="sv-SE" dirty="0" err="1">
                <a:solidFill>
                  <a:schemeClr val="tx2"/>
                </a:solidFill>
              </a:rPr>
              <a:t>Denmark</a:t>
            </a:r>
            <a:r>
              <a:rPr lang="sv-SE" dirty="0">
                <a:solidFill>
                  <a:schemeClr val="tx2"/>
                </a:solidFill>
              </a:rPr>
              <a:t>, index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5F91011A-E5F3-6EBF-5776-0B75FF363A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5799" y="2167731"/>
            <a:ext cx="7530133" cy="380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81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3119</TotalTime>
  <Words>737</Words>
  <Application>Microsoft Office PowerPoint</Application>
  <PresentationFormat>Bredbild</PresentationFormat>
  <Paragraphs>111</Paragraphs>
  <Slides>23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Office-tema</vt:lpstr>
      <vt:lpstr>Industrins märkessättning och möjligheterna att förändra relativlöner</vt:lpstr>
      <vt:lpstr>PowerPoint-presentation</vt:lpstr>
      <vt:lpstr>PowerPoint-presentation</vt:lpstr>
      <vt:lpstr>Uppläggning</vt:lpstr>
      <vt:lpstr>Bakgrund</vt:lpstr>
      <vt:lpstr>PowerPoint-presentation</vt:lpstr>
      <vt:lpstr>Industrins märkessättning</vt:lpstr>
      <vt:lpstr>Wage share in manufacturing in the Nordic countries and the euro area, index, logs</vt:lpstr>
      <vt:lpstr>Hourly wages in various sectors, Denmark, index</vt:lpstr>
      <vt:lpstr>Hur upprätthålls industrimärket? </vt:lpstr>
      <vt:lpstr>Skillnader mot övriga nordiska länder</vt:lpstr>
      <vt:lpstr>För- och nackdelar med industrins märkessättning</vt:lpstr>
      <vt:lpstr>Fördelning av löneförändringar, privat sektor</vt:lpstr>
      <vt:lpstr>PowerPoint-presentation</vt:lpstr>
      <vt:lpstr>PowerPoint-presentation</vt:lpstr>
      <vt:lpstr>Hur höja relativlönerna i offentligt finansierad verksamhet?</vt:lpstr>
      <vt:lpstr>Konfliktvägen</vt:lpstr>
      <vt:lpstr>Lokal lönebildning</vt:lpstr>
      <vt:lpstr>PowerPoint-presentation</vt:lpstr>
      <vt:lpstr>Sifferlösa avtal</vt:lpstr>
      <vt:lpstr>PowerPoint-presentation</vt:lpstr>
      <vt:lpstr>Direkta statliga interventioner</vt:lpstr>
      <vt:lpstr>Mer flexibilitet i nuvarande system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Calmfors</dc:creator>
  <cp:lastModifiedBy>Lars Calmfors</cp:lastModifiedBy>
  <cp:revision>6</cp:revision>
  <cp:lastPrinted>2025-08-24T15:34:42Z</cp:lastPrinted>
  <dcterms:created xsi:type="dcterms:W3CDTF">2025-08-23T14:22:16Z</dcterms:created>
  <dcterms:modified xsi:type="dcterms:W3CDTF">2025-08-26T12:03:06Z</dcterms:modified>
</cp:coreProperties>
</file>