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68" r:id="rId3"/>
    <p:sldId id="374" r:id="rId4"/>
    <p:sldId id="375" r:id="rId5"/>
    <p:sldId id="338" r:id="rId6"/>
    <p:sldId id="339" r:id="rId7"/>
    <p:sldId id="342" r:id="rId8"/>
    <p:sldId id="343" r:id="rId9"/>
    <p:sldId id="381" r:id="rId10"/>
    <p:sldId id="373" r:id="rId11"/>
    <p:sldId id="370" r:id="rId12"/>
    <p:sldId id="376" r:id="rId13"/>
    <p:sldId id="377" r:id="rId14"/>
    <p:sldId id="371" r:id="rId15"/>
    <p:sldId id="378" r:id="rId16"/>
    <p:sldId id="367" r:id="rId17"/>
    <p:sldId id="379" r:id="rId18"/>
    <p:sldId id="380" r:id="rId1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9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33DDB2-9F0D-8F18-C5C0-1A613A7255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5C82C3F-0223-D529-B266-A04A274BEC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E045AC7-73EF-7C3D-83A6-8AA979E11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28E7C-3BA0-484C-A8AF-267316006FB5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0449E0C-8BE0-36FB-1FFE-7F988BB19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0A1F42C-A92B-BBC3-CC33-561A457CA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75086-A78F-4F9C-AC7F-35BBF3887D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8469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B90795-6D9F-B240-45DE-55590C521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5D613E9-5FC5-4414-8EE3-70BE6753C0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C506D0-1BFD-9E20-7987-A46D2D042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28E7C-3BA0-484C-A8AF-267316006FB5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0FA8575-D7CE-46D7-A3A3-8C6170C59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59B179B-9941-B36B-E475-BC2058476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75086-A78F-4F9C-AC7F-35BBF3887D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1282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35BC913-34EF-69E0-3D9F-DA57B10DCB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E25B53D-C9B5-8E2E-27DF-FA84BC9FEC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282038E-275A-E746-7A27-3AAA88DC9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28E7C-3BA0-484C-A8AF-267316006FB5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D29BE2F-15CF-A1BE-7EFD-8A65847CD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94E5B04-03E2-F13B-8C57-B04FB6C03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75086-A78F-4F9C-AC7F-35BBF3887D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5665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CF15C2-3909-A536-6998-9CD8FDB37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A7C1DAC-EE56-11A5-9C17-6F3AB5A5B2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F43964D-A7D1-3086-C076-28BB281FA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28E7C-3BA0-484C-A8AF-267316006FB5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C986632-866B-3DD7-1CA3-FF0F823E6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E835C45-B379-A3A4-0F3B-544A3D486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75086-A78F-4F9C-AC7F-35BBF3887D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0648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053E4A-F602-8265-ED8B-2B42DE579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C05BA49-4D10-15FA-FB56-27FD698B4B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EC15082-04C3-9EB7-1CA7-46577F8A6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28E7C-3BA0-484C-A8AF-267316006FB5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AF38352-EF2B-6F9B-416F-B5D84AFAB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BD2DA4F-B545-FF8F-2E98-629613762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75086-A78F-4F9C-AC7F-35BBF3887D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0555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EC6C8D-6E43-10F3-8C95-292C8A022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CE254D8-5FB4-AF60-B38B-47AF0A6BB9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765545F-F72B-46D9-0609-253623317A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30EC37D-D969-2F6B-BD47-690239005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28E7C-3BA0-484C-A8AF-267316006FB5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DD296F8-1E18-2112-E772-5E4A3C165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65EF46B-65E8-1E55-A419-A2230F355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75086-A78F-4F9C-AC7F-35BBF3887D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5265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998C68B-9A94-730D-FFAC-1E0C97FC6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77D33D6-4312-C28E-1820-A728AD65AE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9CAFF63-C56B-F66B-42D4-CB5A1B8494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25A21DA-1CB5-9460-1A8A-729B709FD3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5357592-7CAA-737B-5626-99E39B19FC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C1471E2-0BA9-89FC-E8E3-DF0A10A4F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28E7C-3BA0-484C-A8AF-267316006FB5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7AEAF09-4BC0-6E74-F63F-94DC4FC74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6A56DCA-0FA9-1FE2-B752-C0ABB148D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75086-A78F-4F9C-AC7F-35BBF3887D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6646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2A857B-1D99-5419-C565-470FADDA5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63DBBAD-ED48-7F95-11EB-CAAD2A037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28E7C-3BA0-484C-A8AF-267316006FB5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B7DAA19-7476-5C37-04B6-39B48A9B5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1C628BE-9841-2B1E-22B9-87FE613C5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75086-A78F-4F9C-AC7F-35BBF3887D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0812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B1EB0CE0-539C-6EAC-3BC7-4BF95701E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28E7C-3BA0-484C-A8AF-267316006FB5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459D2A8-D572-60B7-4169-038CF56C0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F0026D1-9D6E-1547-632F-9303BC8CC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75086-A78F-4F9C-AC7F-35BBF3887D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0246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629220-36F3-703D-33D7-4E7AD1A10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D3162D3-1185-034E-DD49-0B9083552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841728A-5056-05F5-490C-18C3E3B640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22EE096-FCE4-497C-B977-95E625108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28E7C-3BA0-484C-A8AF-267316006FB5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519D85E-7A59-FB97-A3BC-46103DD59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5BA1D7E-3A1B-B9BE-1EC5-645F86EC1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75086-A78F-4F9C-AC7F-35BBF3887D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5094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A50DF2-47B5-8F91-4332-AD57114D3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E54005B-4D81-085A-BB13-B5074F4F29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C9C8AB3-00EF-131E-5CF2-7755291C5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92F18C8-A6B2-233D-B199-3C2E958F7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28E7C-3BA0-484C-A8AF-267316006FB5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6EFFE45-938F-BB9D-C0D1-BD1ADC41E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1ED7E4E-08A9-2333-96F1-7E0DF6886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75086-A78F-4F9C-AC7F-35BBF3887D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6831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F6E8A16A-DB82-7FAE-120E-084F0D377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59F7DA0-9144-48A8-C47F-973EAB3FBD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DC92010-9333-2611-E8E8-37F9D52B87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F28E7C-3BA0-484C-A8AF-267316006FB5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43B4873-577A-4BB7-597C-2034F2BBB1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DDC648C-249A-58B4-4A0A-8015F4CCF1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375086-A78F-4F9C-AC7F-35BBF3887D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4733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2029992-A9F0-BD1D-799B-9D817C1CEF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chemeClr val="tx2"/>
                </a:solidFill>
              </a:rPr>
              <a:t>Hur ska </a:t>
            </a:r>
            <a:r>
              <a:rPr lang="sv-SE">
                <a:solidFill>
                  <a:schemeClr val="tx2"/>
                </a:solidFill>
              </a:rPr>
              <a:t>försvarssatsningarna betalas?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4D02779-FE4A-233C-6989-018688F775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Lars Calmfors</a:t>
            </a:r>
          </a:p>
          <a:p>
            <a:r>
              <a:rPr lang="sv-SE" dirty="0" err="1"/>
              <a:t>Fastighetsvärlden</a:t>
            </a:r>
            <a:r>
              <a:rPr lang="sv-SE" dirty="0"/>
              <a:t>: Samhälle &amp; Fastigheter</a:t>
            </a:r>
          </a:p>
          <a:p>
            <a:r>
              <a:rPr lang="sv-SE" dirty="0"/>
              <a:t>Stockholm</a:t>
            </a:r>
          </a:p>
          <a:p>
            <a:r>
              <a:rPr lang="sv-SE" dirty="0"/>
              <a:t>23/9-2025</a:t>
            </a:r>
          </a:p>
        </p:txBody>
      </p:sp>
    </p:spTree>
    <p:extLst>
      <p:ext uri="{BB962C8B-B14F-4D97-AF65-F5344CB8AC3E}">
        <p14:creationId xmlns:p14="http://schemas.microsoft.com/office/powerpoint/2010/main" val="2133774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p 13">
            <a:extLst>
              <a:ext uri="{FF2B5EF4-FFF2-40B4-BE49-F238E27FC236}">
                <a16:creationId xmlns:a16="http://schemas.microsoft.com/office/drawing/2014/main" id="{DEA18A43-3693-9D50-88A8-2F37038199F6}"/>
              </a:ext>
            </a:extLst>
          </p:cNvPr>
          <p:cNvGrpSpPr/>
          <p:nvPr/>
        </p:nvGrpSpPr>
        <p:grpSpPr>
          <a:xfrm>
            <a:off x="2516581" y="1185053"/>
            <a:ext cx="7158839" cy="4824197"/>
            <a:chOff x="2557152" y="1185053"/>
            <a:chExt cx="7158839" cy="4824197"/>
          </a:xfrm>
        </p:grpSpPr>
        <p:sp>
          <p:nvSpPr>
            <p:cNvPr id="2" name="Rektangel: rundade hörn 1">
              <a:extLst>
                <a:ext uri="{FF2B5EF4-FFF2-40B4-BE49-F238E27FC236}">
                  <a16:creationId xmlns:a16="http://schemas.microsoft.com/office/drawing/2014/main" id="{6AD820C1-6A5B-DFE8-B7D3-AA7B9101E39B}"/>
                </a:ext>
              </a:extLst>
            </p:cNvPr>
            <p:cNvSpPr/>
            <p:nvPr/>
          </p:nvSpPr>
          <p:spPr>
            <a:xfrm>
              <a:off x="4356265" y="2732684"/>
              <a:ext cx="3479470" cy="1698171"/>
            </a:xfrm>
            <a:prstGeom prst="round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3200" dirty="0"/>
                <a:t>Statens budget</a:t>
              </a:r>
            </a:p>
          </p:txBody>
        </p:sp>
        <p:sp>
          <p:nvSpPr>
            <p:cNvPr id="4" name="Pil: nedåt 3">
              <a:extLst>
                <a:ext uri="{FF2B5EF4-FFF2-40B4-BE49-F238E27FC236}">
                  <a16:creationId xmlns:a16="http://schemas.microsoft.com/office/drawing/2014/main" id="{282F7606-3034-5A84-E526-FA42A8A11758}"/>
                </a:ext>
              </a:extLst>
            </p:cNvPr>
            <p:cNvSpPr/>
            <p:nvPr/>
          </p:nvSpPr>
          <p:spPr>
            <a:xfrm rot="19581953">
              <a:off x="4933119" y="1680303"/>
              <a:ext cx="498764" cy="1068779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5" name="Pil: nedåt 4">
              <a:extLst>
                <a:ext uri="{FF2B5EF4-FFF2-40B4-BE49-F238E27FC236}">
                  <a16:creationId xmlns:a16="http://schemas.microsoft.com/office/drawing/2014/main" id="{D6C3BB71-7280-52A6-FB4A-22145F3C165D}"/>
                </a:ext>
              </a:extLst>
            </p:cNvPr>
            <p:cNvSpPr/>
            <p:nvPr/>
          </p:nvSpPr>
          <p:spPr>
            <a:xfrm rot="2161595">
              <a:off x="6702224" y="1704352"/>
              <a:ext cx="498764" cy="1068779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6" name="Pil: nedåt 5">
              <a:extLst>
                <a:ext uri="{FF2B5EF4-FFF2-40B4-BE49-F238E27FC236}">
                  <a16:creationId xmlns:a16="http://schemas.microsoft.com/office/drawing/2014/main" id="{56641F06-E9C7-646E-3172-E4117159B0D3}"/>
                </a:ext>
              </a:extLst>
            </p:cNvPr>
            <p:cNvSpPr/>
            <p:nvPr/>
          </p:nvSpPr>
          <p:spPr>
            <a:xfrm rot="2534905">
              <a:off x="4225247" y="4406023"/>
              <a:ext cx="498764" cy="1068779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7" name="Pil: nedåt 6">
              <a:extLst>
                <a:ext uri="{FF2B5EF4-FFF2-40B4-BE49-F238E27FC236}">
                  <a16:creationId xmlns:a16="http://schemas.microsoft.com/office/drawing/2014/main" id="{231D5584-2292-7C8B-D90C-C701C8B27B84}"/>
                </a:ext>
              </a:extLst>
            </p:cNvPr>
            <p:cNvSpPr/>
            <p:nvPr/>
          </p:nvSpPr>
          <p:spPr>
            <a:xfrm rot="19595919">
              <a:off x="7426468" y="4432868"/>
              <a:ext cx="498764" cy="1068779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8" name="Rektangel 7">
              <a:extLst>
                <a:ext uri="{FF2B5EF4-FFF2-40B4-BE49-F238E27FC236}">
                  <a16:creationId xmlns:a16="http://schemas.microsoft.com/office/drawing/2014/main" id="{B6AD39C1-A6CB-23E1-1F82-2D6792161BAA}"/>
                </a:ext>
              </a:extLst>
            </p:cNvPr>
            <p:cNvSpPr/>
            <p:nvPr/>
          </p:nvSpPr>
          <p:spPr>
            <a:xfrm>
              <a:off x="6135593" y="1185053"/>
              <a:ext cx="2390899" cy="61751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2400" dirty="0">
                  <a:solidFill>
                    <a:sysClr val="windowText" lastClr="000000"/>
                  </a:solidFill>
                </a:rPr>
                <a:t>Skatteintäkter</a:t>
              </a:r>
            </a:p>
          </p:txBody>
        </p:sp>
        <p:sp>
          <p:nvSpPr>
            <p:cNvPr id="9" name="Rektangel 8">
              <a:extLst>
                <a:ext uri="{FF2B5EF4-FFF2-40B4-BE49-F238E27FC236}">
                  <a16:creationId xmlns:a16="http://schemas.microsoft.com/office/drawing/2014/main" id="{C697A47A-6A6F-831D-8294-A5602670BBBA}"/>
                </a:ext>
              </a:extLst>
            </p:cNvPr>
            <p:cNvSpPr/>
            <p:nvPr/>
          </p:nvSpPr>
          <p:spPr>
            <a:xfrm>
              <a:off x="3680614" y="1194269"/>
              <a:ext cx="2390899" cy="61751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2400" dirty="0">
                  <a:solidFill>
                    <a:sysClr val="windowText" lastClr="000000"/>
                  </a:solidFill>
                </a:rPr>
                <a:t>Upplåning</a:t>
              </a:r>
            </a:p>
          </p:txBody>
        </p:sp>
        <p:sp>
          <p:nvSpPr>
            <p:cNvPr id="10" name="Pil: nedåt 9">
              <a:extLst>
                <a:ext uri="{FF2B5EF4-FFF2-40B4-BE49-F238E27FC236}">
                  <a16:creationId xmlns:a16="http://schemas.microsoft.com/office/drawing/2014/main" id="{20A5FA06-7913-DC7B-CF2A-71866EA2E959}"/>
                </a:ext>
              </a:extLst>
            </p:cNvPr>
            <p:cNvSpPr/>
            <p:nvPr/>
          </p:nvSpPr>
          <p:spPr>
            <a:xfrm>
              <a:off x="5845805" y="4496724"/>
              <a:ext cx="498764" cy="1068779"/>
            </a:xfrm>
            <a:prstGeom prst="down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11" name="Rektangel 10">
              <a:extLst>
                <a:ext uri="{FF2B5EF4-FFF2-40B4-BE49-F238E27FC236}">
                  <a16:creationId xmlns:a16="http://schemas.microsoft.com/office/drawing/2014/main" id="{851341BE-ADCE-26A9-BB6F-6E767AC07726}"/>
                </a:ext>
              </a:extLst>
            </p:cNvPr>
            <p:cNvSpPr/>
            <p:nvPr/>
          </p:nvSpPr>
          <p:spPr>
            <a:xfrm>
              <a:off x="2557152" y="5391733"/>
              <a:ext cx="2390899" cy="61751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2400" dirty="0">
                  <a:solidFill>
                    <a:sysClr val="windowText" lastClr="000000"/>
                  </a:solidFill>
                </a:rPr>
                <a:t>Försvarsutgifter</a:t>
              </a:r>
            </a:p>
          </p:txBody>
        </p:sp>
        <p:sp>
          <p:nvSpPr>
            <p:cNvPr id="12" name="Rektangel 11">
              <a:extLst>
                <a:ext uri="{FF2B5EF4-FFF2-40B4-BE49-F238E27FC236}">
                  <a16:creationId xmlns:a16="http://schemas.microsoft.com/office/drawing/2014/main" id="{F55DA12D-9C42-E1B7-0863-FA1EED80C828}"/>
                </a:ext>
              </a:extLst>
            </p:cNvPr>
            <p:cNvSpPr/>
            <p:nvPr/>
          </p:nvSpPr>
          <p:spPr>
            <a:xfrm>
              <a:off x="4912418" y="5391733"/>
              <a:ext cx="2390899" cy="61751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2400" dirty="0">
                  <a:solidFill>
                    <a:sysClr val="windowText" lastClr="000000"/>
                  </a:solidFill>
                </a:rPr>
                <a:t>Andra utgifter</a:t>
              </a:r>
            </a:p>
          </p:txBody>
        </p:sp>
        <p:sp>
          <p:nvSpPr>
            <p:cNvPr id="13" name="Rektangel 12">
              <a:extLst>
                <a:ext uri="{FF2B5EF4-FFF2-40B4-BE49-F238E27FC236}">
                  <a16:creationId xmlns:a16="http://schemas.microsoft.com/office/drawing/2014/main" id="{CC3BE1A8-B678-761D-A4FC-7ABC28AE8C31}"/>
                </a:ext>
              </a:extLst>
            </p:cNvPr>
            <p:cNvSpPr/>
            <p:nvPr/>
          </p:nvSpPr>
          <p:spPr>
            <a:xfrm>
              <a:off x="7325092" y="5391733"/>
              <a:ext cx="2390899" cy="61751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2400" dirty="0">
                  <a:solidFill>
                    <a:sysClr val="windowText" lastClr="000000"/>
                  </a:solidFill>
                </a:rPr>
                <a:t>Lån till kärnkraft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544094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F4D617D-310C-5970-6F86-6602FB0A5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Problem med lånefinansieringen av försvaret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C9DFBD3-0FDD-4F90-B5CA-BFEB4EF59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Bristande transparens</a:t>
            </a:r>
          </a:p>
          <a:p>
            <a:pPr marL="0" indent="0">
              <a:buNone/>
            </a:pPr>
            <a:r>
              <a:rPr lang="sv-SE" dirty="0"/>
              <a:t>    - Balansmål för 2027–34 samtidigt som balansmålet i praktiken</a:t>
            </a:r>
          </a:p>
          <a:p>
            <a:pPr marL="0" indent="0">
              <a:buNone/>
            </a:pPr>
            <a:r>
              <a:rPr lang="sv-SE" dirty="0"/>
              <a:t>      inte ska gälla för just de åren </a:t>
            </a:r>
          </a:p>
          <a:p>
            <a:r>
              <a:rPr lang="sv-SE" dirty="0"/>
              <a:t>Brott mot principen att inte lånefinansiera permanenta utgifter</a:t>
            </a:r>
          </a:p>
          <a:p>
            <a:pPr marL="0" indent="0">
              <a:buNone/>
            </a:pPr>
            <a:r>
              <a:rPr lang="sv-SE" dirty="0"/>
              <a:t>    - Risk att vi ger oss ut på ett sluttande plan</a:t>
            </a:r>
          </a:p>
          <a:p>
            <a:pPr marL="0" indent="0">
              <a:buNone/>
            </a:pPr>
            <a:r>
              <a:rPr lang="sv-SE" dirty="0"/>
              <a:t>    - Dagens argument om att inte vilja tränga undan andra utgifter</a:t>
            </a:r>
          </a:p>
          <a:p>
            <a:pPr marL="0" indent="0">
              <a:buNone/>
            </a:pPr>
            <a:r>
              <a:rPr lang="sv-SE" dirty="0"/>
              <a:t>      eller skattesänkningar kan åberopas också i framtiden</a:t>
            </a:r>
          </a:p>
          <a:p>
            <a:r>
              <a:rPr lang="sv-SE" dirty="0"/>
              <a:t>Däremot inget akut problem med viss skuldökning de närmaste åren från dagens låga nivå</a:t>
            </a:r>
          </a:p>
          <a:p>
            <a:pPr marL="0" indent="0">
              <a:buNone/>
            </a:pPr>
            <a:r>
              <a:rPr lang="sv-SE" dirty="0"/>
              <a:t>    - Maximal effekt på statsskuldräntorna: 0,1–0,2 procentenheter </a:t>
            </a:r>
          </a:p>
        </p:txBody>
      </p:sp>
    </p:spTree>
    <p:extLst>
      <p:ext uri="{BB962C8B-B14F-4D97-AF65-F5344CB8AC3E}">
        <p14:creationId xmlns:p14="http://schemas.microsoft.com/office/powerpoint/2010/main" val="1494380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2DB5F0-6681-3F3D-AD46-EE518ECCC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251"/>
            <a:ext cx="10515600" cy="1190624"/>
          </a:xfrm>
        </p:spPr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Maastrichtskuld, procent av BNP</a:t>
            </a:r>
          </a:p>
        </p:txBody>
      </p:sp>
      <p:pic>
        <p:nvPicPr>
          <p:cNvPr id="8" name="Platshållare för innehåll 7">
            <a:extLst>
              <a:ext uri="{FF2B5EF4-FFF2-40B4-BE49-F238E27FC236}">
                <a16:creationId xmlns:a16="http://schemas.microsoft.com/office/drawing/2014/main" id="{CB210B8C-28C0-8B8E-31AA-AAFB57F1C6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6401" y="1428751"/>
            <a:ext cx="7239000" cy="4267200"/>
          </a:xfrm>
          <a:prstGeom prst="rect">
            <a:avLst/>
          </a:prstGeom>
        </p:spPr>
      </p:pic>
      <p:sp>
        <p:nvSpPr>
          <p:cNvPr id="13" name="textruta 12">
            <a:extLst>
              <a:ext uri="{FF2B5EF4-FFF2-40B4-BE49-F238E27FC236}">
                <a16:creationId xmlns:a16="http://schemas.microsoft.com/office/drawing/2014/main" id="{7911CB0A-212E-9E6B-119B-9CDAE1299FAC}"/>
              </a:ext>
            </a:extLst>
          </p:cNvPr>
          <p:cNvSpPr txBox="1"/>
          <p:nvPr/>
        </p:nvSpPr>
        <p:spPr>
          <a:xfrm>
            <a:off x="1885951" y="6210300"/>
            <a:ext cx="3638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Cirklar: år 2000 – Staplar: år 2024</a:t>
            </a:r>
          </a:p>
        </p:txBody>
      </p:sp>
    </p:spTree>
    <p:extLst>
      <p:ext uri="{BB962C8B-B14F-4D97-AF65-F5344CB8AC3E}">
        <p14:creationId xmlns:p14="http://schemas.microsoft.com/office/powerpoint/2010/main" val="1290275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9CA78E-3973-F176-562A-45C9441B40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D2D594D-CB6F-4C72-8E54-04E121552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Problem med lånefinansieringen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DED2FB5-4398-2956-51E6-6F120121E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Bristande transparens</a:t>
            </a:r>
          </a:p>
          <a:p>
            <a:pPr marL="0" indent="0">
              <a:buNone/>
            </a:pPr>
            <a:r>
              <a:rPr lang="sv-SE" dirty="0"/>
              <a:t>    - Balansmål för 2027–34 samtidigt som balansmålet i praktiken</a:t>
            </a:r>
          </a:p>
          <a:p>
            <a:pPr marL="0" indent="0">
              <a:buNone/>
            </a:pPr>
            <a:r>
              <a:rPr lang="sv-SE" dirty="0"/>
              <a:t>      inte ska gälla för just de åren </a:t>
            </a:r>
          </a:p>
          <a:p>
            <a:r>
              <a:rPr lang="sv-SE" dirty="0"/>
              <a:t>Brott mot principen att inte lånefinansiera permanenta utgifter</a:t>
            </a:r>
          </a:p>
          <a:p>
            <a:pPr marL="0" indent="0">
              <a:buNone/>
            </a:pPr>
            <a:r>
              <a:rPr lang="sv-SE" dirty="0"/>
              <a:t>    - Risk att vi ger oss ut på ett sluttande plan</a:t>
            </a:r>
          </a:p>
          <a:p>
            <a:pPr marL="0" indent="0">
              <a:buNone/>
            </a:pPr>
            <a:r>
              <a:rPr lang="sv-SE" dirty="0"/>
              <a:t>    - Dagens argument om att inte vilja tränga undan andra utgifter</a:t>
            </a:r>
          </a:p>
          <a:p>
            <a:pPr marL="0" indent="0">
              <a:buNone/>
            </a:pPr>
            <a:r>
              <a:rPr lang="sv-SE" dirty="0"/>
              <a:t>      eller skattesänkningar kan åberopas också i framtiden</a:t>
            </a:r>
          </a:p>
          <a:p>
            <a:r>
              <a:rPr lang="sv-SE" dirty="0"/>
              <a:t>Däremot inget akut problem med viss skuldökning de närmaste åren från dagens låga nivå</a:t>
            </a:r>
          </a:p>
          <a:p>
            <a:pPr marL="0" indent="0">
              <a:buNone/>
            </a:pPr>
            <a:r>
              <a:rPr lang="sv-SE" dirty="0"/>
              <a:t>    - Maximal effekt på statsskuldräntorna: 0,1–0,2 procentenheter </a:t>
            </a:r>
          </a:p>
        </p:txBody>
      </p:sp>
    </p:spTree>
    <p:extLst>
      <p:ext uri="{BB962C8B-B14F-4D97-AF65-F5344CB8AC3E}">
        <p14:creationId xmlns:p14="http://schemas.microsoft.com/office/powerpoint/2010/main" val="14366622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71030B1-07ED-F09C-663D-532A932E0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Hur borde vi göra?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648E31C-9181-B4DF-CB95-5E9AA05687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v-SE" dirty="0"/>
              <a:t>Om vi de facto ska ha ett underskottsmål, så är det bättre att säga det.</a:t>
            </a:r>
          </a:p>
          <a:p>
            <a:r>
              <a:rPr lang="sv-SE" dirty="0"/>
              <a:t>Slå fast att det vi lånar till är tillfälligt högre investeringar men att de ökade försvarsutgifterna redan från början i huvudsak bör finansieras permanent.</a:t>
            </a:r>
          </a:p>
          <a:p>
            <a:r>
              <a:rPr lang="sv-SE" dirty="0"/>
              <a:t>Andra länder kan behöva lånefinansiera upprustning för att inte få för stort motstånd från populistiska och Putinvänliga partier trots att det är ekonomiskt riskabelt.</a:t>
            </a:r>
          </a:p>
          <a:p>
            <a:r>
              <a:rPr lang="sv-SE" dirty="0"/>
              <a:t>Men bred enighet i Sverige om behovet att ökade försvarssatsningar.</a:t>
            </a:r>
          </a:p>
          <a:p>
            <a:r>
              <a:rPr lang="sv-SE" dirty="0"/>
              <a:t>Stödet borde finnas också om det finansieras med </a:t>
            </a:r>
            <a:r>
              <a:rPr lang="sv-SE" dirty="0" err="1"/>
              <a:t>utgiftsneskärningar</a:t>
            </a:r>
            <a:r>
              <a:rPr lang="sv-SE" dirty="0"/>
              <a:t> på andra områden eller skattehöjningar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700291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E666A40-37E3-6166-AAAE-5C2BFAD0B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Möjliga utgiftsnedskärningar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7A612E3-DA18-2417-B476-83213FD14E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Utnyttja reformutrymmet: automatisk förstärkning av det finansiella sparandet i frånvaro av aktiva beslut</a:t>
            </a:r>
          </a:p>
          <a:p>
            <a:pPr marL="0" indent="0">
              <a:buNone/>
            </a:pPr>
            <a:r>
              <a:rPr lang="sv-SE" dirty="0"/>
              <a:t>   - Skatteintäkterna ökar i takt med BNP i kronor</a:t>
            </a:r>
          </a:p>
          <a:p>
            <a:pPr marL="0" indent="0">
              <a:buNone/>
            </a:pPr>
            <a:r>
              <a:rPr lang="sv-SE" dirty="0"/>
              <a:t>   - De offentliga utgifterna ökar långsammare</a:t>
            </a:r>
          </a:p>
          <a:p>
            <a:r>
              <a:rPr lang="sv-SE" dirty="0"/>
              <a:t>Automatisk årlig förstärkning med 0,4–0,5 procent av BNP</a:t>
            </a:r>
          </a:p>
          <a:p>
            <a:r>
              <a:rPr lang="sv-SE" dirty="0"/>
              <a:t>De ökade försvarsanslagen skulle kunna finansieras med två års reformutrymme</a:t>
            </a:r>
          </a:p>
          <a:p>
            <a:r>
              <a:rPr lang="sv-SE" dirty="0"/>
              <a:t>Men skulle innebära </a:t>
            </a:r>
            <a:r>
              <a:rPr lang="sv-SE" i="1" dirty="0"/>
              <a:t>real</a:t>
            </a:r>
            <a:r>
              <a:rPr lang="sv-SE" dirty="0"/>
              <a:t> minskning av många offentliga utgifter</a:t>
            </a:r>
          </a:p>
          <a:p>
            <a:r>
              <a:rPr lang="sv-SE" dirty="0" err="1"/>
              <a:t>Utlandsbiståndet</a:t>
            </a:r>
            <a:r>
              <a:rPr lang="sv-SE" dirty="0"/>
              <a:t>? Cirka 0,7 procent av BNP.</a:t>
            </a:r>
          </a:p>
        </p:txBody>
      </p:sp>
    </p:spTree>
    <p:extLst>
      <p:ext uri="{BB962C8B-B14F-4D97-AF65-F5344CB8AC3E}">
        <p14:creationId xmlns:p14="http://schemas.microsoft.com/office/powerpoint/2010/main" val="39916888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A59726-6F91-C316-E41C-34DD0923A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chemeClr val="tx2"/>
                </a:solidFill>
              </a:rPr>
              <a:t>Skattekvot om hälften av de ökade försvars-utgifterna finansieras med höjda skatter enligt Finanspolitiska rådet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C96C7D62-5810-F8B8-8850-EC7E8383BCC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95475" y="2314575"/>
            <a:ext cx="7933521" cy="4050271"/>
          </a:xfrm>
        </p:spPr>
      </p:pic>
    </p:spTree>
    <p:extLst>
      <p:ext uri="{BB962C8B-B14F-4D97-AF65-F5344CB8AC3E}">
        <p14:creationId xmlns:p14="http://schemas.microsoft.com/office/powerpoint/2010/main" val="4631306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7865EE-F528-485D-202B-9F20E6891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Skatter som skulle kunna höjas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B1E9CCB-71A4-4688-BD5C-EA6EEA0630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Drivmedelsskatter</a:t>
            </a:r>
          </a:p>
          <a:p>
            <a:r>
              <a:rPr lang="sv-SE" dirty="0"/>
              <a:t>Skatt på ägda bostäder</a:t>
            </a:r>
          </a:p>
          <a:p>
            <a:pPr marL="0" indent="0">
              <a:buNone/>
            </a:pPr>
            <a:r>
              <a:rPr lang="sv-SE" dirty="0"/>
              <a:t>    - Mindre negativa effekter på det effektiva arbetsutbudet än skatt</a:t>
            </a:r>
          </a:p>
          <a:p>
            <a:pPr marL="0" indent="0">
              <a:buNone/>
            </a:pPr>
            <a:r>
              <a:rPr lang="sv-SE" dirty="0"/>
              <a:t>       på arbetsinkomster</a:t>
            </a:r>
          </a:p>
          <a:p>
            <a:pPr marL="0" indent="0">
              <a:buNone/>
            </a:pPr>
            <a:r>
              <a:rPr lang="sv-SE" dirty="0"/>
              <a:t>    - Neutralitet mellan investeringar i bostäder och andra</a:t>
            </a:r>
          </a:p>
          <a:p>
            <a:pPr marL="0" indent="0">
              <a:buNone/>
            </a:pPr>
            <a:r>
              <a:rPr lang="sv-SE" dirty="0"/>
              <a:t>       investeringar</a:t>
            </a:r>
          </a:p>
          <a:p>
            <a:pPr marL="0" indent="0">
              <a:buNone/>
            </a:pPr>
            <a:r>
              <a:rPr lang="sv-SE" dirty="0"/>
              <a:t>     - Nuvarande fastighetsavgift är regressiv</a:t>
            </a:r>
          </a:p>
          <a:p>
            <a:pPr marL="0" indent="0">
              <a:buNone/>
            </a:pPr>
            <a:r>
              <a:rPr lang="sv-SE" dirty="0"/>
              <a:t>     - Förmånsprincipen motiverar finansiering av försvarsutgifter</a:t>
            </a:r>
          </a:p>
          <a:p>
            <a:r>
              <a:rPr lang="sv-SE" dirty="0"/>
              <a:t>Momsen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05881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1576CA-4D54-C6F4-C889-3D65E8D92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Balansen mellan utgiftsminskningar och skattehöjningar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0AFBF6A-AEF9-FEC2-6457-747E8DB574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Svårt klara finansieringen av de ökade försvarsanslagen med enbart utgiftsminskningar eller utgiftsökningar</a:t>
            </a:r>
          </a:p>
          <a:p>
            <a:r>
              <a:rPr lang="sv-SE" dirty="0"/>
              <a:t>Hälften var?</a:t>
            </a:r>
          </a:p>
          <a:p>
            <a:r>
              <a:rPr lang="sv-SE" dirty="0"/>
              <a:t>Stora skattesänkningar i 2026 års budget kan vara problematiska</a:t>
            </a:r>
          </a:p>
          <a:p>
            <a:r>
              <a:rPr lang="sv-SE" dirty="0"/>
              <a:t>Kan skapa framtida situation med svårt val mellan fortsatta lån eller stora utgiftsminskningar</a:t>
            </a:r>
          </a:p>
        </p:txBody>
      </p:sp>
    </p:spTree>
    <p:extLst>
      <p:ext uri="{BB962C8B-B14F-4D97-AF65-F5344CB8AC3E}">
        <p14:creationId xmlns:p14="http://schemas.microsoft.com/office/powerpoint/2010/main" val="1653647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8162D50-EB1A-0E22-C137-866A11315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Finansieringen av de höjda försvarsanslagen enligt Finanspolitiska rådet, procent av BNP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63B8430B-1916-7FE0-E18A-8683A2881A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47875" y="2266950"/>
            <a:ext cx="7439599" cy="3804488"/>
          </a:xfrm>
        </p:spPr>
      </p:pic>
    </p:spTree>
    <p:extLst>
      <p:ext uri="{BB962C8B-B14F-4D97-AF65-F5344CB8AC3E}">
        <p14:creationId xmlns:p14="http://schemas.microsoft.com/office/powerpoint/2010/main" val="2176061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B01D10-1E46-6C57-EB06-BC0A37C61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9244"/>
          </a:xfrm>
        </p:spPr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                           Maastrichtskuld</a:t>
            </a: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BCC8FCF3-4785-3BA8-D3F1-85458D1E25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2893" y="1711337"/>
            <a:ext cx="6970412" cy="4677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758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F3072-6BFA-3659-215D-1FB641D8E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De tidigare finanspolitiska målen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A3714-1BBF-78C7-8DC5-3C2CD6E449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Överskottsmål för den offentliga förvaltningens finansiella sparande (skillnaden mellan intäkter och utgifter) på 1 procent av BNP till och med 2017</a:t>
            </a:r>
          </a:p>
          <a:p>
            <a:r>
              <a:rPr lang="sv-SE" dirty="0"/>
              <a:t>Överskottsmål på 1/3 procent av BNP från och med 2018</a:t>
            </a:r>
          </a:p>
          <a:p>
            <a:r>
              <a:rPr lang="sv-SE" dirty="0"/>
              <a:t>Skuldankare på 35 procent av BNP från 2018</a:t>
            </a:r>
          </a:p>
        </p:txBody>
      </p:sp>
    </p:spTree>
    <p:extLst>
      <p:ext uri="{BB962C8B-B14F-4D97-AF65-F5344CB8AC3E}">
        <p14:creationId xmlns:p14="http://schemas.microsoft.com/office/powerpoint/2010/main" val="1897083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B5F4195-B3B6-FA34-3115-A0EFA3F0E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Den tidigare diskussionen om budgetmålen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55F4969-AA35-B338-300E-8CA6F58886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Många ekonomer: Ersätt överskottsmålet med ett mål om ett mindre underskott</a:t>
            </a:r>
          </a:p>
          <a:p>
            <a:pPr marL="0" indent="0">
              <a:buNone/>
            </a:pPr>
            <a:r>
              <a:rPr lang="sv-SE" dirty="0"/>
              <a:t>   - Mitt förslag: underskottsmål på 0,5 procent av BNP</a:t>
            </a:r>
          </a:p>
          <a:p>
            <a:r>
              <a:rPr lang="sv-SE" dirty="0"/>
              <a:t>För att finansiera </a:t>
            </a:r>
            <a:r>
              <a:rPr lang="sv-SE" i="1" dirty="0"/>
              <a:t>tillfälligt </a:t>
            </a:r>
            <a:r>
              <a:rPr lang="sv-SE" dirty="0"/>
              <a:t>högre investeringsutgifter</a:t>
            </a:r>
            <a:endParaRPr lang="sv-SE" i="1" dirty="0"/>
          </a:p>
          <a:p>
            <a:pPr marL="0" indent="0">
              <a:buNone/>
            </a:pPr>
            <a:r>
              <a:rPr lang="sv-SE" dirty="0"/>
              <a:t>   - Grön omställning</a:t>
            </a:r>
          </a:p>
          <a:p>
            <a:pPr marL="0" indent="0">
              <a:buNone/>
            </a:pPr>
            <a:r>
              <a:rPr lang="sv-SE" dirty="0"/>
              <a:t>   - Energisystem</a:t>
            </a:r>
          </a:p>
          <a:p>
            <a:pPr marL="0" indent="0">
              <a:buNone/>
            </a:pPr>
            <a:r>
              <a:rPr lang="sv-SE" dirty="0"/>
              <a:t>   - Transportinfrastruktur</a:t>
            </a:r>
          </a:p>
          <a:p>
            <a:pPr marL="0" indent="0">
              <a:buNone/>
            </a:pPr>
            <a:r>
              <a:rPr lang="sv-SE" dirty="0"/>
              <a:t>   - Kommunala </a:t>
            </a:r>
            <a:r>
              <a:rPr lang="sv-SE" dirty="0" err="1"/>
              <a:t>VA-system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89857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D71C33D-0DDC-ECCD-014D-4882977DF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Vedertagen ekonomisk teori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D43AD0B-816F-7CDA-15C9-F8F18F89D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Tillfälliga utgiftsökningar bör lånefinansieras</a:t>
            </a:r>
          </a:p>
          <a:p>
            <a:pPr marL="0" indent="0">
              <a:buNone/>
            </a:pPr>
            <a:r>
              <a:rPr lang="sv-SE" dirty="0"/>
              <a:t>    - Mindre kostsamt sprida ut finansieringen över tid än stora</a:t>
            </a:r>
          </a:p>
          <a:p>
            <a:pPr marL="0" indent="0">
              <a:buNone/>
            </a:pPr>
            <a:r>
              <a:rPr lang="sv-SE" dirty="0"/>
              <a:t>       skattehöjningar eller utgiftsneddragningar under en period</a:t>
            </a:r>
          </a:p>
          <a:p>
            <a:r>
              <a:rPr lang="sv-SE" dirty="0"/>
              <a:t>Särskilt starkt argument för tillfälliga </a:t>
            </a:r>
            <a:r>
              <a:rPr lang="sv-SE" i="1" dirty="0"/>
              <a:t>investeringsökningar</a:t>
            </a:r>
          </a:p>
          <a:p>
            <a:pPr marL="0" indent="0">
              <a:buNone/>
            </a:pPr>
            <a:r>
              <a:rPr lang="sv-SE" i="1" dirty="0"/>
              <a:t>   - </a:t>
            </a:r>
            <a:r>
              <a:rPr lang="sv-SE" dirty="0"/>
              <a:t>Finansiell börda för framtida generationer (om ränta &gt; tillväxttakt)</a:t>
            </a:r>
          </a:p>
          <a:p>
            <a:pPr marL="0" indent="0">
              <a:buNone/>
            </a:pPr>
            <a:r>
              <a:rPr lang="sv-SE" dirty="0"/>
              <a:t>   - Men framtida generationer är de som får nytta av investeringarna</a:t>
            </a:r>
          </a:p>
        </p:txBody>
      </p:sp>
    </p:spTree>
    <p:extLst>
      <p:ext uri="{BB962C8B-B14F-4D97-AF65-F5344CB8AC3E}">
        <p14:creationId xmlns:p14="http://schemas.microsoft.com/office/powerpoint/2010/main" val="860149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C10E9A7-D44E-6385-38CD-D06F47096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De politiska besluten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0FF8C5E-6834-91C7-89B1-3E9BCFDCEB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dirty="0"/>
              <a:t>Den parlamentariska saldomålskommittén: balansmål och ingen lånefinansiering</a:t>
            </a:r>
          </a:p>
          <a:p>
            <a:pPr marL="0" indent="0">
              <a:buNone/>
            </a:pPr>
            <a:r>
              <a:rPr lang="sv-SE" dirty="0"/>
              <a:t>    - Äventyrligt att låna</a:t>
            </a:r>
          </a:p>
          <a:p>
            <a:pPr marL="0" indent="0">
              <a:buNone/>
            </a:pPr>
            <a:r>
              <a:rPr lang="sv-SE" dirty="0"/>
              <a:t>    - Risk för konflikt med EU-regler</a:t>
            </a:r>
          </a:p>
          <a:p>
            <a:pPr marL="0" indent="0">
              <a:buNone/>
            </a:pPr>
            <a:r>
              <a:rPr lang="sv-SE" dirty="0"/>
              <a:t>    - Börda på framtida generationer</a:t>
            </a:r>
          </a:p>
          <a:p>
            <a:r>
              <a:rPr lang="sv-SE" dirty="0"/>
              <a:t>Överenskommelse mellan de åtta riksdagspartierna om huvudsaklig lånefinansiering av de ökade försvarsutgifterna fram till 2035</a:t>
            </a:r>
          </a:p>
          <a:p>
            <a:pPr marL="0" indent="0">
              <a:buNone/>
            </a:pPr>
            <a:r>
              <a:rPr lang="sv-SE" dirty="0"/>
              <a:t>   - Balansmål bara för det finansiella sparandet exklusive ökningen av</a:t>
            </a:r>
          </a:p>
          <a:p>
            <a:pPr marL="0" indent="0">
              <a:buNone/>
            </a:pPr>
            <a:r>
              <a:rPr lang="sv-SE" dirty="0"/>
              <a:t>      försvarsutgifterna</a:t>
            </a:r>
          </a:p>
          <a:p>
            <a:pPr marL="0" indent="0">
              <a:buNone/>
            </a:pPr>
            <a:r>
              <a:rPr lang="sv-SE" dirty="0"/>
              <a:t>   - Detta innebär i praktiken ett underskottsmål på cirka 0,5 procent av BNP</a:t>
            </a:r>
          </a:p>
          <a:p>
            <a:pPr marL="0" indent="0">
              <a:buNone/>
            </a:pPr>
            <a:r>
              <a:rPr lang="sv-SE" dirty="0"/>
              <a:t>   - Räknas även det lånefinansierade Ukrainastödet in har vi i praktiken ett</a:t>
            </a:r>
          </a:p>
          <a:p>
            <a:pPr marL="0" indent="0">
              <a:buNone/>
            </a:pPr>
            <a:r>
              <a:rPr lang="sv-SE" dirty="0"/>
              <a:t>      underskottsmål strax under 1 procent av BNP</a:t>
            </a:r>
          </a:p>
          <a:p>
            <a:pPr marL="0" indent="0">
              <a:buNone/>
            </a:pPr>
            <a:r>
              <a:rPr lang="sv-SE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990920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2343AC5-71DB-D5D5-4678-4ED72BE40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Bedömning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A978E26-F21B-C2B7-36D4-E137DA1270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Mycket bra med enigheten om att försvarsutgifterna ska öka</a:t>
            </a:r>
          </a:p>
          <a:p>
            <a:r>
              <a:rPr lang="sv-SE" dirty="0"/>
              <a:t>Men förvånande omsvängning angående finansieringen</a:t>
            </a:r>
          </a:p>
          <a:p>
            <a:pPr marL="0" indent="0">
              <a:buNone/>
            </a:pPr>
            <a:r>
              <a:rPr lang="sv-SE" dirty="0"/>
              <a:t>    - Det som var jättedumt för ett halvår sedan är nu högsta vishet</a:t>
            </a:r>
          </a:p>
          <a:p>
            <a:r>
              <a:rPr lang="sv-SE" dirty="0"/>
              <a:t>Egentligen ännu större förändring</a:t>
            </a:r>
          </a:p>
          <a:p>
            <a:pPr marL="0" indent="0">
              <a:buNone/>
            </a:pPr>
            <a:r>
              <a:rPr lang="sv-SE" dirty="0"/>
              <a:t>    - Tidigare avvisades lånefinansiering av </a:t>
            </a:r>
            <a:r>
              <a:rPr lang="sv-SE" i="1" dirty="0"/>
              <a:t>tillfälligt</a:t>
            </a:r>
            <a:r>
              <a:rPr lang="sv-SE" dirty="0"/>
              <a:t> ökade</a:t>
            </a:r>
          </a:p>
          <a:p>
            <a:pPr marL="0" indent="0">
              <a:buNone/>
            </a:pPr>
            <a:r>
              <a:rPr lang="sv-SE" dirty="0"/>
              <a:t>       investeringsutgifter</a:t>
            </a:r>
          </a:p>
          <a:p>
            <a:pPr marL="0" indent="0">
              <a:buNone/>
            </a:pPr>
            <a:r>
              <a:rPr lang="sv-SE" dirty="0"/>
              <a:t>    - Nu ska vi låna till </a:t>
            </a:r>
            <a:r>
              <a:rPr lang="sv-SE" i="1" dirty="0"/>
              <a:t>permanenta </a:t>
            </a:r>
            <a:r>
              <a:rPr lang="sv-SE" dirty="0"/>
              <a:t>utgiftsökningar</a:t>
            </a:r>
          </a:p>
          <a:p>
            <a:r>
              <a:rPr lang="sv-SE" dirty="0"/>
              <a:t>Framtida generationer får betala både sina höga försvarsutgifter och en del av våra</a:t>
            </a:r>
          </a:p>
          <a:p>
            <a:r>
              <a:rPr lang="sv-SE" dirty="0"/>
              <a:t>Logisk omsvängning i förhållande till tidigare resonemang</a:t>
            </a:r>
          </a:p>
        </p:txBody>
      </p:sp>
    </p:spTree>
    <p:extLst>
      <p:ext uri="{BB962C8B-B14F-4D97-AF65-F5344CB8AC3E}">
        <p14:creationId xmlns:p14="http://schemas.microsoft.com/office/powerpoint/2010/main" val="19363500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8170FD-44F8-4DF3-B5D1-0DE4F13A3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Statens lån till kärnkraftsutbyggnaden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F6161CD-8EA8-4126-9A78-0D7471C4B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220 miljarder kronor + 220 miljarder kronor (?)</a:t>
            </a:r>
          </a:p>
          <a:p>
            <a:r>
              <a:rPr lang="sv-SE" dirty="0"/>
              <a:t>Dessa kommer troligen att klassificeras som utgifter</a:t>
            </a:r>
          </a:p>
          <a:p>
            <a:r>
              <a:rPr lang="sv-SE" dirty="0"/>
              <a:t>Utlåningen under de närmaste decennierna – byggfasen - tenderar då att minska den offentliga förvaltningens finansiella sparande</a:t>
            </a:r>
          </a:p>
          <a:p>
            <a:r>
              <a:rPr lang="sv-SE" dirty="0"/>
              <a:t>Detta ska hanteras inom det vanliga finanspolitiska ramverket</a:t>
            </a:r>
          </a:p>
          <a:p>
            <a:pPr marL="0" indent="0">
              <a:buNone/>
            </a:pPr>
            <a:r>
              <a:rPr lang="sv-SE" dirty="0"/>
              <a:t>   - Alltså finansiering genom minskade andra offentliga utgifter eller</a:t>
            </a:r>
          </a:p>
          <a:p>
            <a:pPr marL="0" indent="0">
              <a:buNone/>
            </a:pPr>
            <a:r>
              <a:rPr lang="sv-SE" dirty="0"/>
              <a:t>     höjda skatter</a:t>
            </a:r>
          </a:p>
          <a:p>
            <a:r>
              <a:rPr lang="sv-SE" dirty="0"/>
              <a:t>Kärnkraftsbolagens amorteringar blir en intäkt först längre fram i tiden</a:t>
            </a:r>
          </a:p>
          <a:p>
            <a:pPr marL="0" indent="0">
              <a:buNone/>
            </a:pPr>
            <a:r>
              <a:rPr lang="sv-SE" dirty="0"/>
              <a:t>    - Då tenderar den offentliga förvaltningens finansiella sparande att öka</a:t>
            </a:r>
          </a:p>
          <a:p>
            <a:pPr marL="0" indent="0">
              <a:buNone/>
            </a:pPr>
            <a:r>
              <a:rPr lang="sv-SE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276072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11956</TotalTime>
  <Words>889</Words>
  <Application>Microsoft Office PowerPoint</Application>
  <PresentationFormat>Bredbild</PresentationFormat>
  <Paragraphs>116</Paragraphs>
  <Slides>18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18</vt:i4>
      </vt:variant>
    </vt:vector>
  </HeadingPairs>
  <TitlesOfParts>
    <vt:vector size="22" baseType="lpstr">
      <vt:lpstr>Aptos</vt:lpstr>
      <vt:lpstr>Aptos Display</vt:lpstr>
      <vt:lpstr>Arial</vt:lpstr>
      <vt:lpstr>Office-tema</vt:lpstr>
      <vt:lpstr>Hur ska försvarssatsningarna betalas?</vt:lpstr>
      <vt:lpstr>Finansieringen av de höjda försvarsanslagen enligt Finanspolitiska rådet, procent av BNP</vt:lpstr>
      <vt:lpstr>                           Maastrichtskuld</vt:lpstr>
      <vt:lpstr>De tidigare finanspolitiska målen</vt:lpstr>
      <vt:lpstr>Den tidigare diskussionen om budgetmålen</vt:lpstr>
      <vt:lpstr>Vedertagen ekonomisk teori</vt:lpstr>
      <vt:lpstr>De politiska besluten</vt:lpstr>
      <vt:lpstr>Bedömning</vt:lpstr>
      <vt:lpstr>Statens lån till kärnkraftsutbyggnaden</vt:lpstr>
      <vt:lpstr>PowerPoint-presentation</vt:lpstr>
      <vt:lpstr>Problem med lånefinansieringen av försvaret</vt:lpstr>
      <vt:lpstr>Maastrichtskuld, procent av BNP</vt:lpstr>
      <vt:lpstr>Problem med lånefinansieringen</vt:lpstr>
      <vt:lpstr>Hur borde vi göra?</vt:lpstr>
      <vt:lpstr>Möjliga utgiftsnedskärningar</vt:lpstr>
      <vt:lpstr>Skattekvot om hälften av de ökade försvars-utgifterna finansieras med höjda skatter enligt Finanspolitiska rådet</vt:lpstr>
      <vt:lpstr>Skatter som skulle kunna höjas</vt:lpstr>
      <vt:lpstr>Balansen mellan utgiftsminskningar och skattehöjningar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Lars Calmfors</dc:creator>
  <cp:lastModifiedBy>Lars Calmfors</cp:lastModifiedBy>
  <cp:revision>13</cp:revision>
  <dcterms:created xsi:type="dcterms:W3CDTF">2025-06-20T08:51:19Z</dcterms:created>
  <dcterms:modified xsi:type="dcterms:W3CDTF">2025-09-23T09:25:09Z</dcterms:modified>
</cp:coreProperties>
</file>