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A51C2-5190-44C6-ACD8-0017662D7968}" v="1" dt="2025-09-19T12:57:20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E9AC1-FD73-53A9-6911-AA8605763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28CCF-0926-559B-690B-36A04692C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EAA7D-3BAC-073D-8FA9-92705390F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44CD2-F2D5-0E2B-E58C-1ADE8AE7F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0B555-9A42-4490-C49A-3469DFEB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719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0D75A-253C-7C71-1ACD-882C7C043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E46D6-9C20-C5EE-1072-988C19EF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6C0EE-65BE-900E-CF3A-828E8069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AF3CD-B25E-CB28-BB16-E1E6AC832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9AE66-F6FB-D038-481B-939C820A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19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332DDE-120C-BF90-0E2B-A578D56472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D914CE-B424-9D2E-FA18-3667EEDA0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AB50C-FC4D-E7B4-71F6-0D9E4BF0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ADFAF-376E-6A9C-D7E8-7CDB400D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F4A83-8BBE-2B70-5730-A2477108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70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E3AD4-CAA3-05B9-DDDB-714B5CC0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5DF78-FF3B-657C-EDE4-3E015EEBE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F3CF4-1F61-EA95-220A-3C4E4F2C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FC505-1ECC-7EE2-1CAE-AE977FED7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121A4-5CBB-1700-2996-E57C6F190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1075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CCBFB-2A81-B62B-7EA9-27D7C6305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D95EC-38B5-AA05-3AF8-518DCE93D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A782C-83E1-D8E6-4BB4-2C642ED0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CE2B0-E629-CA25-516D-EB32E85D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040B5-1C69-6A3C-BE5E-4F4960496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130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FEB13-81BD-ECAF-6653-7954C1025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D6564-9B84-05B6-EE67-747B4A408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C7796-64CD-86FA-EA1D-FFA5A7BA9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8D985-48E7-5758-6654-11A765F2E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8C802-82EC-3A36-205A-7D14E5D79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6077E-0AF9-5563-46AC-03F114F2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107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C602A-1AED-ED13-B732-F58D7065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34F95-53D1-DD79-F140-78196B063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27EF10-34A6-163C-9A7E-272789F18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1FADC4-D497-D9BD-A0A5-CDAAFDA13D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4B1887-0387-8D57-3A4F-1C559066D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08697-3347-74BF-F910-6F115212F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7255E0-3F3C-FC76-66B6-9DB330E8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530CB-1385-C395-CB05-AD0E6B125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48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971C-AEC9-1F83-6760-E95174AD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54A1DE-97CF-48BE-C28C-CA4414868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6288FC-A5E6-275F-6602-0A75D8DC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ACAB9-BCAA-300E-A4DA-1AFBCB732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284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CDD76D-F5BE-E59C-9334-2996E2440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C6C450-1317-E6E8-70B8-871C1F3C2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3388E-786E-C830-CABA-42F74F5CE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29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E861B-DC27-6E99-FA32-C97A4800B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35504-E77C-CA7A-714D-60DF279F7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62BF1-CAFF-0413-0D48-281997BA9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47B59-518B-0B2C-F63F-52DCCD348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4BE9F-D4FE-1565-4010-91410FDA6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6F725A-E372-4F93-5029-E2F1E6A7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076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9EA2-C710-6BE3-B199-05A3715F8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AA6B03-278C-A7D6-727F-FBE11F71F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E03D8-3F79-2924-CBC4-3B4A2240E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7F36D-C187-67B2-0D78-C3616895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73A87-40BC-09B3-59E1-470D7A66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2A3A5-93B7-BA55-2836-0FFE3F7F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379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8DFD7-3165-32C1-09C8-C58C0B93F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65C4D-3376-5827-BD8B-7AEEDDF07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98CD1-516B-1C15-02CB-C88339F1F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45E6DF-CFEE-4353-866B-02673E9E8EC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E8449-B326-D656-D69C-3EF042537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3985A-0987-3E4B-9199-93E36A80E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B6A634-896B-40E8-81AD-3022A1FD02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561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4CBA-67E0-6BE3-9043-BA32E45049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Vägar till ett bättre skattesystem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89C372-6EF9-11F6-1CC9-F4360FF274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Finansdepartementet</a:t>
            </a:r>
          </a:p>
          <a:p>
            <a:r>
              <a:rPr lang="sv-SE" dirty="0"/>
              <a:t>22/9-2025</a:t>
            </a:r>
          </a:p>
        </p:txBody>
      </p:sp>
    </p:spTree>
    <p:extLst>
      <p:ext uri="{BB962C8B-B14F-4D97-AF65-F5344CB8AC3E}">
        <p14:creationId xmlns:p14="http://schemas.microsoft.com/office/powerpoint/2010/main" val="1437278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710DE-0920-86B6-BF71-E84318E52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Dagens moms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4A7BB-0DD2-9E75-9098-D8B207A5A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25 procent på de flesta varor och tjänster</a:t>
            </a:r>
          </a:p>
          <a:p>
            <a:r>
              <a:rPr lang="sv-SE" dirty="0"/>
              <a:t>12 procent på livsmedel samt hotell- och restaurangtjänster</a:t>
            </a:r>
          </a:p>
          <a:p>
            <a:r>
              <a:rPr lang="sv-SE" dirty="0"/>
              <a:t>6 procent på tidningar, böcker, inrikes resor samt idrotts- och kulturaktiviteter</a:t>
            </a:r>
          </a:p>
          <a:p>
            <a:r>
              <a:rPr lang="sv-SE" dirty="0"/>
              <a:t>0 procent på utrikes resor, receptbelagda läkemedel, sjuk-, tand- och hälsovård, utbildning samt bank- och försäkringstjänster</a:t>
            </a:r>
          </a:p>
        </p:txBody>
      </p:sp>
    </p:spTree>
    <p:extLst>
      <p:ext uri="{BB962C8B-B14F-4D97-AF65-F5344CB8AC3E}">
        <p14:creationId xmlns:p14="http://schemas.microsoft.com/office/powerpoint/2010/main" val="640993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8209-A614-F4B3-D062-E2C99C434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Starka argument för momsreform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CE57-D7EB-9E23-F6AA-9F44E5D96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Ingen ekonomisk logik bakom dagens momssatser</a:t>
            </a:r>
          </a:p>
          <a:p>
            <a:r>
              <a:rPr lang="sv-SE" dirty="0"/>
              <a:t>Enligt optimal beskattningsteori borde momsen vara högre, inte lägre, på områden med nedsatt moms</a:t>
            </a:r>
          </a:p>
          <a:p>
            <a:pPr marL="0" indent="0">
              <a:buNone/>
            </a:pPr>
            <a:r>
              <a:rPr lang="sv-SE" dirty="0"/>
              <a:t>    - Livsmedel: låg efterfrågeelasticitet</a:t>
            </a:r>
          </a:p>
          <a:p>
            <a:pPr marL="0" indent="0">
              <a:buNone/>
            </a:pPr>
            <a:r>
              <a:rPr lang="sv-SE" dirty="0"/>
              <a:t>    - Kultur- och idrottsevenemang, hotell- och restaurangtjänster,</a:t>
            </a:r>
          </a:p>
          <a:p>
            <a:pPr marL="0" indent="0">
              <a:buNone/>
            </a:pPr>
            <a:r>
              <a:rPr lang="sv-SE" dirty="0"/>
              <a:t>       turistresor: komplement till fritid</a:t>
            </a:r>
          </a:p>
          <a:p>
            <a:r>
              <a:rPr lang="sv-SE" dirty="0"/>
              <a:t>Enhetlig moms är en rimlig kompromiss</a:t>
            </a:r>
          </a:p>
          <a:p>
            <a:pPr marL="0" indent="0">
              <a:buNone/>
            </a:pPr>
            <a:r>
              <a:rPr lang="sv-SE" dirty="0"/>
              <a:t>   - Undviker gränsdragningsproblem och lobbying</a:t>
            </a:r>
          </a:p>
          <a:p>
            <a:pPr marL="0" indent="0">
              <a:buNone/>
            </a:pPr>
            <a:r>
              <a:rPr lang="sv-SE" dirty="0"/>
              <a:t>   - Låg matmoms är ineffektiv fördelningspolitik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3803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E8A0B-4AB3-65D0-3913-E02444B57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Alternativa vägar till ett bättre skattesystem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723EA-E343-DB01-6FBA-C53B42DA7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Stor skattereform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Små gradvisa steg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En tredje väg?</a:t>
            </a:r>
          </a:p>
        </p:txBody>
      </p:sp>
    </p:spTree>
    <p:extLst>
      <p:ext uri="{BB962C8B-B14F-4D97-AF65-F5344CB8AC3E}">
        <p14:creationId xmlns:p14="http://schemas.microsoft.com/office/powerpoint/2010/main" val="1717781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77822-1A48-CB61-7269-37AD90609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En stor skattereform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5CE73-9A11-27F2-048D-254D55581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En fördel är att den tvingar fram systemtänkande</a:t>
            </a:r>
          </a:p>
          <a:p>
            <a:r>
              <a:rPr lang="sv-SE" dirty="0"/>
              <a:t>Kan underlätta väljaracceptans eftersom det blir svårare att se klara vinnare och förlorare när mycket ändras samtidigt</a:t>
            </a:r>
          </a:p>
          <a:p>
            <a:r>
              <a:rPr lang="sv-SE" dirty="0"/>
              <a:t>Kräver enighet över blockgränsen för att reformen ska bli stabil</a:t>
            </a:r>
          </a:p>
          <a:p>
            <a:pPr marL="0" indent="0">
              <a:buNone/>
            </a:pPr>
            <a:r>
              <a:rPr lang="sv-SE" dirty="0"/>
              <a:t>    - Skadligt med stora reformer och motreformer</a:t>
            </a:r>
          </a:p>
          <a:p>
            <a:r>
              <a:rPr lang="sv-SE" dirty="0"/>
              <a:t>Men politiskt svårt enas över blockgränsen om skatter</a:t>
            </a:r>
          </a:p>
          <a:p>
            <a:pPr marL="0" indent="0">
              <a:buNone/>
            </a:pPr>
            <a:r>
              <a:rPr lang="sv-SE" dirty="0"/>
              <a:t>    - De politiska konfliktlinjerna definieras till stor del av olika</a:t>
            </a:r>
          </a:p>
          <a:p>
            <a:pPr marL="0" indent="0">
              <a:buNone/>
            </a:pPr>
            <a:r>
              <a:rPr lang="sv-SE" dirty="0"/>
              <a:t>      avvägningar mellan ”tillväxt” och omfördelning</a:t>
            </a:r>
          </a:p>
          <a:p>
            <a:pPr marL="0" indent="0">
              <a:buNone/>
            </a:pPr>
            <a:r>
              <a:rPr lang="sv-SE" dirty="0"/>
              <a:t>    - Partierna vill inte förlora sin skattepolitiska identitet</a:t>
            </a:r>
          </a:p>
          <a:p>
            <a:pPr marL="0" indent="0">
              <a:buNone/>
            </a:pPr>
            <a:r>
              <a:rPr lang="sv-SE" dirty="0"/>
              <a:t>    - Breda skattereformer sker inte förrän problemen blivit mycket stora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630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78C1D-BD2D-7C37-1FCF-37A83D14E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59"/>
            <a:ext cx="10515600" cy="947853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Stegvisa mindre justeringar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46394-ED78-7406-6C49-2ABED1FCC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693"/>
            <a:ext cx="10515600" cy="4872270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Lätta att genomföra</a:t>
            </a:r>
          </a:p>
          <a:p>
            <a:r>
              <a:rPr lang="sv-SE" dirty="0"/>
              <a:t>Men svåra att styra mot ett väl definierat slutmål</a:t>
            </a:r>
          </a:p>
          <a:p>
            <a:pPr marL="0" indent="0">
              <a:buNone/>
            </a:pPr>
            <a:r>
              <a:rPr lang="sv-SE" dirty="0"/>
              <a:t>   - Skattesystemet blir summan av en rad enskilda beslut i stället för</a:t>
            </a:r>
          </a:p>
          <a:p>
            <a:pPr marL="0" indent="0">
              <a:buNone/>
            </a:pPr>
            <a:r>
              <a:rPr lang="sv-SE" dirty="0"/>
              <a:t>     resultatet av överväganden om helheten</a:t>
            </a:r>
          </a:p>
          <a:p>
            <a:pPr marL="0" indent="0">
              <a:buNone/>
            </a:pPr>
            <a:r>
              <a:rPr lang="sv-SE" dirty="0"/>
              <a:t>   - Rörelser i olika riktning vid systemskiften även om det också går</a:t>
            </a:r>
          </a:p>
          <a:p>
            <a:pPr marL="0" indent="0">
              <a:buNone/>
            </a:pPr>
            <a:r>
              <a:rPr lang="sv-SE" dirty="0"/>
              <a:t>      för tillfälliga majoriteter att förskjuta systemet i viss riktning:</a:t>
            </a:r>
          </a:p>
          <a:p>
            <a:pPr marL="0" indent="0">
              <a:buNone/>
            </a:pPr>
            <a:r>
              <a:rPr lang="sv-SE" dirty="0"/>
              <a:t>      jobbskatteavdragen</a:t>
            </a:r>
          </a:p>
          <a:p>
            <a:r>
              <a:rPr lang="sv-SE" dirty="0"/>
              <a:t>Svårt formulera och hålla fast vid vägledande principer</a:t>
            </a:r>
          </a:p>
          <a:p>
            <a:pPr marL="0" indent="0">
              <a:buNone/>
            </a:pPr>
            <a:r>
              <a:rPr lang="sv-SE" dirty="0"/>
              <a:t>   - Försök av regeringen i </a:t>
            </a:r>
            <a:r>
              <a:rPr lang="sv-SE" dirty="0" err="1"/>
              <a:t>VÅPen</a:t>
            </a:r>
            <a:r>
              <a:rPr lang="sv-SE" dirty="0"/>
              <a:t> 2024</a:t>
            </a:r>
          </a:p>
          <a:p>
            <a:pPr marL="0" indent="0">
              <a:buNone/>
            </a:pPr>
            <a:r>
              <a:rPr lang="sv-SE" dirty="0"/>
              <a:t>   - Så många principer att det blev totalt intetsägande</a:t>
            </a:r>
          </a:p>
          <a:p>
            <a:pPr marL="0" indent="0">
              <a:buNone/>
            </a:pPr>
            <a:r>
              <a:rPr lang="sv-SE" dirty="0"/>
              <a:t>   - Dessutom saknades de grundläggande principerna om neutralitet och</a:t>
            </a:r>
          </a:p>
          <a:p>
            <a:pPr marL="0" indent="0">
              <a:buNone/>
            </a:pPr>
            <a:r>
              <a:rPr lang="sv-SE" dirty="0"/>
              <a:t>     likformighet</a:t>
            </a:r>
          </a:p>
        </p:txBody>
      </p:sp>
    </p:spTree>
    <p:extLst>
      <p:ext uri="{BB962C8B-B14F-4D97-AF65-F5344CB8AC3E}">
        <p14:creationId xmlns:p14="http://schemas.microsoft.com/office/powerpoint/2010/main" val="1660506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700DB-465B-9D82-31B6-06A61155A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En tredje väg?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8A19D-D440-471D-BC3B-B12C9E20B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Avvägning mellan behovet av systemtänk och att respektera partiernas behov av ideologisk profilering</a:t>
            </a:r>
          </a:p>
          <a:p>
            <a:r>
              <a:rPr lang="sv-SE" dirty="0"/>
              <a:t>Måste ekonomerna acceptera att en bred blocköverskridande skattereform är politiskt omöjlig?</a:t>
            </a:r>
          </a:p>
          <a:p>
            <a:r>
              <a:rPr lang="sv-SE" dirty="0"/>
              <a:t>Bör inriktningen i stället vara på partiella reformer med brett stöd?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8703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7131D-CF99-DE5D-51C2-D27367E06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1511"/>
            <a:ext cx="10515600" cy="1382750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Tre möjligheter till partiella </a:t>
            </a:r>
            <a:r>
              <a:rPr lang="sv-SE" dirty="0" err="1">
                <a:solidFill>
                  <a:schemeClr val="tx2"/>
                </a:solidFill>
              </a:rPr>
              <a:t>blocköver</a:t>
            </a:r>
            <a:r>
              <a:rPr lang="sv-SE" dirty="0">
                <a:solidFill>
                  <a:schemeClr val="tx2"/>
                </a:solidFill>
              </a:rPr>
              <a:t>-skridande skattereformer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503C2-53D2-82D7-F9AD-E4C9EB650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054"/>
            <a:ext cx="10515600" cy="4771910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Enhetlig moms i kombination med mer riktade bidrag eller inkomstskatte-</a:t>
            </a:r>
          </a:p>
          <a:p>
            <a:pPr marL="0" indent="0">
              <a:buNone/>
            </a:pPr>
            <a:r>
              <a:rPr lang="sv-SE" dirty="0"/>
              <a:t>    sänkningar</a:t>
            </a:r>
          </a:p>
          <a:p>
            <a:r>
              <a:rPr lang="sv-SE" dirty="0"/>
              <a:t>Enhetlig struktur på kapitalinkomsterna utan krav på enighet om nivån</a:t>
            </a:r>
          </a:p>
          <a:p>
            <a:pPr marL="0" indent="0">
              <a:buNone/>
            </a:pPr>
            <a:r>
              <a:rPr lang="sv-SE" dirty="0"/>
              <a:t>    - Olika majoriteter ska kunna ändra nivån men utan att ändra relationerna</a:t>
            </a:r>
          </a:p>
          <a:p>
            <a:pPr marL="0" indent="0">
              <a:buNone/>
            </a:pPr>
            <a:r>
              <a:rPr lang="sv-SE" dirty="0"/>
              <a:t>      mellan olika skattesatser </a:t>
            </a:r>
          </a:p>
          <a:p>
            <a:r>
              <a:rPr lang="sv-SE" dirty="0"/>
              <a:t>Lägre statsskatt på höga arbetsinkomster i kombination med högre</a:t>
            </a:r>
          </a:p>
          <a:p>
            <a:pPr marL="0" indent="0">
              <a:buNone/>
            </a:pPr>
            <a:r>
              <a:rPr lang="sv-SE" dirty="0"/>
              <a:t>    kapitalinkomstbeskattning</a:t>
            </a:r>
          </a:p>
          <a:p>
            <a:pPr marL="0" indent="0">
              <a:buNone/>
            </a:pPr>
            <a:r>
              <a:rPr lang="sv-SE" dirty="0"/>
              <a:t>    - Olika majoriteter ska kunna ändra nivån på beskattningen men</a:t>
            </a:r>
          </a:p>
          <a:p>
            <a:pPr marL="0" indent="0">
              <a:buNone/>
            </a:pPr>
            <a:r>
              <a:rPr lang="sv-SE" dirty="0"/>
              <a:t>       behålla relationen mellan skatterna</a:t>
            </a:r>
          </a:p>
          <a:p>
            <a:pPr marL="0" indent="0">
              <a:buNone/>
            </a:pPr>
            <a:r>
              <a:rPr lang="sv-SE" dirty="0"/>
              <a:t>     - Konfliktlinjerna går mellan beskattning av hög- kontra låginkomsttagare,</a:t>
            </a:r>
          </a:p>
          <a:p>
            <a:pPr marL="0" indent="0">
              <a:buNone/>
            </a:pPr>
            <a:r>
              <a:rPr lang="sv-SE" dirty="0"/>
              <a:t>       inte mellan beskattning av arbets- och kapitalinkomster</a:t>
            </a:r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6185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8ABC2-C8F9-4A35-3000-9AF5AFA2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Realistiska eller orealistiska förslag?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1329A-69A6-B307-E20F-FFD3F746B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Klart orealistiska!</a:t>
            </a:r>
          </a:p>
          <a:p>
            <a:r>
              <a:rPr lang="sv-SE" dirty="0"/>
              <a:t>Ingen tradition av politiska uppgörelser om relationer mellan olika skattesatser</a:t>
            </a:r>
          </a:p>
          <a:p>
            <a:pPr marL="0" indent="0">
              <a:buNone/>
            </a:pPr>
            <a:r>
              <a:rPr lang="sv-SE" dirty="0"/>
              <a:t>   - Kan också försvåra anpassningar till nya situationer</a:t>
            </a:r>
          </a:p>
          <a:p>
            <a:pPr marL="0" indent="0">
              <a:buNone/>
            </a:pPr>
            <a:r>
              <a:rPr lang="sv-SE" dirty="0"/>
              <a:t>   - Inte bokstavlig tolkning av att relationerna ska hållas konstanta,</a:t>
            </a:r>
          </a:p>
          <a:p>
            <a:pPr marL="0" indent="0">
              <a:buNone/>
            </a:pPr>
            <a:r>
              <a:rPr lang="sv-SE" dirty="0"/>
              <a:t>     snarare grov norm</a:t>
            </a:r>
          </a:p>
          <a:p>
            <a:r>
              <a:rPr lang="sv-SE"/>
              <a:t>Men behov av </a:t>
            </a:r>
            <a:r>
              <a:rPr lang="sv-SE" dirty="0"/>
              <a:t>att tänka nytt för att bryta politiska låsningar om skattepolitiken och öppna för mer av systemtänkande</a:t>
            </a:r>
          </a:p>
        </p:txBody>
      </p:sp>
    </p:spTree>
    <p:extLst>
      <p:ext uri="{BB962C8B-B14F-4D97-AF65-F5344CB8AC3E}">
        <p14:creationId xmlns:p14="http://schemas.microsoft.com/office/powerpoint/2010/main" val="258551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3040D-2E22-B7A4-D176-813B93E73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Disposition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72FAF-0E1F-0B05-9FA6-C4618CCD6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Grundläggande principer och skattesystemets utveckling över tid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Ekonomers önskemål om hur skattesystemet bör reformeras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Olika vägar till ett bättre skattesystem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100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4FEC4-8291-A53F-9F15-7C72C8A2D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6425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Grundläggande principer för ett bra skattesystem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F2628-23F7-76F7-EADD-71409DC87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5022533"/>
          </a:xfrm>
        </p:spPr>
        <p:txBody>
          <a:bodyPr>
            <a:noAutofit/>
          </a:bodyPr>
          <a:lstStyle/>
          <a:p>
            <a:r>
              <a:rPr lang="sv-SE" dirty="0"/>
              <a:t>Ta in de skatteintäkter som behövs för att finansiera de offentliga utgifterna på ett så samhällsekonomiskt effektivt sätt som möjligt</a:t>
            </a:r>
          </a:p>
          <a:p>
            <a:pPr marL="0" indent="0">
              <a:buNone/>
            </a:pPr>
            <a:r>
              <a:rPr lang="sv-SE" dirty="0"/>
              <a:t>    - Överensstämmelse mellan privatekonomisk och samhälls- </a:t>
            </a:r>
          </a:p>
          <a:p>
            <a:pPr marL="0" indent="0">
              <a:buNone/>
            </a:pPr>
            <a:r>
              <a:rPr lang="sv-SE" dirty="0"/>
              <a:t>      ekonomisk avkastning</a:t>
            </a:r>
          </a:p>
          <a:p>
            <a:r>
              <a:rPr lang="sv-SE" dirty="0"/>
              <a:t>Korrigering för </a:t>
            </a:r>
            <a:r>
              <a:rPr lang="sv-SE" dirty="0" err="1"/>
              <a:t>externaliteter</a:t>
            </a:r>
            <a:endParaRPr lang="sv-SE" dirty="0"/>
          </a:p>
          <a:p>
            <a:r>
              <a:rPr lang="sv-SE" dirty="0"/>
              <a:t>Neutralitet – optimal beskattningsteori</a:t>
            </a:r>
          </a:p>
          <a:p>
            <a:r>
              <a:rPr lang="sv-SE" dirty="0"/>
              <a:t>Enkelhet och transparens  (för att få legitimitet)</a:t>
            </a:r>
          </a:p>
          <a:p>
            <a:r>
              <a:rPr lang="sv-SE" dirty="0"/>
              <a:t>Låga administrativa kostnader – undvika skattefusk/skatte-undandragande</a:t>
            </a:r>
          </a:p>
          <a:p>
            <a:r>
              <a:rPr lang="sv-SE" dirty="0"/>
              <a:t>Inte uppmuntra till lobbying</a:t>
            </a:r>
          </a:p>
          <a:p>
            <a:r>
              <a:rPr lang="sv-SE" i="1" dirty="0"/>
              <a:t>Likformighet</a:t>
            </a:r>
            <a:r>
              <a:rPr lang="sv-SE" dirty="0"/>
              <a:t> kan vara en bra kompromiss mellan olika mål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r>
              <a:rPr lang="sv-SE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3881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33135-52C2-FC7D-BC0B-3A2CF8B28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Århundradets skattereform 1990/91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339F9-7350-2627-DF57-99EF9F118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Högsta marginalskatt på arbetsinkomster 50 procent genom högsta statlig marginalskatt på 20 procent</a:t>
            </a:r>
          </a:p>
          <a:p>
            <a:r>
              <a:rPr lang="sv-SE" dirty="0"/>
              <a:t>Breddade skattebaser</a:t>
            </a:r>
          </a:p>
          <a:p>
            <a:r>
              <a:rPr lang="sv-SE" dirty="0"/>
              <a:t>Dual beskattning av arbets- och kapitalinkomster</a:t>
            </a:r>
          </a:p>
          <a:p>
            <a:pPr marL="0" indent="0">
              <a:buNone/>
            </a:pPr>
            <a:r>
              <a:rPr lang="sv-SE" dirty="0"/>
              <a:t>    - 30 procents </a:t>
            </a:r>
            <a:r>
              <a:rPr lang="sv-SE" i="1" dirty="0"/>
              <a:t>nominell</a:t>
            </a:r>
            <a:r>
              <a:rPr lang="sv-SE" dirty="0"/>
              <a:t> kapitalinkomstskatt skulle motsvara 50</a:t>
            </a:r>
          </a:p>
          <a:p>
            <a:pPr marL="0" indent="0">
              <a:buNone/>
            </a:pPr>
            <a:r>
              <a:rPr lang="sv-SE" dirty="0"/>
              <a:t>      procents </a:t>
            </a:r>
            <a:r>
              <a:rPr lang="sv-SE" i="1" dirty="0"/>
              <a:t>real</a:t>
            </a:r>
            <a:r>
              <a:rPr lang="sv-SE" dirty="0"/>
              <a:t> kapitalinkomstskatt </a:t>
            </a:r>
          </a:p>
          <a:p>
            <a:r>
              <a:rPr lang="sv-SE" dirty="0"/>
              <a:t>Fastighetsskatt för att få neutralitet mellan bostads- och andra investeringar</a:t>
            </a:r>
          </a:p>
          <a:p>
            <a:r>
              <a:rPr lang="sv-SE" dirty="0"/>
              <a:t>Enhetlig moms på 25 procent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035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47F7-73FF-306E-A6C2-BFCB6C324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Gjorda förändringar av skattesystemet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6865B-75DF-FEDC-4109-152A78F10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Införd och avskaffad värnskatt</a:t>
            </a:r>
          </a:p>
          <a:p>
            <a:r>
              <a:rPr lang="sv-SE" dirty="0"/>
              <a:t>Jobbskatteavdrag</a:t>
            </a:r>
          </a:p>
          <a:p>
            <a:pPr marL="0" indent="0">
              <a:buNone/>
            </a:pPr>
            <a:r>
              <a:rPr lang="sv-SE" dirty="0"/>
              <a:t>   - Införd och avskaffad avtrappning av jobbskatteavdraget</a:t>
            </a:r>
          </a:p>
          <a:p>
            <a:r>
              <a:rPr lang="sv-SE" dirty="0"/>
              <a:t>Rut- och </a:t>
            </a:r>
            <a:r>
              <a:rPr lang="sv-SE" dirty="0" err="1"/>
              <a:t>Rotavdrag</a:t>
            </a:r>
            <a:endParaRPr lang="sv-SE" dirty="0"/>
          </a:p>
          <a:p>
            <a:r>
              <a:rPr lang="sv-SE" dirty="0"/>
              <a:t>Nedsatt expertskatt</a:t>
            </a:r>
          </a:p>
          <a:p>
            <a:r>
              <a:rPr lang="sv-SE" dirty="0"/>
              <a:t>Mer förmånliga regler för fåmansbolag</a:t>
            </a:r>
          </a:p>
          <a:p>
            <a:r>
              <a:rPr lang="sv-SE" dirty="0"/>
              <a:t>Fastighetsavgift med tak i stället för fastighetsskatt</a:t>
            </a:r>
          </a:p>
          <a:p>
            <a:r>
              <a:rPr lang="sv-SE" dirty="0"/>
              <a:t>Sänkt beskattning av bostadsrätter</a:t>
            </a:r>
          </a:p>
          <a:p>
            <a:r>
              <a:rPr lang="sv-SE" dirty="0"/>
              <a:t>Avskaffad arvs-, gåvo- och förmögenhetsskatt</a:t>
            </a:r>
          </a:p>
          <a:p>
            <a:r>
              <a:rPr lang="sv-SE" dirty="0"/>
              <a:t>Olika principer och skattesatser i kapitalinkomstbeskattningen </a:t>
            </a:r>
          </a:p>
          <a:p>
            <a:r>
              <a:rPr lang="sv-SE" dirty="0"/>
              <a:t>Differentierad moms</a:t>
            </a:r>
          </a:p>
          <a:p>
            <a:r>
              <a:rPr lang="sv-SE" dirty="0"/>
              <a:t>Lägre bolagsskatt</a:t>
            </a:r>
          </a:p>
        </p:txBody>
      </p:sp>
    </p:spTree>
    <p:extLst>
      <p:ext uri="{BB962C8B-B14F-4D97-AF65-F5344CB8AC3E}">
        <p14:creationId xmlns:p14="http://schemas.microsoft.com/office/powerpoint/2010/main" val="13707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AD20B-9300-C948-568F-875F8CC9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Ekonomönskemål om reformer av skattesystemet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3C6D0-2640-86F4-3E69-C588819CF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Lägre marginalskatt på höga arbetsinkomster</a:t>
            </a:r>
          </a:p>
          <a:p>
            <a:pPr marL="0" indent="0">
              <a:buNone/>
            </a:pPr>
            <a:r>
              <a:rPr lang="sv-SE" dirty="0"/>
              <a:t>   - Alternativt lägre sociala avgifter över förmånstaken i</a:t>
            </a:r>
          </a:p>
          <a:p>
            <a:pPr marL="0" indent="0">
              <a:buNone/>
            </a:pPr>
            <a:r>
              <a:rPr lang="sv-SE" dirty="0"/>
              <a:t>     socialförsäkringarna eller mer förmåner vid oförändrade avgifter</a:t>
            </a:r>
          </a:p>
          <a:p>
            <a:pPr marL="0" indent="0">
              <a:buNone/>
            </a:pPr>
            <a:r>
              <a:rPr lang="sv-SE" dirty="0"/>
              <a:t>   - I kombination med borttagna RUT- och ROT-avdrag och undantag</a:t>
            </a:r>
          </a:p>
          <a:p>
            <a:pPr marL="0" indent="0">
              <a:buNone/>
            </a:pPr>
            <a:r>
              <a:rPr lang="sv-SE" dirty="0"/>
              <a:t>     för utländska experter samt mindre generösa regler för</a:t>
            </a:r>
          </a:p>
          <a:p>
            <a:pPr marL="0" indent="0">
              <a:buNone/>
            </a:pPr>
            <a:r>
              <a:rPr lang="sv-SE" dirty="0"/>
              <a:t>     fåmansbolag</a:t>
            </a:r>
          </a:p>
          <a:p>
            <a:r>
              <a:rPr lang="sv-SE" dirty="0"/>
              <a:t>Beskattning värd namnet av småhus och bostadsrätter</a:t>
            </a:r>
          </a:p>
          <a:p>
            <a:r>
              <a:rPr lang="sv-SE" dirty="0"/>
              <a:t>Enhetlig kapitalinkomstbeskattning</a:t>
            </a:r>
          </a:p>
          <a:p>
            <a:r>
              <a:rPr lang="sv-SE" dirty="0"/>
              <a:t>Enhetlig moms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8305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715D0-C53C-221B-C016-01F0F668A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23023"/>
            <a:ext cx="10515600" cy="1913712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Högre beskattning av ägda bostäder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33880-C146-B41E-A04E-F07BDAE27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810"/>
            <a:ext cx="10515600" cy="4716153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Idag regressiv beskattning </a:t>
            </a:r>
          </a:p>
          <a:p>
            <a:pPr marL="0" indent="0">
              <a:buNone/>
            </a:pPr>
            <a:r>
              <a:rPr lang="sv-SE" dirty="0"/>
              <a:t>   - 0,75 procent av taxeringsvärde på småhus med tak på cirka 11 000</a:t>
            </a:r>
          </a:p>
          <a:p>
            <a:pPr marL="0" indent="0">
              <a:buNone/>
            </a:pPr>
            <a:r>
              <a:rPr lang="sv-SE" dirty="0"/>
              <a:t>     kronor </a:t>
            </a:r>
          </a:p>
          <a:p>
            <a:pPr marL="0" indent="0">
              <a:buNone/>
            </a:pPr>
            <a:r>
              <a:rPr lang="sv-SE" dirty="0"/>
              <a:t>   - 1 600 kronor per bostadsrätt eller högst 0,3 procent av taxeringsvärdet</a:t>
            </a:r>
          </a:p>
          <a:p>
            <a:r>
              <a:rPr lang="sv-SE" dirty="0"/>
              <a:t>Svårt förklara att neutralitet kräver lika beskattning av kapitalplacering som innebär inbesparad hyra och placering som ger avkastning i form av intäkt</a:t>
            </a:r>
          </a:p>
          <a:p>
            <a:pPr marL="0" indent="0">
              <a:buNone/>
            </a:pPr>
            <a:r>
              <a:rPr lang="sv-SE" dirty="0"/>
              <a:t>    - Alternativ förklaring: små snedvridningskostnader</a:t>
            </a:r>
          </a:p>
          <a:p>
            <a:r>
              <a:rPr lang="sv-SE" dirty="0"/>
              <a:t>Men ekonomer har tagit för lätt på olika problem</a:t>
            </a:r>
          </a:p>
          <a:p>
            <a:pPr marL="0" indent="0">
              <a:buNone/>
            </a:pPr>
            <a:r>
              <a:rPr lang="sv-SE" dirty="0"/>
              <a:t>    - Inkomstfördelning: begränsningsregel</a:t>
            </a:r>
          </a:p>
          <a:p>
            <a:pPr marL="0" indent="0">
              <a:buNone/>
            </a:pPr>
            <a:r>
              <a:rPr lang="sv-SE" dirty="0"/>
              <a:t>    - Likviditet: Uppskjuten betalning till försäljning</a:t>
            </a:r>
          </a:p>
          <a:p>
            <a:pPr marL="0" indent="0">
              <a:buNone/>
            </a:pPr>
            <a:r>
              <a:rPr lang="sv-SE" dirty="0"/>
              <a:t>    - Förutsägbarhet: Indexerat inköpsvärde i stället för marknadsvärde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954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243E5-0436-35D5-4E87-1434B941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2663"/>
            <a:ext cx="10515600" cy="981307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Dagens övriga kapitalinkomstbeskattning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4E566-24BA-BD2B-DF83-DEF469E5E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1667"/>
            <a:ext cx="10515600" cy="5586761"/>
          </a:xfrm>
        </p:spPr>
        <p:txBody>
          <a:bodyPr>
            <a:normAutofit fontScale="70000" lnSpcReduction="20000"/>
          </a:bodyPr>
          <a:lstStyle/>
          <a:p>
            <a:r>
              <a:rPr lang="sv-SE" sz="3400" dirty="0"/>
              <a:t>Idag olika beskattningsprinciper</a:t>
            </a:r>
          </a:p>
          <a:p>
            <a:pPr marL="0" indent="0">
              <a:buNone/>
            </a:pPr>
            <a:r>
              <a:rPr lang="sv-SE" sz="3400" dirty="0"/>
              <a:t>   - Schablonbeskattning på ISK, kapitalförsäkringar och pensionssparande</a:t>
            </a:r>
          </a:p>
          <a:p>
            <a:pPr marL="0" indent="0">
              <a:buNone/>
            </a:pPr>
            <a:r>
              <a:rPr lang="sv-SE" sz="3400" dirty="0"/>
              <a:t>    - I övrigt beskattning av realiserade kapitalinkomster</a:t>
            </a:r>
          </a:p>
          <a:p>
            <a:r>
              <a:rPr lang="sv-SE" sz="3400" dirty="0"/>
              <a:t>En kökkenmödding av olika skattesatser</a:t>
            </a:r>
          </a:p>
          <a:p>
            <a:pPr marL="0" indent="0">
              <a:buNone/>
            </a:pPr>
            <a:r>
              <a:rPr lang="sv-SE" sz="3400" dirty="0"/>
              <a:t>    - 0 på schablonintäkt på placeringar upp till 150 000 (300 000) kronor i ISK</a:t>
            </a:r>
          </a:p>
          <a:p>
            <a:pPr marL="0" indent="0">
              <a:buNone/>
            </a:pPr>
            <a:r>
              <a:rPr lang="sv-SE" sz="3400" dirty="0"/>
              <a:t>      och kapitalförsäkringar</a:t>
            </a:r>
          </a:p>
          <a:p>
            <a:pPr marL="0" indent="0">
              <a:buNone/>
            </a:pPr>
            <a:r>
              <a:rPr lang="sv-SE" sz="3400" dirty="0"/>
              <a:t>    - 15 procent på schablonintäkt av pensionssparande</a:t>
            </a:r>
          </a:p>
          <a:p>
            <a:pPr marL="0" indent="0">
              <a:buNone/>
            </a:pPr>
            <a:r>
              <a:rPr lang="sv-SE" sz="3400" dirty="0"/>
              <a:t>    - 20 procent på utdelningar och realisationsvinster på aktier i fåmansbolag</a:t>
            </a:r>
          </a:p>
          <a:p>
            <a:pPr marL="0" indent="0">
              <a:buNone/>
            </a:pPr>
            <a:r>
              <a:rPr lang="sv-SE" sz="3400" dirty="0"/>
              <a:t>    - 22 procent på realisationsvinster på fastigheter</a:t>
            </a:r>
          </a:p>
          <a:p>
            <a:pPr marL="0" indent="0">
              <a:buNone/>
            </a:pPr>
            <a:r>
              <a:rPr lang="sv-SE" sz="3400" dirty="0"/>
              <a:t>    - 25 procent på utdelningar och realisationsvinster på aktier i onoterade</a:t>
            </a:r>
          </a:p>
          <a:p>
            <a:pPr marL="0" indent="0">
              <a:buNone/>
            </a:pPr>
            <a:r>
              <a:rPr lang="sv-SE" sz="3400" dirty="0"/>
              <a:t>       bolag</a:t>
            </a:r>
          </a:p>
          <a:p>
            <a:pPr marL="0" indent="0">
              <a:buNone/>
            </a:pPr>
            <a:r>
              <a:rPr lang="sv-SE" sz="3400" dirty="0"/>
              <a:t>    - 30 procent på ränteintäkter (ränteavdrag) samt utdelningar och</a:t>
            </a:r>
          </a:p>
          <a:p>
            <a:pPr marL="0" indent="0">
              <a:buNone/>
            </a:pPr>
            <a:r>
              <a:rPr lang="sv-SE" sz="3400" dirty="0"/>
              <a:t>       realisationsvinster på aktier i noterade bolag  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86340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3D2D7-8B7E-5125-7DA3-2782319F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Principer för enhetlig kapitalinkomst-beskattning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2478F-A8E8-3DD7-543E-C2D4493F9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Beskattning av den löpande avkastningen på ägda bostäder</a:t>
            </a:r>
          </a:p>
          <a:p>
            <a:r>
              <a:rPr lang="sv-SE" dirty="0"/>
              <a:t>Innebär inte att alla skattesatser ska vara desamma</a:t>
            </a:r>
          </a:p>
          <a:p>
            <a:pPr marL="0" indent="0">
              <a:buNone/>
            </a:pPr>
            <a:r>
              <a:rPr lang="sv-SE" dirty="0"/>
              <a:t>    - Den effektiva beskattningen på kapitalvinster sjunker ju längre</a:t>
            </a:r>
          </a:p>
          <a:p>
            <a:pPr marL="0" indent="0">
              <a:buNone/>
            </a:pPr>
            <a:r>
              <a:rPr lang="sv-SE" dirty="0"/>
              <a:t>       en kapitaltillgång behållits – räntefritt lån från staten</a:t>
            </a:r>
          </a:p>
          <a:p>
            <a:pPr marL="0" indent="0">
              <a:buNone/>
            </a:pPr>
            <a:r>
              <a:rPr lang="sv-SE" dirty="0"/>
              <a:t>    - Större risk i ISK och kapitalförsäkringar eftersom kapitalförluster</a:t>
            </a:r>
          </a:p>
          <a:p>
            <a:pPr marL="0" indent="0">
              <a:buNone/>
            </a:pPr>
            <a:r>
              <a:rPr lang="sv-SE" dirty="0"/>
              <a:t>       inte är avdragsgilla</a:t>
            </a:r>
          </a:p>
          <a:p>
            <a:r>
              <a:rPr lang="sv-SE" dirty="0"/>
              <a:t>Undvik alltför starka incitament till inkomstomvandling via fåmansbolag</a:t>
            </a:r>
          </a:p>
          <a:p>
            <a:pPr marL="0" indent="0">
              <a:buNone/>
            </a:pPr>
            <a:r>
              <a:rPr lang="sv-SE" dirty="0"/>
              <a:t>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350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1061</Words>
  <Application>Microsoft Office PowerPoint</Application>
  <PresentationFormat>Bredbild</PresentationFormat>
  <Paragraphs>152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Vägar till ett bättre skattesystem</vt:lpstr>
      <vt:lpstr>Disposition</vt:lpstr>
      <vt:lpstr>Grundläggande principer för ett bra skattesystem</vt:lpstr>
      <vt:lpstr>Århundradets skattereform 1990/91</vt:lpstr>
      <vt:lpstr>Gjorda förändringar av skattesystemet</vt:lpstr>
      <vt:lpstr>Ekonomönskemål om reformer av skattesystemet</vt:lpstr>
      <vt:lpstr>Högre beskattning av ägda bostäder</vt:lpstr>
      <vt:lpstr>Dagens övriga kapitalinkomstbeskattning</vt:lpstr>
      <vt:lpstr>Principer för enhetlig kapitalinkomst-beskattning</vt:lpstr>
      <vt:lpstr>Dagens moms</vt:lpstr>
      <vt:lpstr>Starka argument för momsreform</vt:lpstr>
      <vt:lpstr>Alternativa vägar till ett bättre skattesystem</vt:lpstr>
      <vt:lpstr>En stor skattereform</vt:lpstr>
      <vt:lpstr>Stegvisa mindre justeringar</vt:lpstr>
      <vt:lpstr>En tredje väg?</vt:lpstr>
      <vt:lpstr>Tre möjligheter till partiella blocköver-skridande skattereformer</vt:lpstr>
      <vt:lpstr>Realistiska eller orealistiska förslag?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Calmfors</dc:creator>
  <cp:lastModifiedBy>Lars Calmfors</cp:lastModifiedBy>
  <cp:revision>4</cp:revision>
  <cp:lastPrinted>2025-09-19T12:57:22Z</cp:lastPrinted>
  <dcterms:created xsi:type="dcterms:W3CDTF">2025-09-16T10:52:26Z</dcterms:created>
  <dcterms:modified xsi:type="dcterms:W3CDTF">2025-09-22T18:45:54Z</dcterms:modified>
</cp:coreProperties>
</file>